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20" r:id="rId5"/>
    <p:sldMasterId id="2147483732" r:id="rId6"/>
    <p:sldMasterId id="2147483744" r:id="rId7"/>
    <p:sldMasterId id="2147483756" r:id="rId8"/>
    <p:sldMasterId id="2147483816" r:id="rId9"/>
    <p:sldMasterId id="2147483828" r:id="rId10"/>
    <p:sldMasterId id="2147483840" r:id="rId11"/>
    <p:sldMasterId id="2147483864" r:id="rId12"/>
  </p:sldMasterIdLst>
  <p:notesMasterIdLst>
    <p:notesMasterId r:id="rId28"/>
  </p:notesMasterIdLst>
  <p:sldIdLst>
    <p:sldId id="258" r:id="rId13"/>
    <p:sldId id="275" r:id="rId14"/>
    <p:sldId id="276" r:id="rId15"/>
    <p:sldId id="261" r:id="rId16"/>
    <p:sldId id="279" r:id="rId17"/>
    <p:sldId id="263" r:id="rId18"/>
    <p:sldId id="264" r:id="rId19"/>
    <p:sldId id="265" r:id="rId20"/>
    <p:sldId id="282" r:id="rId21"/>
    <p:sldId id="280" r:id="rId22"/>
    <p:sldId id="278" r:id="rId23"/>
    <p:sldId id="281" r:id="rId24"/>
    <p:sldId id="271" r:id="rId25"/>
    <p:sldId id="272" r:id="rId26"/>
    <p:sldId id="273" r:id="rId2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43" autoAdjust="0"/>
    <p:restoredTop sz="94660"/>
  </p:normalViewPr>
  <p:slideViewPr>
    <p:cSldViewPr snapToGrid="0" showGuides="1">
      <p:cViewPr>
        <p:scale>
          <a:sx n="58" d="100"/>
          <a:sy n="58" d="100"/>
        </p:scale>
        <p:origin x="56" y="2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9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2D97DC6-9450-4756-B305-B2A4DD366AF5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ru-RU"/>
        </a:p>
      </dgm:t>
    </dgm:pt>
    <dgm:pt modelId="{900F9D6E-443A-4F58-8FB6-C3157C417D9F}" type="pres">
      <dgm:prSet presAssocID="{92D97DC6-9450-4756-B305-B2A4DD366AF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</dgm:ptLst>
  <dgm:cxnLst>
    <dgm:cxn modelId="{F3E2681E-0F40-448C-A27A-6A2A82F1FF89}" type="presOf" srcId="{92D97DC6-9450-4756-B305-B2A4DD366AF5}" destId="{900F9D6E-443A-4F58-8FB6-C3157C417D9F}" srcOrd="0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672D2A-5FEA-47E2-BC0B-52862E37FC28}" type="datetimeFigureOut">
              <a:rPr lang="ru-RU" smtClean="0"/>
              <a:t>10.12.2022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EEE6D3-D827-4A04-A8D9-D3D59CA60D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450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F9AF58-A86C-4820-BCF9-0AF9A24F7B39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4299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F9AF58-A86C-4820-BCF9-0AF9A24F7B39}" type="slidenum">
              <a:rPr lang="ru-RU" smtClean="0">
                <a:solidFill>
                  <a:prstClr val="black"/>
                </a:solidFill>
              </a:rPr>
              <a:pPr/>
              <a:t>14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57723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Layouts/_rels/slideLayout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Layouts/_rels/slideLayout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Layouts/_rels/slideLayout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Layouts/_rels/slideLayout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225AE-5D3F-458C-8C68-54CDE4A74BB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631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DDC33-0DB4-4067-89E1-75648344494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6205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8C7A3-1541-4A78-BB90-38C9E1D52D6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160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7CA57-2F71-4ED6-B931-12293BC67DC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636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37F5C-0C96-4842-945D-F0D79818F48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290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570FE-7A0C-456E-914D-42F0DF6E9CF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377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26033-173C-40D1-A160-64041B5CAB1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902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E211A-8F04-413E-9390-BBFBE9B4965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0436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EC706-D787-4276-924A-F191F5937FD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914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5726A-0EBB-445A-8FBC-FD627E9C98D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34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5C424-CB32-4DE0-BB53-706B32D93BB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58451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225AE-5D3F-458C-8C68-54CDE4A74BB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9125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DDC33-0DB4-4067-89E1-75648344494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9025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8C7A3-1541-4A78-BB90-38C9E1D52D6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21646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7CA57-2F71-4ED6-B931-12293BC67DC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88226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37F5C-0C96-4842-945D-F0D79818F48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04213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570FE-7A0C-456E-914D-42F0DF6E9CF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0896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26033-173C-40D1-A160-64041B5CAB1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7727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E211A-8F04-413E-9390-BBFBE9B4965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1212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EC706-D787-4276-924A-F191F5937FD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9299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5726A-0EBB-445A-8FBC-FD627E9C98D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2596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5C424-CB32-4DE0-BB53-706B32D93BB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110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225AE-5D3F-458C-8C68-54CDE4A74BB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68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DDC33-0DB4-4067-89E1-75648344494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39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8C7A3-1541-4A78-BB90-38C9E1D52D6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0012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7CA57-2F71-4ED6-B931-12293BC67DC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5134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37F5C-0C96-4842-945D-F0D79818F48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59869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570FE-7A0C-456E-914D-42F0DF6E9CF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25644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26033-173C-40D1-A160-64041B5CAB1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84990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E211A-8F04-413E-9390-BBFBE9B4965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25041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EC706-D787-4276-924A-F191F5937FD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2682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5726A-0EBB-445A-8FBC-FD627E9C98D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22771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5C424-CB32-4DE0-BB53-706B32D93BB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51894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225AE-5D3F-458C-8C68-54CDE4A74BB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79881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DDC33-0DB4-4067-89E1-75648344494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73411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8C7A3-1541-4A78-BB90-38C9E1D52D6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54484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7CA57-2F71-4ED6-B931-12293BC67DC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86755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37F5C-0C96-4842-945D-F0D79818F48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154932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570FE-7A0C-456E-914D-42F0DF6E9CF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128545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26033-173C-40D1-A160-64041B5CAB1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814651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E211A-8F04-413E-9390-BBFBE9B4965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49699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EC706-D787-4276-924A-F191F5937FD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56890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5726A-0EBB-445A-8FBC-FD627E9C98D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684208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5C424-CB32-4DE0-BB53-706B32D93BB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234367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225AE-5D3F-458C-8C68-54CDE4A74BB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09892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DDC33-0DB4-4067-89E1-75648344494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1120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8C7A3-1541-4A78-BB90-38C9E1D52D6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76964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7CA57-2F71-4ED6-B931-12293BC67DC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88768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37F5C-0C96-4842-945D-F0D79818F48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83560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570FE-7A0C-456E-914D-42F0DF6E9CF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6934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26033-173C-40D1-A160-64041B5CAB1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370895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E211A-8F04-413E-9390-BBFBE9B4965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437689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EC706-D787-4276-924A-F191F5937FD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899105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5726A-0EBB-445A-8FBC-FD627E9C98D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74573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5C424-CB32-4DE0-BB53-706B32D93BB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479563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225AE-5D3F-458C-8C68-54CDE4A74BB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019487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DDC33-0DB4-4067-89E1-75648344494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91662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8C7A3-1541-4A78-BB90-38C9E1D52D6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64394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7CA57-2F71-4ED6-B931-12293BC67DC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588402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37F5C-0C96-4842-945D-F0D79818F48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54812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570FE-7A0C-456E-914D-42F0DF6E9CF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85569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26033-173C-40D1-A160-64041B5CAB1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791584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E211A-8F04-413E-9390-BBFBE9B4965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376180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EC706-D787-4276-924A-F191F5937FD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01785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5726A-0EBB-445A-8FBC-FD627E9C98D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26065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5C424-CB32-4DE0-BB53-706B32D93BB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04722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225AE-5D3F-458C-8C68-54CDE4A74BB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78236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DDC33-0DB4-4067-89E1-75648344494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28300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8C7A3-1541-4A78-BB90-38C9E1D52D6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80988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7CA57-2F71-4ED6-B931-12293BC67DC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51674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37F5C-0C96-4842-945D-F0D79818F48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343224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570FE-7A0C-456E-914D-42F0DF6E9CF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30385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26033-173C-40D1-A160-64041B5CAB1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115307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E211A-8F04-413E-9390-BBFBE9B4965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10919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EC706-D787-4276-924A-F191F5937FD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145399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5726A-0EBB-445A-8FBC-FD627E9C98D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201707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5C424-CB32-4DE0-BB53-706B32D93BB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222979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225AE-5D3F-458C-8C68-54CDE4A74BB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058484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DDC33-0DB4-4067-89E1-75648344494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204526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8C7A3-1541-4A78-BB90-38C9E1D52D6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34579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7CA57-2F71-4ED6-B931-12293BC67DC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67902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37F5C-0C96-4842-945D-F0D79818F48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12992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570FE-7A0C-456E-914D-42F0DF6E9CF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32577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26033-173C-40D1-A160-64041B5CAB1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61930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E211A-8F04-413E-9390-BBFBE9B4965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23839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EC706-D787-4276-924A-F191F5937FD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78085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5726A-0EBB-445A-8FBC-FD627E9C98D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16669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5C424-CB32-4DE0-BB53-706B32D93BB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64737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225AE-5D3F-458C-8C68-54CDE4A74BB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99931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DDC33-0DB4-4067-89E1-75648344494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22787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8C7A3-1541-4A78-BB90-38C9E1D52D6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80050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7CA57-2F71-4ED6-B931-12293BC67DC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337865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37F5C-0C96-4842-945D-F0D79818F48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07094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570FE-7A0C-456E-914D-42F0DF6E9CF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5944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26033-173C-40D1-A160-64041B5CAB1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509498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E211A-8F04-413E-9390-BBFBE9B4965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68704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EC706-D787-4276-924A-F191F5937FD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69416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5726A-0EBB-445A-8FBC-FD627E9C98D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68051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5C424-CB32-4DE0-BB53-706B32D93BB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93723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225AE-5D3F-458C-8C68-54CDE4A74BB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312278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DDC33-0DB4-4067-89E1-75648344494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166052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8C7A3-1541-4A78-BB90-38C9E1D52D6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113691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7CA57-2F71-4ED6-B931-12293BC67DC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0896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37F5C-0C96-4842-945D-F0D79818F48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34389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570FE-7A0C-456E-914D-42F0DF6E9CF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885657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26033-173C-40D1-A160-64041B5CAB1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98751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E211A-8F04-413E-9390-BBFBE9B4965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562567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EC706-D787-4276-924A-F191F5937FD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081360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5726A-0EBB-445A-8FBC-FD627E9C98D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883002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5C424-CB32-4DE0-BB53-706B32D93BB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573457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225AE-5D3F-458C-8C68-54CDE4A74BB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208369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DDC33-0DB4-4067-89E1-75648344494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9872095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8C7A3-1541-4A78-BB90-38C9E1D52D6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621895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7CA57-2F71-4ED6-B931-12293BC67DC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837365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37F5C-0C96-4842-945D-F0D79818F48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649253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570FE-7A0C-456E-914D-42F0DF6E9CF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768848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26033-173C-40D1-A160-64041B5CAB1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838667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E211A-8F04-413E-9390-BBFBE9B4965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97968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EC706-D787-4276-924A-F191F5937FD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416758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5726A-0EBB-445A-8FBC-FD627E9C98D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703327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5C424-CB32-4DE0-BB53-706B32D93BB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03375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 userDrawn="1"/>
        </p:nvCxnSpPr>
        <p:spPr>
          <a:xfrm>
            <a:off x="1" y="6162027"/>
            <a:ext cx="11140324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47010" y="6281048"/>
            <a:ext cx="1211580" cy="404184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9625" y="6058893"/>
            <a:ext cx="1213873" cy="55612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58589" y="409115"/>
            <a:ext cx="1804907" cy="365859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500105" y="6361607"/>
            <a:ext cx="6496196" cy="235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33" dirty="0">
                <a:solidFill>
                  <a:schemeClr val="bg1">
                    <a:lumMod val="65000"/>
                  </a:schemeClr>
                </a:solidFill>
              </a:rPr>
              <a:t>Формирование культуры технологического предпринимательства в аграрных ВУЗах</a:t>
            </a:r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5755551" y="6151842"/>
            <a:ext cx="0" cy="706159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5" cstate="screen">
            <a:lum bright="-40000"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3329" y="6442331"/>
            <a:ext cx="1852647" cy="12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59688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Основн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3037018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етлая заливка фонв-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500105" y="6361607"/>
            <a:ext cx="6496196" cy="235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33" dirty="0">
                <a:solidFill>
                  <a:schemeClr val="bg1">
                    <a:lumMod val="65000"/>
                  </a:schemeClr>
                </a:solidFill>
              </a:rPr>
              <a:t>Формирование культуры технологического предпринимательства в аграрных ВУЗах</a:t>
            </a:r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1" y="6162027"/>
            <a:ext cx="11140324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47010" y="6281048"/>
            <a:ext cx="1211580" cy="40418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9625" y="6058893"/>
            <a:ext cx="1213873" cy="556128"/>
          </a:xfrm>
          <a:prstGeom prst="rect">
            <a:avLst/>
          </a:prstGeom>
        </p:spPr>
      </p:pic>
      <p:cxnSp>
        <p:nvCxnSpPr>
          <p:cNvPr id="16" name="Прямая соединительная линия 15"/>
          <p:cNvCxnSpPr/>
          <p:nvPr userDrawn="1"/>
        </p:nvCxnSpPr>
        <p:spPr>
          <a:xfrm>
            <a:off x="5755551" y="6151842"/>
            <a:ext cx="0" cy="706159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58589" y="409115"/>
            <a:ext cx="1804907" cy="36585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5" cstate="screen">
            <a:lum bright="-40000"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3329" y="6442331"/>
            <a:ext cx="1852647" cy="12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54757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етлая заливка фонв-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 userDrawn="1"/>
        </p:nvCxnSpPr>
        <p:spPr>
          <a:xfrm>
            <a:off x="1" y="6162027"/>
            <a:ext cx="11140324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47010" y="6281048"/>
            <a:ext cx="1211580" cy="404184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9625" y="6058893"/>
            <a:ext cx="1213873" cy="55612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58589" y="409115"/>
            <a:ext cx="1804907" cy="365859"/>
          </a:xfrm>
          <a:prstGeom prst="rect">
            <a:avLst/>
          </a:prstGeom>
        </p:spPr>
      </p:pic>
      <p:sp>
        <p:nvSpPr>
          <p:cNvPr id="13" name="TextBox 12"/>
          <p:cNvSpPr txBox="1"/>
          <p:nvPr userDrawn="1"/>
        </p:nvSpPr>
        <p:spPr>
          <a:xfrm>
            <a:off x="500105" y="6361607"/>
            <a:ext cx="6496196" cy="235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33" dirty="0">
                <a:solidFill>
                  <a:schemeClr val="bg1">
                    <a:lumMod val="65000"/>
                  </a:schemeClr>
                </a:solidFill>
              </a:rPr>
              <a:t>Формирование культуры технологического предпринимательства в аграрных ВУЗах</a:t>
            </a:r>
          </a:p>
        </p:txBody>
      </p:sp>
      <p:cxnSp>
        <p:nvCxnSpPr>
          <p:cNvPr id="14" name="Прямая соединительная линия 13"/>
          <p:cNvCxnSpPr/>
          <p:nvPr userDrawn="1"/>
        </p:nvCxnSpPr>
        <p:spPr>
          <a:xfrm>
            <a:off x="5755551" y="6151842"/>
            <a:ext cx="0" cy="706159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5" cstate="screen">
            <a:lum bright="-40000"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3329" y="6442331"/>
            <a:ext cx="1852647" cy="12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34359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етлая заливка фонв-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 userDrawn="1"/>
        </p:nvCxnSpPr>
        <p:spPr>
          <a:xfrm>
            <a:off x="1" y="6162027"/>
            <a:ext cx="11140324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47010" y="6281048"/>
            <a:ext cx="1211580" cy="404184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9625" y="6058893"/>
            <a:ext cx="1213873" cy="55612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58589" y="409115"/>
            <a:ext cx="1804907" cy="365859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500105" y="6361607"/>
            <a:ext cx="6496196" cy="235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33" dirty="0">
                <a:solidFill>
                  <a:schemeClr val="bg1">
                    <a:lumMod val="65000"/>
                  </a:schemeClr>
                </a:solidFill>
              </a:rPr>
              <a:t>Формирование культуры технологического предпринимательства в аграрных ВУЗах</a:t>
            </a:r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5755551" y="6151842"/>
            <a:ext cx="0" cy="706159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5" cstate="screen">
            <a:lum bright="-40000"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3329" y="6442331"/>
            <a:ext cx="1852647" cy="12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773423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етлая заливка фонв-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 userDrawn="1"/>
        </p:nvCxnSpPr>
        <p:spPr>
          <a:xfrm>
            <a:off x="1" y="6162027"/>
            <a:ext cx="11140324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47010" y="6281048"/>
            <a:ext cx="1211580" cy="404184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9625" y="6058893"/>
            <a:ext cx="1213873" cy="55612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58589" y="409115"/>
            <a:ext cx="1804907" cy="365859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500105" y="6361607"/>
            <a:ext cx="6496196" cy="235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33" dirty="0">
                <a:solidFill>
                  <a:schemeClr val="bg1">
                    <a:lumMod val="65000"/>
                  </a:schemeClr>
                </a:solidFill>
              </a:rPr>
              <a:t>Формирование культуры технологического предпринимательства в аграрных ВУЗах</a:t>
            </a:r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5755551" y="6151842"/>
            <a:ext cx="0" cy="706159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5" cstate="screen">
            <a:lum bright="-40000"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3329" y="6442331"/>
            <a:ext cx="1852647" cy="12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821908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мная заливка фонв-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 userDrawn="1"/>
        </p:nvCxnSpPr>
        <p:spPr>
          <a:xfrm>
            <a:off x="1" y="6162027"/>
            <a:ext cx="11140324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47010" y="6281048"/>
            <a:ext cx="1211580" cy="404184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9625" y="6058893"/>
            <a:ext cx="1213873" cy="55612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58589" y="409115"/>
            <a:ext cx="1804907" cy="365859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500105" y="6361607"/>
            <a:ext cx="6496196" cy="235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33" dirty="0">
                <a:solidFill>
                  <a:schemeClr val="bg1">
                    <a:lumMod val="65000"/>
                  </a:schemeClr>
                </a:solidFill>
              </a:rPr>
              <a:t>Формирование культуры технологического предпринимательства в аграрных ВУЗах</a:t>
            </a:r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5755551" y="6151842"/>
            <a:ext cx="0" cy="706159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5" cstate="screen">
            <a:lum bright="-40000"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3329" y="6442331"/>
            <a:ext cx="1852647" cy="12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7270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мная заливка фонв-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 userDrawn="1"/>
        </p:nvCxnSpPr>
        <p:spPr>
          <a:xfrm>
            <a:off x="1" y="6162027"/>
            <a:ext cx="11140324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47010" y="6281048"/>
            <a:ext cx="1211580" cy="404184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9625" y="6058893"/>
            <a:ext cx="1213873" cy="55612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58589" y="409115"/>
            <a:ext cx="1804907" cy="365859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500105" y="6361607"/>
            <a:ext cx="6496196" cy="235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33" dirty="0">
                <a:solidFill>
                  <a:schemeClr val="bg1">
                    <a:lumMod val="65000"/>
                  </a:schemeClr>
                </a:solidFill>
              </a:rPr>
              <a:t>Формирование культуры технологического предпринимательства в аграрных ВУЗах</a:t>
            </a:r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5755551" y="6151842"/>
            <a:ext cx="0" cy="706159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5" cstate="screen">
            <a:lum bright="-40000"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3329" y="6442331"/>
            <a:ext cx="1852647" cy="12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244367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мная заливка фонв-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/>
          <p:nvPr userDrawn="1"/>
        </p:nvCxnSpPr>
        <p:spPr>
          <a:xfrm>
            <a:off x="1" y="6162027"/>
            <a:ext cx="11140324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47010" y="6281048"/>
            <a:ext cx="1211580" cy="40418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9625" y="6058893"/>
            <a:ext cx="1213873" cy="55612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58589" y="409115"/>
            <a:ext cx="1804907" cy="365859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500105" y="6361607"/>
            <a:ext cx="6496196" cy="235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33" dirty="0">
                <a:solidFill>
                  <a:schemeClr val="bg1">
                    <a:lumMod val="65000"/>
                  </a:schemeClr>
                </a:solidFill>
              </a:rPr>
              <a:t>Формирование культуры технологического предпринимательства в аграрных ВУЗах</a:t>
            </a:r>
          </a:p>
        </p:txBody>
      </p:sp>
      <p:cxnSp>
        <p:nvCxnSpPr>
          <p:cNvPr id="10" name="Прямая соединительная линия 9"/>
          <p:cNvCxnSpPr/>
          <p:nvPr userDrawn="1"/>
        </p:nvCxnSpPr>
        <p:spPr>
          <a:xfrm>
            <a:off x="5755551" y="6151842"/>
            <a:ext cx="0" cy="706159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5" cstate="screen">
            <a:lum bright="-40000"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3329" y="6442331"/>
            <a:ext cx="1852647" cy="12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23460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Основн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62671" y="549044"/>
            <a:ext cx="6307941" cy="282752"/>
          </a:xfrm>
        </p:spPr>
        <p:txBody>
          <a:bodyPr anchor="ctr">
            <a:noAutofit/>
          </a:bodyPr>
          <a:lstStyle>
            <a:lvl1pPr algn="l">
              <a:defRPr sz="1600" b="1" spc="133" baseline="0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DE6B3C9-4A20-6449-8D33-B904B9006AE9}"/>
              </a:ext>
            </a:extLst>
          </p:cNvPr>
          <p:cNvSpPr txBox="1">
            <a:spLocks/>
          </p:cNvSpPr>
          <p:nvPr userDrawn="1"/>
        </p:nvSpPr>
        <p:spPr>
          <a:xfrm>
            <a:off x="11142573" y="485384"/>
            <a:ext cx="570865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5FF24-DCF3-AB48-A43F-CE91154515E8}" type="slidenum">
              <a:rPr lang="ru-RU" sz="1333" smtClean="0">
                <a:solidFill>
                  <a:schemeClr val="bg1">
                    <a:lumMod val="50000"/>
                  </a:schemeClr>
                </a:solidFill>
              </a:rPr>
              <a:pPr/>
              <a:t>‹#›</a:t>
            </a:fld>
            <a:endParaRPr lang="ru-RU" sz="1333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E9540679-2A93-3047-BC81-71CD945AFE91}"/>
              </a:ext>
            </a:extLst>
          </p:cNvPr>
          <p:cNvCxnSpPr>
            <a:cxnSpLocks/>
          </p:cNvCxnSpPr>
          <p:nvPr userDrawn="1"/>
        </p:nvCxnSpPr>
        <p:spPr>
          <a:xfrm>
            <a:off x="11098137" y="485384"/>
            <a:ext cx="0" cy="360813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610" y="492404"/>
            <a:ext cx="2557123" cy="36741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167" y="320416"/>
            <a:ext cx="1434811" cy="74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943950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Светлая заливка фонв-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62670" y="542716"/>
            <a:ext cx="6368191" cy="282752"/>
          </a:xfrm>
        </p:spPr>
        <p:txBody>
          <a:bodyPr anchor="ctr">
            <a:noAutofit/>
          </a:bodyPr>
          <a:lstStyle>
            <a:lvl1pPr algn="l">
              <a:defRPr sz="1600" b="1" spc="133" baseline="0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18524E7-0B86-AA41-AD1E-8CE6280BEB9B}"/>
              </a:ext>
            </a:extLst>
          </p:cNvPr>
          <p:cNvSpPr/>
          <p:nvPr userDrawn="1"/>
        </p:nvSpPr>
        <p:spPr>
          <a:xfrm>
            <a:off x="257666" y="1303699"/>
            <a:ext cx="11676669" cy="5297028"/>
          </a:xfrm>
          <a:prstGeom prst="rect">
            <a:avLst/>
          </a:prstGeom>
          <a:solidFill>
            <a:srgbClr val="E8F6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0D51AFF-C6EF-8E44-85AB-DE5114C030BE}"/>
              </a:ext>
            </a:extLst>
          </p:cNvPr>
          <p:cNvSpPr txBox="1">
            <a:spLocks/>
          </p:cNvSpPr>
          <p:nvPr userDrawn="1"/>
        </p:nvSpPr>
        <p:spPr>
          <a:xfrm>
            <a:off x="11142573" y="485384"/>
            <a:ext cx="570865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5FF24-DCF3-AB48-A43F-CE91154515E8}" type="slidenum">
              <a:rPr lang="ru-RU" sz="1333" smtClean="0">
                <a:solidFill>
                  <a:schemeClr val="bg1">
                    <a:lumMod val="50000"/>
                  </a:schemeClr>
                </a:solidFill>
              </a:rPr>
              <a:pPr/>
              <a:t>‹#›</a:t>
            </a:fld>
            <a:endParaRPr lang="ru-RU" sz="1333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689E5FAB-641E-1C4F-A33B-14EC30D47143}"/>
              </a:ext>
            </a:extLst>
          </p:cNvPr>
          <p:cNvCxnSpPr>
            <a:cxnSpLocks/>
          </p:cNvCxnSpPr>
          <p:nvPr userDrawn="1"/>
        </p:nvCxnSpPr>
        <p:spPr>
          <a:xfrm>
            <a:off x="11098137" y="485384"/>
            <a:ext cx="0" cy="360813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610" y="492404"/>
            <a:ext cx="2557123" cy="36741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167" y="320416"/>
            <a:ext cx="1434811" cy="74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726045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Светлая заливка фонв-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18524E7-0B86-AA41-AD1E-8CE6280BEB9B}"/>
              </a:ext>
            </a:extLst>
          </p:cNvPr>
          <p:cNvSpPr/>
          <p:nvPr userDrawn="1"/>
        </p:nvSpPr>
        <p:spPr>
          <a:xfrm>
            <a:off x="257666" y="257273"/>
            <a:ext cx="11676669" cy="6343455"/>
          </a:xfrm>
          <a:prstGeom prst="rect">
            <a:avLst/>
          </a:prstGeom>
          <a:solidFill>
            <a:srgbClr val="D7F4E5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0CBFEB7-0A9D-5440-9BF8-A2F89CA8BECC}"/>
              </a:ext>
            </a:extLst>
          </p:cNvPr>
          <p:cNvSpPr txBox="1">
            <a:spLocks/>
          </p:cNvSpPr>
          <p:nvPr userDrawn="1"/>
        </p:nvSpPr>
        <p:spPr>
          <a:xfrm>
            <a:off x="11142573" y="485384"/>
            <a:ext cx="570865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5FF24-DCF3-AB48-A43F-CE91154515E8}" type="slidenum">
              <a:rPr lang="ru-RU" sz="1333" smtClean="0">
                <a:solidFill>
                  <a:schemeClr val="bg1">
                    <a:lumMod val="50000"/>
                  </a:schemeClr>
                </a:solidFill>
              </a:rPr>
              <a:pPr/>
              <a:t>‹#›</a:t>
            </a:fld>
            <a:endParaRPr lang="ru-RU" sz="1333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48F61E96-A3EC-6B45-AFDF-F331436A665C}"/>
              </a:ext>
            </a:extLst>
          </p:cNvPr>
          <p:cNvCxnSpPr>
            <a:cxnSpLocks/>
          </p:cNvCxnSpPr>
          <p:nvPr userDrawn="1"/>
        </p:nvCxnSpPr>
        <p:spPr>
          <a:xfrm>
            <a:off x="11098137" y="485384"/>
            <a:ext cx="0" cy="360813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610" y="492404"/>
            <a:ext cx="2557123" cy="36741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167" y="320416"/>
            <a:ext cx="1434811" cy="740123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462671" y="549044"/>
            <a:ext cx="6307941" cy="282752"/>
          </a:xfrm>
        </p:spPr>
        <p:txBody>
          <a:bodyPr anchor="ctr">
            <a:noAutofit/>
          </a:bodyPr>
          <a:lstStyle>
            <a:lvl1pPr algn="l">
              <a:defRPr sz="1600" b="1" spc="133" baseline="0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699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theme" Target="../theme/theme12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slideLayout" Target="../slideLayouts/slideLayout133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932C1B-9E28-462B-B630-EA5A0D4EC00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4756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932C1B-9E28-462B-B630-EA5A0D4EC00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29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932C1B-9E28-462B-B630-EA5A0D4EC00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433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932C1B-9E28-462B-B630-EA5A0D4EC00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609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932C1B-9E28-462B-B630-EA5A0D4EC00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0451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932C1B-9E28-462B-B630-EA5A0D4EC00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854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932C1B-9E28-462B-B630-EA5A0D4EC00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9977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932C1B-9E28-462B-B630-EA5A0D4EC00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2318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932C1B-9E28-462B-B630-EA5A0D4EC00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8295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932C1B-9E28-462B-B630-EA5A0D4EC00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7546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932C1B-9E28-462B-B630-EA5A0D4EC00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14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3B84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A4DB7D-2B20-4A18-BFA0-97A429CBED80}" type="datetimeFigureOut">
              <a:rPr lang="ru-RU" smtClean="0"/>
              <a:pPr/>
              <a:t>10.12.2022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F4A391-4898-41F7-8DEE-C00ECE8110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8489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  <p:sldLayoutId id="2147483876" r:id="rId12"/>
  </p:sldLayoutIdLst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0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18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6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8.xml"/><Relationship Id="rId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24.png"/><Relationship Id="rId3" Type="http://schemas.openxmlformats.org/officeDocument/2006/relationships/image" Target="../media/image72.svg"/><Relationship Id="rId7" Type="http://schemas.openxmlformats.org/officeDocument/2006/relationships/image" Target="../media/image24.svg"/><Relationship Id="rId12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3.xml"/><Relationship Id="rId6" Type="http://schemas.openxmlformats.org/officeDocument/2006/relationships/image" Target="../media/image42.png"/><Relationship Id="rId11" Type="http://schemas.openxmlformats.org/officeDocument/2006/relationships/image" Target="../media/image76.svg"/><Relationship Id="rId5" Type="http://schemas.openxmlformats.org/officeDocument/2006/relationships/image" Target="../media/image74.svg"/><Relationship Id="rId15" Type="http://schemas.microsoft.com/office/2007/relationships/hdphoto" Target="../media/hdphoto1.wdp"/><Relationship Id="rId10" Type="http://schemas.openxmlformats.org/officeDocument/2006/relationships/image" Target="../media/image44.png"/><Relationship Id="rId4" Type="http://schemas.openxmlformats.org/officeDocument/2006/relationships/image" Target="../media/image41.png"/><Relationship Id="rId9" Type="http://schemas.openxmlformats.org/officeDocument/2006/relationships/image" Target="../media/image12.svg"/><Relationship Id="rId14" Type="http://schemas.openxmlformats.org/officeDocument/2006/relationships/image" Target="../media/image4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0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7.png"/><Relationship Id="rId7" Type="http://schemas.microsoft.com/office/2007/relationships/hdphoto" Target="../media/hdphoto3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1.xml"/><Relationship Id="rId6" Type="http://schemas.openxmlformats.org/officeDocument/2006/relationships/image" Target="../media/image50.png"/><Relationship Id="rId5" Type="http://schemas.microsoft.com/office/2007/relationships/hdphoto" Target="../media/hdphoto2.wdp"/><Relationship Id="rId10" Type="http://schemas.openxmlformats.org/officeDocument/2006/relationships/image" Target="../media/image53.png"/><Relationship Id="rId4" Type="http://schemas.openxmlformats.org/officeDocument/2006/relationships/image" Target="../media/image49.png"/><Relationship Id="rId9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dashakobra1213@yandex.ru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4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6244" y="1090453"/>
            <a:ext cx="4801764" cy="475672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86876" y="92688"/>
            <a:ext cx="9380984" cy="894736"/>
          </a:xfrm>
        </p:spPr>
        <p:txBody>
          <a:bodyPr>
            <a:normAutofit/>
          </a:bodyPr>
          <a:lstStyle/>
          <a:p>
            <a:r>
              <a:rPr lang="ru-RU" sz="1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Times New Roman" panose="02020603050405020304" pitchFamily="18" charset="0"/>
              </a:rPr>
              <a:t>Акселерационная программа Ставропольского ГАУ </a:t>
            </a:r>
            <a:r>
              <a:rPr lang="ru-RU" sz="1800" cap="all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Times New Roman" panose="02020603050405020304" pitchFamily="18" charset="0"/>
              </a:rPr>
              <a:t>«</a:t>
            </a:r>
            <a:r>
              <a:rPr lang="ru-RU" sz="1800" cap="all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Times New Roman" panose="02020603050405020304" pitchFamily="18" charset="0"/>
              </a:rPr>
              <a:t>Agro&amp;InfraUP</a:t>
            </a:r>
            <a:r>
              <a:rPr lang="ru-RU" sz="1800" cap="all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Times New Roman" panose="02020603050405020304" pitchFamily="18" charset="0"/>
              </a:rPr>
              <a:t>»</a:t>
            </a:r>
            <a:r>
              <a:rPr lang="ru-RU" sz="1600" cap="all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/>
            </a:r>
            <a:br>
              <a:rPr lang="ru-RU" sz="1600" cap="all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</a:b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charset="0"/>
                <a:cs typeface="Times New Roman" panose="02020603050405020304" pitchFamily="18" charset="0"/>
              </a:rPr>
            </a:br>
            <a:endParaRPr lang="ru-RU" sz="16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19547" y="5578934"/>
            <a:ext cx="7715642" cy="165822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Голубика </a:t>
            </a:r>
            <a:r>
              <a:rPr lang="ru-RU" sz="2800" b="1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«под ключ»</a:t>
            </a:r>
          </a:p>
          <a:p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Северная 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ягода с южными 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нотками</a:t>
            </a:r>
            <a:endParaRPr lang="ru-RU" sz="2800" dirty="0">
              <a:solidFill>
                <a:schemeClr val="accent5">
                  <a:lumMod val="75000"/>
                </a:schemeClr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014" y="568894"/>
            <a:ext cx="9276846" cy="83706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493296" y="2454442"/>
            <a:ext cx="11261557" cy="1397819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>
            <a:spAutoFit/>
          </a:bodyPr>
          <a:lstStyle/>
          <a:p>
            <a:pPr marL="12065" marR="5080" indent="1270" algn="ctr">
              <a:spcBef>
                <a:spcPts val="105"/>
              </a:spcBef>
            </a:pPr>
            <a:r>
              <a:rPr lang="ru-RU" sz="2800" b="1" spc="-10" dirty="0">
                <a:solidFill>
                  <a:srgbClr val="002060"/>
                </a:solidFill>
                <a:latin typeface="Century Gothic" panose="020B0502020202020204" pitchFamily="34" charset="0"/>
                <a:cs typeface="Times New Roman"/>
              </a:rPr>
              <a:t>«Разработка комплексной технологии выращивания  </a:t>
            </a:r>
          </a:p>
          <a:p>
            <a:pPr marL="12065" marR="5080" indent="1270" algn="ctr">
              <a:spcBef>
                <a:spcPts val="105"/>
              </a:spcBef>
            </a:pPr>
            <a:r>
              <a:rPr lang="ru-RU" sz="2800" b="1" spc="-10" dirty="0">
                <a:solidFill>
                  <a:srgbClr val="002060"/>
                </a:solidFill>
                <a:latin typeface="Century Gothic" panose="020B0502020202020204" pitchFamily="34" charset="0"/>
                <a:cs typeface="Times New Roman"/>
              </a:rPr>
              <a:t>голубики в личных подсобных хозяйствах с использованием метода </a:t>
            </a:r>
            <a:r>
              <a:rPr lang="ru-RU" sz="2800" b="1" spc="-10" dirty="0" err="1">
                <a:solidFill>
                  <a:srgbClr val="002060"/>
                </a:solidFill>
                <a:latin typeface="Century Gothic" panose="020B0502020202020204" pitchFamily="34" charset="0"/>
                <a:cs typeface="Times New Roman"/>
              </a:rPr>
              <a:t>in</a:t>
            </a:r>
            <a:r>
              <a:rPr lang="ru-RU" sz="2800" b="1" spc="-10" dirty="0">
                <a:solidFill>
                  <a:srgbClr val="002060"/>
                </a:solidFill>
                <a:latin typeface="Century Gothic" panose="020B0502020202020204" pitchFamily="34" charset="0"/>
                <a:cs typeface="Times New Roman"/>
              </a:rPr>
              <a:t> </a:t>
            </a:r>
            <a:r>
              <a:rPr lang="ru-RU" sz="2800" b="1" spc="-10" dirty="0" err="1">
                <a:solidFill>
                  <a:srgbClr val="002060"/>
                </a:solidFill>
                <a:latin typeface="Century Gothic" panose="020B0502020202020204" pitchFamily="34" charset="0"/>
                <a:cs typeface="Times New Roman"/>
              </a:rPr>
              <a:t>vitro</a:t>
            </a:r>
            <a:r>
              <a:rPr lang="ru-RU" sz="2800" b="1" spc="-5" dirty="0">
                <a:solidFill>
                  <a:srgbClr val="002060"/>
                </a:solidFill>
                <a:latin typeface="Century Gothic" panose="020B0502020202020204" pitchFamily="34" charset="0"/>
                <a:cs typeface="Times New Roman"/>
              </a:rPr>
              <a:t>»</a:t>
            </a:r>
            <a:endParaRPr lang="ru-RU" sz="2800" dirty="0">
              <a:solidFill>
                <a:srgbClr val="002060"/>
              </a:solidFill>
              <a:latin typeface="Century Gothic" panose="020B0502020202020204" pitchFamily="34" charset="0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47613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154" y="71156"/>
            <a:ext cx="9203871" cy="76594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5456" y="943661"/>
            <a:ext cx="10314214" cy="645659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ПРОБЛЕМА</a:t>
            </a:r>
            <a:endParaRPr lang="ru-RU" b="1" dirty="0">
              <a:solidFill>
                <a:srgbClr val="00206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45799" y="1607610"/>
            <a:ext cx="9203871" cy="86146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spcBef>
                <a:spcPts val="100"/>
              </a:spcBef>
              <a:buClr>
                <a:srgbClr val="002060"/>
              </a:buClr>
              <a:buNone/>
            </a:pPr>
            <a:r>
              <a:rPr lang="ru-RU" dirty="0" smtClean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Голубика – нетипичная культура для Юга России</a:t>
            </a:r>
            <a:endParaRPr lang="ru-RU" dirty="0">
              <a:solidFill>
                <a:srgbClr val="00206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456" y="2591768"/>
            <a:ext cx="2738334" cy="273833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192" y="2772112"/>
            <a:ext cx="3523793" cy="23776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4387" y="2753822"/>
            <a:ext cx="3200677" cy="23959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2" name="TextBox 11"/>
          <p:cNvSpPr txBox="1"/>
          <p:nvPr/>
        </p:nvSpPr>
        <p:spPr>
          <a:xfrm>
            <a:off x="381000" y="5452794"/>
            <a:ext cx="34867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Высокая стоимость в магазинах</a:t>
            </a:r>
            <a:endParaRPr lang="ru-RU" sz="24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92192" y="5330102"/>
            <a:ext cx="35237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Зараженный посадочный материал</a:t>
            </a:r>
            <a:endParaRPr lang="ru-RU" sz="24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390150" y="5292546"/>
            <a:ext cx="36891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Громоздкое выращивание в траншеях</a:t>
            </a:r>
            <a:endParaRPr lang="ru-RU" sz="24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0793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216062" y="1598483"/>
            <a:ext cx="6075123" cy="605582"/>
          </a:xfrm>
          <a:noFill/>
        </p:spPr>
        <p:txBody>
          <a:bodyPr>
            <a:noAutofit/>
          </a:bodyPr>
          <a:lstStyle/>
          <a:p>
            <a:pPr marL="1270" algn="just">
              <a:lnSpc>
                <a:spcPct val="150000"/>
              </a:lnSpc>
              <a:spcBef>
                <a:spcPts val="100"/>
              </a:spcBef>
            </a:pPr>
            <a:r>
              <a:rPr lang="ru-RU" sz="2800" b="1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Применение технологии </a:t>
            </a:r>
            <a:r>
              <a:rPr lang="en-US" sz="2800" b="1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in </a:t>
            </a:r>
            <a:r>
              <a:rPr lang="en-US" sz="2800" b="1" dirty="0" smtClean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vitro</a:t>
            </a:r>
            <a:endParaRPr lang="ru-RU" sz="2800" b="1" dirty="0">
              <a:solidFill>
                <a:srgbClr val="00206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788" y="13542"/>
            <a:ext cx="10333927" cy="786452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448800" y="6440129"/>
            <a:ext cx="2743200" cy="365125"/>
          </a:xfrm>
        </p:spPr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31270" y="987425"/>
            <a:ext cx="414087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  <a:latin typeface="Century Gothic" panose="020B0502020202020204" pitchFamily="34" charset="0"/>
                <a:ea typeface="+mj-ea"/>
                <a:cs typeface="Times New Roman" panose="02020603050405020304" pitchFamily="18" charset="0"/>
              </a:rPr>
              <a:t>АКТУАЛЬНОСТЬ</a:t>
            </a:r>
            <a:endParaRPr lang="ru-RU" sz="4000" b="1" dirty="0">
              <a:solidFill>
                <a:srgbClr val="002060"/>
              </a:solidFill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graphicFrame>
        <p:nvGraphicFramePr>
          <p:cNvPr id="11" name="Объект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7912307"/>
              </p:ext>
            </p:extLst>
          </p:nvPr>
        </p:nvGraphicFramePr>
        <p:xfrm>
          <a:off x="5183188" y="987425"/>
          <a:ext cx="61722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13" name="Прямая со стрелкой 12"/>
          <p:cNvCxnSpPr/>
          <p:nvPr/>
        </p:nvCxnSpPr>
        <p:spPr>
          <a:xfrm flipH="1">
            <a:off x="2514600" y="2499140"/>
            <a:ext cx="1325228" cy="1256036"/>
          </a:xfrm>
          <a:prstGeom prst="straightConnector1">
            <a:avLst/>
          </a:prstGeom>
          <a:ln w="12700">
            <a:solidFill>
              <a:schemeClr val="accent5">
                <a:lumMod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8461217" y="2303348"/>
            <a:ext cx="1314325" cy="1451828"/>
          </a:xfrm>
          <a:prstGeom prst="straightConnector1">
            <a:avLst/>
          </a:prstGeom>
          <a:ln>
            <a:solidFill>
              <a:srgbClr val="002060"/>
            </a:solidFill>
            <a:round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Рисунок 2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270" y="3285902"/>
            <a:ext cx="2239507" cy="2239507"/>
          </a:xfrm>
          <a:prstGeom prst="rect">
            <a:avLst/>
          </a:prstGeom>
        </p:spPr>
      </p:pic>
      <p:cxnSp>
        <p:nvCxnSpPr>
          <p:cNvPr id="26" name="Прямая со стрелкой 25"/>
          <p:cNvCxnSpPr/>
          <p:nvPr/>
        </p:nvCxnSpPr>
        <p:spPr>
          <a:xfrm>
            <a:off x="6006751" y="2419732"/>
            <a:ext cx="12526" cy="2342367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Рисунок 2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8" y="3755176"/>
            <a:ext cx="1770233" cy="1770233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1770" y="3654302"/>
            <a:ext cx="1581568" cy="1581568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137160" y="5638620"/>
            <a:ext cx="30789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Экологически чистая продукция</a:t>
            </a:r>
            <a:endParaRPr lang="ru-RU" sz="24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559422" y="5861050"/>
            <a:ext cx="2938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Снижение затрат</a:t>
            </a:r>
            <a:endParaRPr lang="ru-RU" sz="24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841441" y="5349241"/>
            <a:ext cx="28069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Увеличение объема производства</a:t>
            </a:r>
            <a:endParaRPr lang="ru-RU" sz="24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7651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992739"/>
            <a:ext cx="10515600" cy="776288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РЕШЕНИЕ</a:t>
            </a:r>
            <a:endParaRPr lang="ru-RU" sz="4000" b="1" dirty="0">
              <a:solidFill>
                <a:srgbClr val="00206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158" y="73351"/>
            <a:ext cx="9481458" cy="789048"/>
          </a:xfrm>
        </p:spPr>
      </p:pic>
      <p:sp>
        <p:nvSpPr>
          <p:cNvPr id="5" name="Прямоугольник 4"/>
          <p:cNvSpPr/>
          <p:nvPr/>
        </p:nvSpPr>
        <p:spPr>
          <a:xfrm>
            <a:off x="346587" y="1846374"/>
            <a:ext cx="1162829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spc="-10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комплект для выращивания голубики</a:t>
            </a:r>
            <a:r>
              <a:rPr lang="ru-RU" sz="2800" spc="-10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2800" spc="-10" dirty="0" smtClean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с </a:t>
            </a:r>
            <a:r>
              <a:rPr lang="ru-RU" sz="2800" spc="-10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применением саженцев, </a:t>
            </a:r>
            <a:r>
              <a:rPr lang="ru-RU" sz="2800" spc="-10" dirty="0" smtClean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неподверженных болезням </a:t>
            </a:r>
            <a:r>
              <a:rPr lang="ru-RU" sz="2800" spc="-10" dirty="0" smtClean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и </a:t>
            </a:r>
            <a:r>
              <a:rPr lang="ru-RU" sz="2800" spc="-10" dirty="0" err="1" smtClean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агросопровождение</a:t>
            </a:r>
            <a:r>
              <a:rPr lang="ru-RU" sz="2800" spc="-10" dirty="0" smtClean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клиента</a:t>
            </a:r>
            <a:endParaRPr lang="ru-RU" sz="280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2175" t="10480" r="-3108" b="16294"/>
          <a:stretch/>
        </p:blipFill>
        <p:spPr>
          <a:xfrm>
            <a:off x="5008757" y="3406860"/>
            <a:ext cx="2303954" cy="2227322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3413601"/>
            <a:ext cx="3330871" cy="2220581"/>
          </a:xfrm>
          <a:prstGeom prst="rect">
            <a:avLst/>
          </a:prstGeom>
        </p:spPr>
      </p:pic>
      <p:sp>
        <p:nvSpPr>
          <p:cNvPr id="11" name="Шеврон 10"/>
          <p:cNvSpPr/>
          <p:nvPr/>
        </p:nvSpPr>
        <p:spPr>
          <a:xfrm>
            <a:off x="3925455" y="3796145"/>
            <a:ext cx="868218" cy="1283855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Шеврон 11"/>
          <p:cNvSpPr/>
          <p:nvPr/>
        </p:nvSpPr>
        <p:spPr>
          <a:xfrm>
            <a:off x="7444509" y="3796145"/>
            <a:ext cx="1099127" cy="1283855"/>
          </a:xfrm>
          <a:prstGeom prst="chevron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2441" y="3308716"/>
            <a:ext cx="2343615" cy="2330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945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91BCF274-8936-405E-B59C-C354B97D682B}" type="slidenum">
              <a:rPr lang="ru-RU" smtClean="0"/>
              <a:t>5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53" y="1331913"/>
            <a:ext cx="3776132" cy="2517421"/>
          </a:xfrm>
          <a:prstGeom prst="rect">
            <a:avLst/>
          </a:prstGeom>
          <a:effectLst>
            <a:outerShdw blurRad="482600" dist="50800" dir="5400000" algn="ctr" rotWithShape="0">
              <a:srgbClr val="002060">
                <a:alpha val="84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05386"/>
            <a:ext cx="10058400" cy="83706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012" y="2384207"/>
            <a:ext cx="3888444" cy="2191808"/>
          </a:xfrm>
          <a:prstGeom prst="rect">
            <a:avLst/>
          </a:prstGeom>
          <a:effectLst>
            <a:outerShdw blurRad="685800" dist="50800" dir="5400000" algn="ctr" rotWithShape="0">
              <a:srgbClr val="002060">
                <a:alpha val="49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955" y="1268340"/>
            <a:ext cx="3849425" cy="256628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4088" y="3105820"/>
            <a:ext cx="3776132" cy="2517421"/>
          </a:xfrm>
          <a:prstGeom prst="rect">
            <a:avLst/>
          </a:prstGeom>
          <a:effectLst>
            <a:outerShdw blurRad="482600" dist="50800" dir="5400000" sx="88000" sy="88000" algn="ctr" rotWithShape="0">
              <a:srgbClr val="002060">
                <a:alpha val="5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210955" y="4160517"/>
            <a:ext cx="34487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Комплексная услуга для выращивания</a:t>
            </a:r>
            <a:endParaRPr lang="ru-RU" sz="24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235026" y="5661878"/>
            <a:ext cx="38551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Качественная голубика у Вас дома</a:t>
            </a:r>
            <a:endParaRPr lang="ru-RU" sz="24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43012" y="4576015"/>
            <a:ext cx="4526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Удобное размещение </a:t>
            </a:r>
            <a:endParaRPr lang="ru-RU" sz="24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1998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1875" y="1077505"/>
            <a:ext cx="10515600" cy="751295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КОНКУРЕНЦИЯ</a:t>
            </a:r>
            <a:endParaRPr lang="ru-RU" sz="40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646" y="116958"/>
            <a:ext cx="10515600" cy="875109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448800" y="6480922"/>
            <a:ext cx="2743200" cy="365125"/>
          </a:xfrm>
        </p:spPr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1254" y="1942173"/>
            <a:ext cx="6766221" cy="451081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/>
          <a:srcRect l="-488" t="731" r="19781" b="-731"/>
          <a:stretch/>
        </p:blipFill>
        <p:spPr>
          <a:xfrm>
            <a:off x="1279816" y="1904250"/>
            <a:ext cx="2856714" cy="235974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8471" y="4339443"/>
            <a:ext cx="2818059" cy="2113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640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7238" y="1315233"/>
            <a:ext cx="10276562" cy="663879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КАНАЛЫ СБЫТА</a:t>
            </a:r>
            <a:endParaRPr lang="ru-RU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934" y="127131"/>
            <a:ext cx="10515600" cy="875109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7238" y="2292105"/>
            <a:ext cx="919410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600" dirty="0">
                <a:solidFill>
                  <a:srgbClr val="002060"/>
                </a:solidFill>
                <a:latin typeface="Century Gothic" panose="020B0502020202020204" pitchFamily="34" charset="0"/>
              </a:rPr>
              <a:t>Садовые центры («Планета лета»)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600" dirty="0">
                <a:solidFill>
                  <a:srgbClr val="002060"/>
                </a:solidFill>
                <a:latin typeface="Century Gothic" panose="020B0502020202020204" pitchFamily="34" charset="0"/>
              </a:rPr>
              <a:t>Выставки с. –х производителей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600" dirty="0">
                <a:solidFill>
                  <a:srgbClr val="002060"/>
                </a:solidFill>
                <a:latin typeface="Century Gothic" panose="020B0502020202020204" pitchFamily="34" charset="0"/>
              </a:rPr>
              <a:t>Сельскохозяйственные рынки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600" dirty="0">
                <a:solidFill>
                  <a:srgbClr val="002060"/>
                </a:solidFill>
                <a:latin typeface="Century Gothic" panose="020B0502020202020204" pitchFamily="34" charset="0"/>
              </a:rPr>
              <a:t>Собственный сайт</a:t>
            </a:r>
          </a:p>
        </p:txBody>
      </p:sp>
      <p:sp>
        <p:nvSpPr>
          <p:cNvPr id="3" name="AutoShape 2" descr="Вакансии компании Планета Лета - работа в Ставрополе, Краснодаре, Пятигорск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4505" y="1180034"/>
            <a:ext cx="2713673" cy="126217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9833" y="4763862"/>
            <a:ext cx="1878349" cy="185928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52869" y="2577406"/>
            <a:ext cx="1935062" cy="193506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71501" y="3959519"/>
            <a:ext cx="1999840" cy="1999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060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0479" y="1537212"/>
            <a:ext cx="10827707" cy="776288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ПОТЕНЦИАЛЬНЫЕ ПОТРЕБИТЕЛИ</a:t>
            </a:r>
            <a:endParaRPr lang="ru-RU" sz="4000" b="1" dirty="0">
              <a:solidFill>
                <a:srgbClr val="00206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240" y="80337"/>
            <a:ext cx="10020822" cy="833934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768" y="2525356"/>
            <a:ext cx="5467752" cy="364408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6900" y="2492995"/>
            <a:ext cx="5514675" cy="3676450"/>
          </a:xfrm>
          <a:prstGeom prst="rect">
            <a:avLst/>
          </a:prstGeom>
        </p:spPr>
      </p:pic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9448800" y="6448425"/>
            <a:ext cx="2743200" cy="365125"/>
          </a:xfrm>
        </p:spPr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2230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0479" y="1537212"/>
            <a:ext cx="10827707" cy="776288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СТРАТЕГИЧЕСКИЕ ПАРТНЕРЫ</a:t>
            </a:r>
            <a:endParaRPr lang="ru-RU" sz="4000" b="1" dirty="0">
              <a:solidFill>
                <a:srgbClr val="00206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240" y="80337"/>
            <a:ext cx="10020822" cy="833934"/>
          </a:xfrm>
        </p:spPr>
      </p:pic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9448800" y="6448425"/>
            <a:ext cx="2743200" cy="365125"/>
          </a:xfrm>
        </p:spPr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549" y="2631485"/>
            <a:ext cx="2829743" cy="282974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627084" y="2522863"/>
            <a:ext cx="738130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Лаборатория сельскохозяйственной биотехнологии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Теплично-оранжерейный комплекс (опытная станция </a:t>
            </a:r>
            <a:r>
              <a:rPr lang="ru-RU" sz="3200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СтГАУ</a:t>
            </a:r>
            <a:r>
              <a:rPr lang="ru-RU" sz="32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, пос. </a:t>
            </a:r>
            <a:r>
              <a:rPr lang="ru-RU" sz="3200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Дёмино</a:t>
            </a:r>
            <a:r>
              <a:rPr lang="ru-RU" sz="32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)</a:t>
            </a:r>
            <a:endParaRPr lang="ru-RU" sz="32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77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837741"/>
            <a:ext cx="3575957" cy="795116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ЗАТРАТЫ</a:t>
            </a:r>
            <a:endParaRPr lang="ru-RU" sz="4000" b="1" dirty="0">
              <a:solidFill>
                <a:srgbClr val="00206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2057399"/>
            <a:ext cx="4810125" cy="4435475"/>
          </a:xfrm>
        </p:spPr>
        <p:txBody>
          <a:bodyPr>
            <a:noAutofit/>
          </a:bodyPr>
          <a:lstStyle/>
          <a:p>
            <a:endParaRPr lang="ru-RU" sz="1800" b="1" dirty="0">
              <a:solidFill>
                <a:srgbClr val="262278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948" y="149795"/>
            <a:ext cx="10058400" cy="837060"/>
          </a:xfrm>
          <a:prstGeom prst="rect">
            <a:avLst/>
          </a:prstGeom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10" name="Прямоугольник 9"/>
          <p:cNvSpPr/>
          <p:nvPr/>
        </p:nvSpPr>
        <p:spPr>
          <a:xfrm>
            <a:off x="248194" y="1630852"/>
            <a:ext cx="8727114" cy="486001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48194" y="1632285"/>
            <a:ext cx="8750840" cy="688518"/>
          </a:xfrm>
          <a:prstGeom prst="rect">
            <a:avLst/>
          </a:prstGeo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531628" y="1737485"/>
            <a:ext cx="4281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НАИМЕНОВАНИЕ</a:t>
            </a:r>
            <a:endParaRPr lang="ru-RU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36459" y="1716086"/>
            <a:ext cx="45082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СТОИМОСТЬ, РУБ</a:t>
            </a:r>
            <a:endParaRPr lang="ru-RU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239106" y="3204155"/>
            <a:ext cx="8736202" cy="1030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flipV="1">
            <a:off x="239106" y="2752798"/>
            <a:ext cx="8736202" cy="14851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255188" y="3589599"/>
            <a:ext cx="8720120" cy="3687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>
            <a:endCxn id="10" idx="3"/>
          </p:cNvCxnSpPr>
          <p:nvPr/>
        </p:nvCxnSpPr>
        <p:spPr>
          <a:xfrm>
            <a:off x="219302" y="4060860"/>
            <a:ext cx="8756006" cy="1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flipH="1">
            <a:off x="223024" y="4928839"/>
            <a:ext cx="44605" cy="111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 flipV="1">
            <a:off x="248194" y="4518960"/>
            <a:ext cx="8727114" cy="45373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 flipV="1">
            <a:off x="187138" y="5006564"/>
            <a:ext cx="8788170" cy="3427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335905" y="2407753"/>
            <a:ext cx="3711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САЖЕНЕЦ ИЗ ПИТОМНИКА</a:t>
            </a:r>
            <a:endParaRPr lang="ru-RU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35904" y="2823334"/>
            <a:ext cx="38982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БИГ-БЭГ(мягкий контейнер 50 л)</a:t>
            </a:r>
            <a:endParaRPr lang="ru-RU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67629" y="3244245"/>
            <a:ext cx="40478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262278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ТОРФ ВЕРХОВОЙ PH 2.7-3.9 250 Л</a:t>
            </a:r>
            <a:endParaRPr lang="ru-RU" dirty="0"/>
          </a:p>
        </p:txBody>
      </p:sp>
      <p:sp>
        <p:nvSpPr>
          <p:cNvPr id="43" name="TextBox 42"/>
          <p:cNvSpPr txBox="1"/>
          <p:nvPr/>
        </p:nvSpPr>
        <p:spPr>
          <a:xfrm>
            <a:off x="267629" y="3627650"/>
            <a:ext cx="2891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262278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КЕРАМЗИТ</a:t>
            </a:r>
            <a:endParaRPr lang="ru-RU" dirty="0">
              <a:latin typeface="Century Gothic" panose="020B0502020202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22238" y="4090373"/>
            <a:ext cx="30906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ПОРТАТИВНЫЙ </a:t>
            </a:r>
            <a:r>
              <a:rPr lang="en-US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PH-</a:t>
            </a:r>
            <a:r>
              <a:rPr lang="ru-RU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МЕТР</a:t>
            </a:r>
            <a:endParaRPr lang="ru-RU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 flipV="1">
            <a:off x="219302" y="5451415"/>
            <a:ext cx="8756006" cy="1787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239106" y="4593291"/>
            <a:ext cx="3998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ОПИЛКИ ДЛЯ МУЛЬЧИРОВАНИЯ</a:t>
            </a:r>
            <a:endParaRPr lang="ru-RU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55188" y="5062425"/>
            <a:ext cx="35759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УДОБРЕНИЯ </a:t>
            </a:r>
            <a:endParaRPr lang="ru-RU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54" name="Прямая соединительная линия 53"/>
          <p:cNvCxnSpPr/>
          <p:nvPr/>
        </p:nvCxnSpPr>
        <p:spPr>
          <a:xfrm>
            <a:off x="248194" y="5861050"/>
            <a:ext cx="8727114" cy="16696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255188" y="5508414"/>
            <a:ext cx="4373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НАШИ УСЛУГИ (50% СТОИМОСТИ)</a:t>
            </a:r>
            <a:endParaRPr lang="ru-RU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87138" y="5952077"/>
            <a:ext cx="4581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СТОИМОСТЬ 1 КОМПЛЕКТА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115645" y="2354390"/>
            <a:ext cx="16750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550</a:t>
            </a:r>
            <a:endParaRPr lang="ru-RU" sz="24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7077612" y="2752798"/>
            <a:ext cx="764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2</a:t>
            </a:r>
            <a:r>
              <a:rPr lang="ru-RU" sz="2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80</a:t>
            </a:r>
            <a:endParaRPr lang="ru-RU" sz="24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089003" y="3164812"/>
            <a:ext cx="95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285</a:t>
            </a:r>
            <a:endParaRPr lang="ru-RU" sz="24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7077730" y="3631032"/>
            <a:ext cx="1022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105</a:t>
            </a:r>
            <a:endParaRPr lang="ru-RU" sz="24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115645" y="4067681"/>
            <a:ext cx="8853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550</a:t>
            </a:r>
            <a:endParaRPr lang="ru-RU" sz="24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7214839" y="4573613"/>
            <a:ext cx="8853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50</a:t>
            </a:r>
            <a:endParaRPr lang="ru-RU" sz="24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7135942" y="5030948"/>
            <a:ext cx="926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4</a:t>
            </a:r>
            <a:r>
              <a:rPr lang="ru-RU" sz="2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80</a:t>
            </a:r>
            <a:endParaRPr lang="ru-RU" sz="24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7021914" y="5865592"/>
            <a:ext cx="23306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3800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77" name="Рисунок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1390" y="1643820"/>
            <a:ext cx="3286477" cy="4806548"/>
          </a:xfrm>
          <a:prstGeom prst="rect">
            <a:avLst/>
          </a:prstGeom>
        </p:spPr>
      </p:pic>
      <p:cxnSp>
        <p:nvCxnSpPr>
          <p:cNvPr id="79" name="Прямая соединительная линия 78"/>
          <p:cNvCxnSpPr/>
          <p:nvPr/>
        </p:nvCxnSpPr>
        <p:spPr>
          <a:xfrm>
            <a:off x="4843237" y="1583879"/>
            <a:ext cx="0" cy="5028077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>
          <a:xfrm>
            <a:off x="7045780" y="5451415"/>
            <a:ext cx="10544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1560</a:t>
            </a:r>
            <a:endParaRPr lang="ru-RU" sz="24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6414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6FE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ABC72DA1-16D4-BA4D-69C4-1537161C8B9D}"/>
              </a:ext>
            </a:extLst>
          </p:cNvPr>
          <p:cNvSpPr/>
          <p:nvPr/>
        </p:nvSpPr>
        <p:spPr>
          <a:xfrm>
            <a:off x="264914" y="216686"/>
            <a:ext cx="11692716" cy="63324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ru-RU" sz="1200" dirty="0"/>
              <a:t>ЭТАПЫ</a:t>
            </a:r>
          </a:p>
          <a:p>
            <a:pPr algn="ctr" defTabSz="457189"/>
            <a:endParaRPr lang="ru-RU" sz="120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74E21E-3D0B-B949-BC72-51F2363517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2670" y="549044"/>
            <a:ext cx="7002369" cy="282752"/>
          </a:xfrm>
        </p:spPr>
        <p:txBody>
          <a:bodyPr>
            <a:noAutofit/>
          </a:bodyPr>
          <a:lstStyle/>
          <a:p>
            <a:endParaRPr lang="ru-RU" sz="3200" dirty="0"/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DACC2CED-9893-6645-9B55-9F38D52D2989}"/>
              </a:ext>
            </a:extLst>
          </p:cNvPr>
          <p:cNvCxnSpPr>
            <a:cxnSpLocks/>
          </p:cNvCxnSpPr>
          <p:nvPr/>
        </p:nvCxnSpPr>
        <p:spPr bwMode="auto">
          <a:xfrm>
            <a:off x="8365804" y="1113183"/>
            <a:ext cx="0" cy="5431339"/>
          </a:xfrm>
          <a:prstGeom prst="line">
            <a:avLst/>
          </a:prstGeom>
          <a:solidFill>
            <a:srgbClr val="40C583"/>
          </a:solidFill>
          <a:ln w="9525" cap="flat" cmpd="sng" algn="ctr">
            <a:solidFill>
              <a:schemeClr val="bg1">
                <a:lumMod val="75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A693C276-A0A6-7940-B0EF-C474CE451A6F}"/>
              </a:ext>
            </a:extLst>
          </p:cNvPr>
          <p:cNvCxnSpPr>
            <a:cxnSpLocks/>
          </p:cNvCxnSpPr>
          <p:nvPr/>
        </p:nvCxnSpPr>
        <p:spPr bwMode="auto">
          <a:xfrm>
            <a:off x="5715369" y="1113183"/>
            <a:ext cx="0" cy="5431339"/>
          </a:xfrm>
          <a:prstGeom prst="line">
            <a:avLst/>
          </a:prstGeom>
          <a:solidFill>
            <a:srgbClr val="40C583"/>
          </a:solidFill>
          <a:ln w="9525" cap="flat" cmpd="sng" algn="ctr">
            <a:solidFill>
              <a:schemeClr val="bg1">
                <a:lumMod val="75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B8288892-E88A-A446-8D3F-E0813669200E}"/>
              </a:ext>
            </a:extLst>
          </p:cNvPr>
          <p:cNvSpPr txBox="1"/>
          <p:nvPr/>
        </p:nvSpPr>
        <p:spPr>
          <a:xfrm>
            <a:off x="1233116" y="6163496"/>
            <a:ext cx="14784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>
              <a:defRPr/>
            </a:pPr>
            <a:r>
              <a:rPr lang="ru-RU" b="1" dirty="0" smtClean="0">
                <a:solidFill>
                  <a:srgbClr val="003A81"/>
                </a:solidFill>
                <a:latin typeface="Arial"/>
                <a:cs typeface="Arial" panose="020B0604020202020204" pitchFamily="34" charset="0"/>
              </a:rPr>
              <a:t>10 месяцев</a:t>
            </a:r>
            <a:endParaRPr lang="ru-RU" b="1" dirty="0">
              <a:solidFill>
                <a:srgbClr val="003A81"/>
              </a:solidFill>
              <a:latin typeface="Arial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55FB4D-F8CE-624E-BB1B-2F5C823309DB}"/>
              </a:ext>
            </a:extLst>
          </p:cNvPr>
          <p:cNvSpPr txBox="1"/>
          <p:nvPr/>
        </p:nvSpPr>
        <p:spPr>
          <a:xfrm>
            <a:off x="6238671" y="6138152"/>
            <a:ext cx="1750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>
              <a:defRPr/>
            </a:pPr>
            <a:r>
              <a:rPr lang="ru-RU" b="1" dirty="0" smtClean="0">
                <a:solidFill>
                  <a:srgbClr val="003A81"/>
                </a:solidFill>
                <a:latin typeface="Arial"/>
                <a:cs typeface="Arial" panose="020B0604020202020204" pitchFamily="34" charset="0"/>
              </a:rPr>
              <a:t>5-6 МЕСЯЦЕВ</a:t>
            </a:r>
            <a:endParaRPr lang="ru-RU" b="1" dirty="0">
              <a:solidFill>
                <a:srgbClr val="003A81"/>
              </a:solidFill>
              <a:latin typeface="Arial"/>
              <a:cs typeface="Arial" panose="020B0604020202020204" pitchFamily="34" charset="0"/>
            </a:endParaRPr>
          </a:p>
        </p:txBody>
      </p:sp>
      <p:sp>
        <p:nvSpPr>
          <p:cNvPr id="8" name="Пятиугольник 7">
            <a:extLst>
              <a:ext uri="{FF2B5EF4-FFF2-40B4-BE49-F238E27FC236}">
                <a16:creationId xmlns:a16="http://schemas.microsoft.com/office/drawing/2014/main" id="{0499D92F-25B1-4E4A-9BE1-43EE283B715D}"/>
              </a:ext>
            </a:extLst>
          </p:cNvPr>
          <p:cNvSpPr/>
          <p:nvPr/>
        </p:nvSpPr>
        <p:spPr>
          <a:xfrm>
            <a:off x="1646469" y="5153459"/>
            <a:ext cx="4062112" cy="646329"/>
          </a:xfrm>
          <a:prstGeom prst="homePlate">
            <a:avLst/>
          </a:prstGeom>
          <a:solidFill>
            <a:srgbClr val="E8F6FE"/>
          </a:solidFill>
          <a:ln w="25400" cap="flat">
            <a:noFill/>
            <a:prstDash val="solid"/>
            <a:round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479988" defTabSz="685046" fontAlgn="ctr" hangingPunct="0">
              <a:defRPr/>
            </a:pPr>
            <a:r>
              <a:rPr lang="ru-RU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Получение оздоровленных саженцев</a:t>
            </a:r>
            <a:endParaRPr lang="ru-RU" kern="0" dirty="0">
              <a:solidFill>
                <a:srgbClr val="002060"/>
              </a:solidFill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11" name="Пятиугольник 10">
            <a:extLst>
              <a:ext uri="{FF2B5EF4-FFF2-40B4-BE49-F238E27FC236}">
                <a16:creationId xmlns:a16="http://schemas.microsoft.com/office/drawing/2014/main" id="{4244BA8D-8B38-D34D-B2DE-492AD2D00300}"/>
              </a:ext>
            </a:extLst>
          </p:cNvPr>
          <p:cNvSpPr/>
          <p:nvPr/>
        </p:nvSpPr>
        <p:spPr>
          <a:xfrm>
            <a:off x="5722158" y="3339447"/>
            <a:ext cx="2650435" cy="936152"/>
          </a:xfrm>
          <a:prstGeom prst="homePlate">
            <a:avLst/>
          </a:prstGeom>
          <a:solidFill>
            <a:schemeClr val="tx2">
              <a:lumMod val="20000"/>
              <a:lumOff val="80000"/>
            </a:schemeClr>
          </a:solidFill>
          <a:ln w="25400" cap="flat">
            <a:noFill/>
            <a:prstDash val="solid"/>
            <a:round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R="6773" defTabSz="457189">
              <a:spcBef>
                <a:spcPts val="133"/>
              </a:spcBef>
            </a:pPr>
            <a:r>
              <a:rPr lang="ru-RU" dirty="0" smtClean="0">
                <a:solidFill>
                  <a:srgbClr val="002060"/>
                </a:solidFill>
                <a:latin typeface="Century Gothic" panose="020B0502020202020204" pitchFamily="34" charset="0"/>
                <a:cs typeface="Franklin Gothic Book"/>
              </a:rPr>
              <a:t>Доращивание саженцев и сбор комплектов</a:t>
            </a:r>
            <a:endParaRPr lang="ru-RU" dirty="0">
              <a:solidFill>
                <a:srgbClr val="002060"/>
              </a:solidFill>
              <a:latin typeface="Century Gothic" panose="020B0502020202020204" pitchFamily="34" charset="0"/>
              <a:cs typeface="Franklin Gothic Book"/>
            </a:endParaRPr>
          </a:p>
        </p:txBody>
      </p:sp>
      <p:sp>
        <p:nvSpPr>
          <p:cNvPr id="13" name="Пятиугольник 12">
            <a:extLst>
              <a:ext uri="{FF2B5EF4-FFF2-40B4-BE49-F238E27FC236}">
                <a16:creationId xmlns:a16="http://schemas.microsoft.com/office/drawing/2014/main" id="{29332E38-4574-5C48-850D-DCFBA2A75B0F}"/>
              </a:ext>
            </a:extLst>
          </p:cNvPr>
          <p:cNvSpPr/>
          <p:nvPr/>
        </p:nvSpPr>
        <p:spPr>
          <a:xfrm>
            <a:off x="8344512" y="2204900"/>
            <a:ext cx="3396385" cy="646329"/>
          </a:xfrm>
          <a:prstGeom prst="homePlate">
            <a:avLst/>
          </a:prstGeom>
          <a:solidFill>
            <a:schemeClr val="tx2">
              <a:lumMod val="40000"/>
              <a:lumOff val="60000"/>
            </a:schemeClr>
          </a:solidFill>
          <a:ln w="25400" cap="flat">
            <a:noFill/>
            <a:prstDash val="solid"/>
            <a:round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479988" defTabSz="685046" fontAlgn="ctr" hangingPunct="0">
              <a:defRPr/>
            </a:pPr>
            <a:r>
              <a:rPr lang="ru-RU" kern="0" dirty="0" smtClean="0">
                <a:solidFill>
                  <a:srgbClr val="002060"/>
                </a:solidFill>
                <a:latin typeface="Century Gothic" panose="020B0502020202020204" pitchFamily="34" charset="0"/>
                <a:cs typeface="Arial"/>
              </a:rPr>
              <a:t>Обработка заказов и </a:t>
            </a:r>
            <a:r>
              <a:rPr lang="ru-RU" kern="0" dirty="0">
                <a:solidFill>
                  <a:srgbClr val="002060"/>
                </a:solidFill>
                <a:latin typeface="Century Gothic" panose="020B0502020202020204" pitchFamily="34" charset="0"/>
                <a:cs typeface="Arial"/>
              </a:rPr>
              <a:t>д</a:t>
            </a:r>
            <a:r>
              <a:rPr lang="ru-RU" kern="0" dirty="0" smtClean="0">
                <a:solidFill>
                  <a:srgbClr val="002060"/>
                </a:solidFill>
                <a:latin typeface="Century Gothic" panose="020B0502020202020204" pitchFamily="34" charset="0"/>
                <a:cs typeface="Arial"/>
              </a:rPr>
              <a:t>оставка </a:t>
            </a:r>
            <a:r>
              <a:rPr lang="ru-RU" kern="0" dirty="0" smtClean="0">
                <a:solidFill>
                  <a:srgbClr val="002060"/>
                </a:solidFill>
                <a:latin typeface="Century Gothic" panose="020B0502020202020204" pitchFamily="34" charset="0"/>
                <a:cs typeface="Arial"/>
              </a:rPr>
              <a:t>клиентам</a:t>
            </a:r>
            <a:endParaRPr lang="ru-RU" kern="0" dirty="0">
              <a:solidFill>
                <a:srgbClr val="002060"/>
              </a:solidFill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BDD1B6A-6CD0-AA4D-B754-11483B93BE32}"/>
              </a:ext>
            </a:extLst>
          </p:cNvPr>
          <p:cNvSpPr txBox="1"/>
          <p:nvPr/>
        </p:nvSpPr>
        <p:spPr>
          <a:xfrm>
            <a:off x="9225076" y="6151444"/>
            <a:ext cx="15969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>
              <a:defRPr/>
            </a:pPr>
            <a:r>
              <a:rPr lang="ru-RU" b="1" dirty="0" smtClean="0">
                <a:solidFill>
                  <a:srgbClr val="003A81"/>
                </a:solidFill>
                <a:latin typeface="Arial"/>
                <a:cs typeface="Arial" panose="020B0604020202020204" pitchFamily="34" charset="0"/>
              </a:rPr>
              <a:t>1-2 МЕСЯЦА</a:t>
            </a:r>
            <a:endParaRPr lang="ru-RU" b="1" dirty="0">
              <a:solidFill>
                <a:srgbClr val="003A81"/>
              </a:solidFill>
              <a:latin typeface="Arial"/>
              <a:cs typeface="Arial" panose="020B0604020202020204" pitchFamily="34" charset="0"/>
            </a:endParaRPr>
          </a:p>
        </p:txBody>
      </p: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C095565D-6B43-EE48-8712-EFBB3468B9E3}"/>
              </a:ext>
            </a:extLst>
          </p:cNvPr>
          <p:cNvCxnSpPr>
            <a:cxnSpLocks/>
          </p:cNvCxnSpPr>
          <p:nvPr/>
        </p:nvCxnSpPr>
        <p:spPr>
          <a:xfrm>
            <a:off x="913270" y="6090313"/>
            <a:ext cx="10609364" cy="17439"/>
          </a:xfrm>
          <a:prstGeom prst="straightConnector1">
            <a:avLst/>
          </a:prstGeom>
          <a:noFill/>
          <a:ln w="19050" cap="flat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sp3d/>
        </p:spPr>
      </p:cxn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E9A94EFD-0561-94AE-B0AC-031C725D0D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9962" y="5012972"/>
            <a:ext cx="739987" cy="739987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B7E12C27-9B61-2AB8-7CA3-7D25A5CBA1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52218" y="4293272"/>
            <a:ext cx="739987" cy="739987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DC53E339-0FD3-2DBC-102E-4C9BF992B6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868677" y="4413472"/>
            <a:ext cx="739987" cy="739987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3607753B-F331-EEF5-3DF7-926658D0826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314112" y="2401954"/>
            <a:ext cx="739987" cy="739987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6DEF4334-6F24-B680-31C2-B55B6B252AC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742138" y="3510729"/>
            <a:ext cx="739987" cy="73998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1670" y="3284895"/>
            <a:ext cx="990704" cy="9907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59962" y="1353221"/>
            <a:ext cx="35834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ЭТАПЫ</a:t>
            </a:r>
            <a:endParaRPr lang="ru-RU" sz="40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034" y="295130"/>
            <a:ext cx="10058400" cy="83706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-22000" contrast="-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79" y="1708979"/>
            <a:ext cx="2386284" cy="2386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361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Интегрированное биоудобрение, оптимизирующее доставку азота, фосфора и калия">
            <a:extLst>
              <a:ext uri="{FF2B5EF4-FFF2-40B4-BE49-F238E27FC236}">
                <a16:creationId xmlns:a16="http://schemas.microsoft.com/office/drawing/2014/main" id="{B3A5F99C-0602-A14A-BB93-C582EC007465}"/>
              </a:ext>
            </a:extLst>
          </p:cNvPr>
          <p:cNvSpPr txBox="1"/>
          <p:nvPr/>
        </p:nvSpPr>
        <p:spPr>
          <a:xfrm>
            <a:off x="390520" y="1244382"/>
            <a:ext cx="1814299" cy="250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2341" tIns="22341" rIns="22341" bIns="22341" anchor="ctr">
            <a:spAutoFit/>
          </a:bodyPr>
          <a:lstStyle>
            <a:lvl1pPr algn="l" defTabSz="457200">
              <a:defRPr sz="2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defTabSz="402150">
              <a:defRPr/>
            </a:pPr>
            <a:endParaRPr lang="ru-RU" sz="1333" b="1">
              <a:solidFill>
                <a:srgbClr val="36897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6992E376-8061-2D47-85BC-D01959EEDF35}"/>
              </a:ext>
            </a:extLst>
          </p:cNvPr>
          <p:cNvCxnSpPr>
            <a:cxnSpLocks/>
          </p:cNvCxnSpPr>
          <p:nvPr/>
        </p:nvCxnSpPr>
        <p:spPr>
          <a:xfrm>
            <a:off x="594789" y="3185278"/>
            <a:ext cx="11058125" cy="0"/>
          </a:xfrm>
          <a:prstGeom prst="line">
            <a:avLst/>
          </a:prstGeom>
          <a:noFill/>
          <a:ln w="9525" cap="flat" cmpd="sng" algn="ctr">
            <a:solidFill>
              <a:schemeClr val="accent5">
                <a:lumMod val="50000"/>
              </a:schemeClr>
            </a:solidFill>
            <a:prstDash val="dash"/>
          </a:ln>
          <a:effectLst/>
        </p:spPr>
      </p:cxnSp>
      <p:sp>
        <p:nvSpPr>
          <p:cNvPr id="14" name="Интегрированное биоудобрение, оптимизирующее доставку азота, фосфора и калия">
            <a:extLst>
              <a:ext uri="{FF2B5EF4-FFF2-40B4-BE49-F238E27FC236}">
                <a16:creationId xmlns:a16="http://schemas.microsoft.com/office/drawing/2014/main" id="{7D77D251-EE0C-AB41-AF6F-DBA38F8E5A80}"/>
              </a:ext>
            </a:extLst>
          </p:cNvPr>
          <p:cNvSpPr txBox="1"/>
          <p:nvPr/>
        </p:nvSpPr>
        <p:spPr>
          <a:xfrm>
            <a:off x="670976" y="3368825"/>
            <a:ext cx="4558807" cy="332441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2341" tIns="22341" rIns="22341" bIns="22341" anchor="ctr">
            <a:spAutoFit/>
          </a:bodyPr>
          <a:lstStyle>
            <a:lvl1pPr algn="l" defTabSz="457200">
              <a:defRPr sz="2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algn="ctr"/>
            <a:r>
              <a:rPr lang="ru-RU" sz="1867" b="1" dirty="0">
                <a:solidFill>
                  <a:schemeClr val="tx1"/>
                </a:solidFill>
                <a:latin typeface="Century Gothic" panose="020B0502020202020204" pitchFamily="34" charset="0"/>
              </a:rPr>
              <a:t>СРОК РЕАЛИЗАЦИИ ПРОЕКТА, ЛЕТ</a:t>
            </a:r>
            <a:endParaRPr lang="ru-RU" sz="1867" i="1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Интегрированное биоудобрение, оптимизирующее доставку азота, фосфора и калия">
            <a:extLst>
              <a:ext uri="{FF2B5EF4-FFF2-40B4-BE49-F238E27FC236}">
                <a16:creationId xmlns:a16="http://schemas.microsoft.com/office/drawing/2014/main" id="{28773090-304B-1145-862D-126DCE08072D}"/>
              </a:ext>
            </a:extLst>
          </p:cNvPr>
          <p:cNvSpPr txBox="1"/>
          <p:nvPr/>
        </p:nvSpPr>
        <p:spPr>
          <a:xfrm>
            <a:off x="908966" y="2691703"/>
            <a:ext cx="3689579" cy="332441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2341" tIns="22341" rIns="22341" bIns="22341" anchor="ctr">
            <a:spAutoFit/>
          </a:bodyPr>
          <a:lstStyle>
            <a:lvl1pPr algn="l" defTabSz="457200">
              <a:defRPr sz="2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algn="ctr" defTabSz="402150">
              <a:defRPr/>
            </a:pPr>
            <a:r>
              <a:rPr lang="ru-RU" sz="1867" b="1" dirty="0"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ОБЪЕМ ИНВЕСТИЦИЙ, ТЫС. РУБ</a:t>
            </a:r>
            <a:endParaRPr sz="1867" b="1" dirty="0">
              <a:solidFill>
                <a:schemeClr val="tx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Интегрированное биоудобрение, оптимизирующее доставку азота, фосфора и калия">
            <a:extLst>
              <a:ext uri="{FF2B5EF4-FFF2-40B4-BE49-F238E27FC236}">
                <a16:creationId xmlns:a16="http://schemas.microsoft.com/office/drawing/2014/main" id="{88F6CFB3-CBFD-B349-AB24-97719921FBD0}"/>
              </a:ext>
            </a:extLst>
          </p:cNvPr>
          <p:cNvSpPr txBox="1"/>
          <p:nvPr/>
        </p:nvSpPr>
        <p:spPr>
          <a:xfrm>
            <a:off x="1221524" y="3185278"/>
            <a:ext cx="3377021" cy="332441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2341" tIns="22341" rIns="22341" bIns="22341" anchor="ctr">
            <a:spAutoFit/>
          </a:bodyPr>
          <a:lstStyle>
            <a:lvl1pPr algn="l" defTabSz="457200">
              <a:defRPr sz="2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algn="ctr"/>
            <a:endParaRPr lang="ru-RU" sz="1867" i="1" dirty="0">
              <a:solidFill>
                <a:schemeClr val="tx1"/>
              </a:solidFill>
            </a:endParaRPr>
          </a:p>
        </p:txBody>
      </p: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996BF8A8-9E81-044E-B637-CE78F031205B}"/>
              </a:ext>
            </a:extLst>
          </p:cNvPr>
          <p:cNvCxnSpPr>
            <a:cxnSpLocks/>
          </p:cNvCxnSpPr>
          <p:nvPr/>
        </p:nvCxnSpPr>
        <p:spPr>
          <a:xfrm>
            <a:off x="630744" y="3973812"/>
            <a:ext cx="11058125" cy="0"/>
          </a:xfrm>
          <a:prstGeom prst="line">
            <a:avLst/>
          </a:prstGeom>
          <a:noFill/>
          <a:ln w="9525" cap="flat" cmpd="sng" algn="ctr">
            <a:solidFill>
              <a:schemeClr val="accent5">
                <a:lumMod val="50000"/>
              </a:schemeClr>
            </a:solidFill>
            <a:prstDash val="dash"/>
          </a:ln>
          <a:effectLst/>
        </p:spPr>
      </p:cxnSp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75E9BC06-9F96-8941-ADD2-A4F2DCEBC69C}"/>
              </a:ext>
            </a:extLst>
          </p:cNvPr>
          <p:cNvCxnSpPr>
            <a:cxnSpLocks/>
          </p:cNvCxnSpPr>
          <p:nvPr/>
        </p:nvCxnSpPr>
        <p:spPr>
          <a:xfrm>
            <a:off x="675487" y="4611181"/>
            <a:ext cx="11058125" cy="0"/>
          </a:xfrm>
          <a:prstGeom prst="line">
            <a:avLst/>
          </a:prstGeom>
          <a:noFill/>
          <a:ln w="9525" cap="flat" cmpd="sng" algn="ctr">
            <a:solidFill>
              <a:schemeClr val="accent5">
                <a:lumMod val="50000"/>
              </a:schemeClr>
            </a:solidFill>
            <a:prstDash val="dash"/>
          </a:ln>
          <a:effectLst/>
        </p:spPr>
      </p:cxn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21F67A10-CF1B-EA4E-85A7-E6F42504B425}"/>
              </a:ext>
            </a:extLst>
          </p:cNvPr>
          <p:cNvCxnSpPr>
            <a:cxnSpLocks/>
          </p:cNvCxnSpPr>
          <p:nvPr/>
        </p:nvCxnSpPr>
        <p:spPr>
          <a:xfrm>
            <a:off x="594790" y="5470170"/>
            <a:ext cx="11058125" cy="0"/>
          </a:xfrm>
          <a:prstGeom prst="line">
            <a:avLst/>
          </a:prstGeom>
          <a:noFill/>
          <a:ln w="9525" cap="flat" cmpd="sng" algn="ctr">
            <a:solidFill>
              <a:schemeClr val="accent5">
                <a:lumMod val="50000"/>
              </a:schemeClr>
            </a:solidFill>
            <a:prstDash val="dash"/>
          </a:ln>
          <a:effectLst/>
        </p:spPr>
      </p:cxnSp>
      <p:sp>
        <p:nvSpPr>
          <p:cNvPr id="12" name="Интегрированное биоудобрение, оптимизирующее доставку азота, фосфора и калия">
            <a:extLst>
              <a:ext uri="{FF2B5EF4-FFF2-40B4-BE49-F238E27FC236}">
                <a16:creationId xmlns:a16="http://schemas.microsoft.com/office/drawing/2014/main" id="{1CCDBFF6-9479-0CFF-B8CB-61A4EC58AF09}"/>
              </a:ext>
            </a:extLst>
          </p:cNvPr>
          <p:cNvSpPr txBox="1"/>
          <p:nvPr/>
        </p:nvSpPr>
        <p:spPr>
          <a:xfrm>
            <a:off x="749185" y="4105140"/>
            <a:ext cx="4125279" cy="332441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2341" tIns="22341" rIns="22341" bIns="22341" anchor="ctr">
            <a:spAutoFit/>
          </a:bodyPr>
          <a:lstStyle>
            <a:lvl1pPr algn="l" defTabSz="457200">
              <a:defRPr sz="2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algn="ctr" defTabSz="402150">
              <a:defRPr/>
            </a:pPr>
            <a:r>
              <a:rPr lang="ru-RU" sz="1867" b="1" dirty="0"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КОЛИЧЕСТВО РАБОЧИХ МЕСТ, ЧЕЛ</a:t>
            </a:r>
            <a:r>
              <a:rPr lang="ru-RU" sz="1867" b="1" dirty="0">
                <a:solidFill>
                  <a:schemeClr val="tx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.</a:t>
            </a:r>
            <a:endParaRPr sz="1867" b="1" dirty="0">
              <a:solidFill>
                <a:schemeClr val="tx1"/>
              </a:solidFill>
              <a:latin typeface="Franklin Gothic Medium" panose="020B06030201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B3DEE1B9-646D-CB1C-DBF4-610534A6640B}"/>
              </a:ext>
            </a:extLst>
          </p:cNvPr>
          <p:cNvCxnSpPr>
            <a:cxnSpLocks/>
          </p:cNvCxnSpPr>
          <p:nvPr/>
        </p:nvCxnSpPr>
        <p:spPr>
          <a:xfrm>
            <a:off x="594790" y="6269217"/>
            <a:ext cx="11058125" cy="0"/>
          </a:xfrm>
          <a:prstGeom prst="line">
            <a:avLst/>
          </a:prstGeom>
          <a:noFill/>
          <a:ln w="9525" cap="flat" cmpd="sng" algn="ctr">
            <a:solidFill>
              <a:schemeClr val="accent5">
                <a:lumMod val="50000"/>
              </a:schemeClr>
            </a:solidFill>
            <a:prstDash val="dash"/>
          </a:ln>
          <a:effectLst/>
        </p:spPr>
      </p:cxnSp>
      <p:sp>
        <p:nvSpPr>
          <p:cNvPr id="15" name="Интегрированное биоудобрение, оптимизирующее доставку азота, фосфора и калия">
            <a:extLst>
              <a:ext uri="{FF2B5EF4-FFF2-40B4-BE49-F238E27FC236}">
                <a16:creationId xmlns:a16="http://schemas.microsoft.com/office/drawing/2014/main" id="{B96032E7-CBB0-5AF4-9535-5F2E5BB12FA2}"/>
              </a:ext>
            </a:extLst>
          </p:cNvPr>
          <p:cNvSpPr txBox="1"/>
          <p:nvPr/>
        </p:nvSpPr>
        <p:spPr>
          <a:xfrm>
            <a:off x="630744" y="4958382"/>
            <a:ext cx="4087349" cy="332441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2341" tIns="22341" rIns="22341" bIns="22341" anchor="ctr">
            <a:spAutoFit/>
          </a:bodyPr>
          <a:lstStyle>
            <a:lvl1pPr algn="l" defTabSz="457200">
              <a:defRPr sz="2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algn="ctr"/>
            <a:r>
              <a:rPr lang="ru-RU" sz="1867" b="1" dirty="0">
                <a:solidFill>
                  <a:schemeClr val="tx1"/>
                </a:solidFill>
                <a:latin typeface="Century Gothic" panose="020B0502020202020204" pitchFamily="34" charset="0"/>
              </a:rPr>
              <a:t>ДОХОД (ВЫРУЧКА), ТЫС. РУБ</a:t>
            </a:r>
            <a:endParaRPr lang="ru-RU" sz="1867" i="1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1" name="Интегрированное биоудобрение, оптимизирующее доставку азота, фосфора и калия">
            <a:extLst>
              <a:ext uri="{FF2B5EF4-FFF2-40B4-BE49-F238E27FC236}">
                <a16:creationId xmlns:a16="http://schemas.microsoft.com/office/drawing/2014/main" id="{83B6AE33-DCAC-889D-946A-E25F859CEA5B}"/>
              </a:ext>
            </a:extLst>
          </p:cNvPr>
          <p:cNvSpPr txBox="1"/>
          <p:nvPr/>
        </p:nvSpPr>
        <p:spPr>
          <a:xfrm>
            <a:off x="749185" y="5600713"/>
            <a:ext cx="4009139" cy="619763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2341" tIns="22341" rIns="22341" bIns="22341" anchor="ctr">
            <a:spAutoFit/>
          </a:bodyPr>
          <a:lstStyle>
            <a:lvl1pPr algn="l" defTabSz="457200">
              <a:defRPr sz="2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algn="ctr" defTabSz="402150">
              <a:defRPr/>
            </a:pPr>
            <a:r>
              <a:rPr lang="ru-RU" sz="1867" b="1" dirty="0"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СРОК ОКУПАЕМОСТИ ПРОЕКТА, ЛЕТ</a:t>
            </a:r>
            <a:endParaRPr sz="1867" b="1" dirty="0">
              <a:solidFill>
                <a:schemeClr val="tx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Интегрированное биоудобрение, оптимизирующее доставку азота, фосфора и калия">
            <a:extLst>
              <a:ext uri="{FF2B5EF4-FFF2-40B4-BE49-F238E27FC236}">
                <a16:creationId xmlns:a16="http://schemas.microsoft.com/office/drawing/2014/main" id="{767CC612-4251-6A41-6F8B-20F37A1E8744}"/>
              </a:ext>
            </a:extLst>
          </p:cNvPr>
          <p:cNvSpPr txBox="1"/>
          <p:nvPr/>
        </p:nvSpPr>
        <p:spPr>
          <a:xfrm>
            <a:off x="7148735" y="5684822"/>
            <a:ext cx="3547464" cy="37335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2341" tIns="22341" rIns="22341" bIns="22341" anchor="ctr">
            <a:spAutoFit/>
          </a:bodyPr>
          <a:lstStyle>
            <a:lvl1pPr algn="l" defTabSz="457200">
              <a:defRPr sz="2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algn="ctr" defTabSz="402150">
              <a:defRPr/>
            </a:pPr>
            <a:r>
              <a:rPr lang="ru-RU" sz="2133" dirty="0" smtClean="0">
                <a:solidFill>
                  <a:schemeClr val="tx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2  (С НАЧАЛА ПРОДАЖ)</a:t>
            </a:r>
            <a:endParaRPr sz="2133" dirty="0">
              <a:solidFill>
                <a:schemeClr val="tx1"/>
              </a:solidFill>
              <a:latin typeface="Franklin Gothic Medium" panose="020B06030201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54127C4-A625-A7A2-8666-F154210A986D}"/>
              </a:ext>
            </a:extLst>
          </p:cNvPr>
          <p:cNvSpPr txBox="1"/>
          <p:nvPr/>
        </p:nvSpPr>
        <p:spPr>
          <a:xfrm>
            <a:off x="981059" y="1973528"/>
            <a:ext cx="3777265" cy="368540"/>
          </a:xfrm>
          <a:prstGeom prst="rect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80432" tIns="40216" rIns="80432" bIns="40216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867" b="1" kern="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НАИМЕНОВАНИЕ ПОКАЗАТЕЛЯ</a:t>
            </a:r>
            <a:endParaRPr lang="en-US" sz="2133" b="1" kern="0" dirty="0">
              <a:solidFill>
                <a:schemeClr val="bg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Интегрированное биоудобрение, оптимизирующее доставку азота, фосфора и калия">
            <a:extLst>
              <a:ext uri="{FF2B5EF4-FFF2-40B4-BE49-F238E27FC236}">
                <a16:creationId xmlns:a16="http://schemas.microsoft.com/office/drawing/2014/main" id="{FD79FDC6-76CE-0E09-089B-F88585BF26E9}"/>
              </a:ext>
            </a:extLst>
          </p:cNvPr>
          <p:cNvSpPr txBox="1"/>
          <p:nvPr/>
        </p:nvSpPr>
        <p:spPr>
          <a:xfrm>
            <a:off x="7676907" y="2537114"/>
            <a:ext cx="2302920" cy="37335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2341" tIns="22341" rIns="22341" bIns="22341" anchor="ctr">
            <a:spAutoFit/>
          </a:bodyPr>
          <a:lstStyle>
            <a:lvl1pPr algn="l" defTabSz="457200">
              <a:defRPr sz="2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algn="ctr" defTabSz="402150">
              <a:defRPr/>
            </a:pPr>
            <a:endParaRPr sz="2133" b="1" dirty="0">
              <a:solidFill>
                <a:schemeClr val="tx1"/>
              </a:solidFill>
              <a:latin typeface="Franklin Gothic Medium" panose="020B06030201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Интегрированное биоудобрение, оптимизирующее доставку азота, фосфора и калия">
            <a:extLst>
              <a:ext uri="{FF2B5EF4-FFF2-40B4-BE49-F238E27FC236}">
                <a16:creationId xmlns:a16="http://schemas.microsoft.com/office/drawing/2014/main" id="{C6554231-60E5-C26B-1C0C-9F24CA443265}"/>
              </a:ext>
            </a:extLst>
          </p:cNvPr>
          <p:cNvSpPr txBox="1"/>
          <p:nvPr/>
        </p:nvSpPr>
        <p:spPr>
          <a:xfrm>
            <a:off x="7297897" y="3469135"/>
            <a:ext cx="3060925" cy="37335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2341" tIns="22341" rIns="22341" bIns="22341" anchor="ctr">
            <a:spAutoFit/>
          </a:bodyPr>
          <a:lstStyle>
            <a:lvl1pPr algn="l" defTabSz="457200">
              <a:defRPr sz="2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algn="ctr" defTabSz="402150">
              <a:defRPr/>
            </a:pPr>
            <a:r>
              <a:rPr lang="ru-RU" sz="2133" dirty="0" smtClean="0">
                <a:solidFill>
                  <a:schemeClr val="tx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5</a:t>
            </a:r>
            <a:endParaRPr lang="ru-RU" sz="2133" dirty="0">
              <a:solidFill>
                <a:schemeClr val="tx1"/>
              </a:solidFill>
              <a:latin typeface="Franklin Gothic Medium" panose="020B06030201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Интегрированное биоудобрение, оптимизирующее доставку азота, фосфора и калия">
            <a:extLst>
              <a:ext uri="{FF2B5EF4-FFF2-40B4-BE49-F238E27FC236}">
                <a16:creationId xmlns:a16="http://schemas.microsoft.com/office/drawing/2014/main" id="{55CE9510-0028-8F67-DE13-8E269EDB2364}"/>
              </a:ext>
            </a:extLst>
          </p:cNvPr>
          <p:cNvSpPr txBox="1"/>
          <p:nvPr/>
        </p:nvSpPr>
        <p:spPr>
          <a:xfrm>
            <a:off x="7148732" y="4158483"/>
            <a:ext cx="3359257" cy="37335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2341" tIns="22341" rIns="22341" bIns="22341" anchor="ctr">
            <a:spAutoFit/>
          </a:bodyPr>
          <a:lstStyle>
            <a:lvl1pPr algn="l" defTabSz="457200">
              <a:defRPr sz="2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algn="ctr" defTabSz="402150">
              <a:defRPr/>
            </a:pPr>
            <a:r>
              <a:rPr lang="ru-RU" sz="2133" dirty="0">
                <a:solidFill>
                  <a:schemeClr val="tx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5</a:t>
            </a:r>
            <a:endParaRPr sz="2133" dirty="0">
              <a:solidFill>
                <a:schemeClr val="tx1"/>
              </a:solidFill>
              <a:latin typeface="Franklin Gothic Medium" panose="020B06030201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Интегрированное биоудобрение, оптимизирующее доставку азота, фосфора и калия">
            <a:extLst>
              <a:ext uri="{FF2B5EF4-FFF2-40B4-BE49-F238E27FC236}">
                <a16:creationId xmlns:a16="http://schemas.microsoft.com/office/drawing/2014/main" id="{D72E5DF0-1DDD-E0CF-197C-50443E960E26}"/>
              </a:ext>
            </a:extLst>
          </p:cNvPr>
          <p:cNvSpPr txBox="1"/>
          <p:nvPr/>
        </p:nvSpPr>
        <p:spPr>
          <a:xfrm>
            <a:off x="7297902" y="4654512"/>
            <a:ext cx="3060925" cy="783782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2341" tIns="22341" rIns="22341" bIns="22341" anchor="ctr">
            <a:spAutoFit/>
          </a:bodyPr>
          <a:lstStyle>
            <a:lvl1pPr algn="l" defTabSz="457200">
              <a:defRPr sz="2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algn="ctr" defTabSz="402150">
              <a:defRPr/>
            </a:pPr>
            <a:r>
              <a:rPr lang="ru-RU" sz="2133" b="1" dirty="0">
                <a:solidFill>
                  <a:schemeClr val="tx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1 ГОД: </a:t>
            </a:r>
            <a:r>
              <a:rPr lang="ru-RU" sz="2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2489</a:t>
            </a:r>
            <a:endParaRPr lang="ru-RU" sz="2133" b="1" dirty="0">
              <a:solidFill>
                <a:schemeClr val="tx1"/>
              </a:solidFill>
              <a:latin typeface="Franklin Gothic Medium" panose="020B0603020102020204" pitchFamily="34" charset="0"/>
              <a:cs typeface="Arial" panose="020B0604020202020204" pitchFamily="34" charset="0"/>
            </a:endParaRPr>
          </a:p>
          <a:p>
            <a:pPr algn="ctr" fontAlgn="b"/>
            <a:r>
              <a:rPr lang="ru-RU" sz="2133" b="1" dirty="0">
                <a:solidFill>
                  <a:schemeClr val="tx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5</a:t>
            </a:r>
            <a:r>
              <a:rPr lang="ru-RU" sz="2133" b="1" dirty="0" smtClean="0">
                <a:solidFill>
                  <a:schemeClr val="tx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 </a:t>
            </a:r>
            <a:r>
              <a:rPr lang="ru-RU" sz="2133" b="1" dirty="0">
                <a:solidFill>
                  <a:schemeClr val="tx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ГОД: </a:t>
            </a:r>
            <a:r>
              <a:rPr lang="ru-RU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2729</a:t>
            </a:r>
            <a:endParaRPr lang="ru-RU" sz="24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Интегрированное биоудобрение, оптимизирующее доставку азота, фосфора и калия">
            <a:extLst>
              <a:ext uri="{FF2B5EF4-FFF2-40B4-BE49-F238E27FC236}">
                <a16:creationId xmlns:a16="http://schemas.microsoft.com/office/drawing/2014/main" id="{2036D97F-30CF-A633-61CE-8FABD612359D}"/>
              </a:ext>
            </a:extLst>
          </p:cNvPr>
          <p:cNvSpPr txBox="1"/>
          <p:nvPr/>
        </p:nvSpPr>
        <p:spPr>
          <a:xfrm>
            <a:off x="7583834" y="2609315"/>
            <a:ext cx="2395993" cy="37335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2341" tIns="22341" rIns="22341" bIns="22341" anchor="ctr">
            <a:spAutoFit/>
          </a:bodyPr>
          <a:lstStyle>
            <a:lvl1pPr algn="l" defTabSz="457200">
              <a:defRPr sz="2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algn="ctr" defTabSz="402150">
              <a:defRPr/>
            </a:pPr>
            <a:r>
              <a:rPr lang="ru-RU" sz="2133" dirty="0" smtClean="0"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500</a:t>
            </a:r>
            <a:endParaRPr sz="2133" dirty="0">
              <a:solidFill>
                <a:schemeClr val="tx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DF7A928-FE4D-A332-2701-FE0B450B6F1E}"/>
              </a:ext>
            </a:extLst>
          </p:cNvPr>
          <p:cNvSpPr/>
          <p:nvPr/>
        </p:nvSpPr>
        <p:spPr>
          <a:xfrm>
            <a:off x="7782138" y="1938963"/>
            <a:ext cx="2395993" cy="4354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Century Gothic" panose="020B0502020202020204" pitchFamily="34" charset="0"/>
              </a:rPr>
              <a:t>ЗНАЧЕНИЕ</a:t>
            </a:r>
          </a:p>
        </p:txBody>
      </p:sp>
      <p:sp>
        <p:nvSpPr>
          <p:cNvPr id="18" name="Заголовок 17">
            <a:extLst>
              <a:ext uri="{FF2B5EF4-FFF2-40B4-BE49-F238E27FC236}">
                <a16:creationId xmlns:a16="http://schemas.microsoft.com/office/drawing/2014/main" id="{4B1916AB-9ACA-494B-4F6A-B0F1B90ED6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8132" y="1359172"/>
            <a:ext cx="6307941" cy="282752"/>
          </a:xfrm>
        </p:spPr>
        <p:txBody>
          <a:bodyPr/>
          <a:lstStyle/>
          <a:p>
            <a:r>
              <a:rPr lang="ru-RU" sz="3200" dirty="0">
                <a:latin typeface="Century Gothic" panose="020B0502020202020204" pitchFamily="34" charset="0"/>
              </a:rPr>
              <a:t>БИЗНЕС-ПЛАН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577070" y="231354"/>
            <a:ext cx="5152031" cy="8266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966" y="71082"/>
            <a:ext cx="9144121" cy="76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952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61257"/>
            <a:ext cx="10516511" cy="8779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5096" y="2011243"/>
            <a:ext cx="11199223" cy="435133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ru-RU" kern="0" spc="-10" dirty="0" smtClean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Сни</a:t>
            </a:r>
            <a:r>
              <a:rPr lang="ru-RU" kern="0" spc="-10" dirty="0" smtClean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жение </a:t>
            </a:r>
            <a:r>
              <a:rPr lang="ru-RU" kern="0" spc="-10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затрат на закладку и выращивание ягодных насаждений в ЛПХ на </a:t>
            </a:r>
            <a:r>
              <a:rPr lang="ru-RU" b="1" kern="0" spc="-10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22-28</a:t>
            </a:r>
            <a:r>
              <a:rPr lang="ru-RU" b="1" kern="0" spc="-10" dirty="0" smtClean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%;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ru-RU" kern="0" spc="-10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Повышение продуктивности </a:t>
            </a:r>
            <a:r>
              <a:rPr lang="ru-RU" kern="0" spc="-10" dirty="0" smtClean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культуры</a:t>
            </a:r>
            <a:r>
              <a:rPr lang="ru-RU" kern="0" spc="-10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;</a:t>
            </a:r>
            <a:endParaRPr lang="ru-RU" b="1" kern="0" spc="-10" dirty="0">
              <a:solidFill>
                <a:srgbClr val="00206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ru-RU" kern="0" spc="-10" dirty="0" smtClean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Увеличение </a:t>
            </a:r>
            <a:r>
              <a:rPr lang="ru-RU" kern="0" spc="-10" dirty="0" smtClean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объема получения экологически </a:t>
            </a:r>
            <a:r>
              <a:rPr lang="ru-RU" kern="0" spc="-10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чистой </a:t>
            </a:r>
            <a:r>
              <a:rPr lang="ru-RU" kern="0" spc="-10" dirty="0" smtClean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продукции.</a:t>
            </a:r>
            <a:endParaRPr lang="ru-RU" kern="0" spc="-10" dirty="0" smtClean="0">
              <a:solidFill>
                <a:srgbClr val="00206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ru-RU" kern="0" spc="-10" dirty="0" smtClean="0">
              <a:solidFill>
                <a:srgbClr val="00206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endParaRPr lang="ru-RU" sz="2400" dirty="0">
              <a:solidFill>
                <a:srgbClr val="00206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448800" y="6486003"/>
            <a:ext cx="2743200" cy="365125"/>
          </a:xfrm>
        </p:spPr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38200" y="1221257"/>
            <a:ext cx="247696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105"/>
              </a:spcBef>
            </a:pPr>
            <a:r>
              <a:rPr lang="ru-RU" sz="4000" b="1" dirty="0" smtClean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ВЫВОДЫ</a:t>
            </a:r>
            <a:endParaRPr lang="ru-RU" sz="4000" b="1" dirty="0">
              <a:solidFill>
                <a:srgbClr val="00206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0849" y="4937151"/>
            <a:ext cx="4035902" cy="1731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797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39801" y="844851"/>
            <a:ext cx="2948349" cy="815579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rgbClr val="002060"/>
                </a:solidFill>
                <a:latin typeface="Century Gothic" panose="020B0502020202020204" pitchFamily="34" charset="0"/>
                <a:ea typeface="+mn-ea"/>
                <a:cs typeface="Times New Roman" panose="02020603050405020304" pitchFamily="18" charset="0"/>
              </a:rPr>
              <a:t>КОМАНДА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24" y="15300"/>
            <a:ext cx="10776045" cy="842266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71271" y="5109323"/>
            <a:ext cx="25738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Кондратова Дарья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Лидер</a:t>
            </a:r>
            <a:r>
              <a:rPr lang="ru-RU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команды</a:t>
            </a:r>
            <a:endParaRPr lang="ru-RU" dirty="0">
              <a:solidFill>
                <a:srgbClr val="00206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rgbClr val="00206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540" b="99879" l="0" r="99394">
                        <a14:foregroundMark x1="26117" y1="63356" x2="0" y2="75954"/>
                        <a14:foregroundMark x1="29750" y1="67232" x2="52157" y2="86978"/>
                        <a14:foregroundMark x1="18622" y1="76741" x2="18622" y2="76741"/>
                        <a14:foregroundMark x1="27025" y1="70927" x2="29977" y2="92550"/>
                        <a14:foregroundMark x1="21272" y1="75167" x2="7267" y2="99879"/>
                        <a14:foregroundMark x1="70780" y1="65536" x2="99470" y2="74379"/>
                        <a14:foregroundMark x1="39213" y1="8540" x2="31567" y2="12841"/>
                        <a14:foregroundMark x1="57532" y1="24470" x2="57532" y2="24470"/>
                        <a14:backgroundMark x1="18395" y1="67232" x2="757" y2="748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6605" y="1821697"/>
            <a:ext cx="2510118" cy="3136953"/>
          </a:xfrm>
          <a:prstGeom prst="rect">
            <a:avLst/>
          </a:prstGeom>
          <a:effectLst>
            <a:outerShdw blurRad="609600" dist="127000" dir="5400000" sx="97000" sy="97000" algn="ctr" rotWithShape="0">
              <a:srgbClr val="002060">
                <a:alpha val="62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375" b="90375" l="94" r="99812">
                        <a14:foregroundMark x1="38086" y1="46563" x2="94" y2="58750"/>
                        <a14:foregroundMark x1="62477" y1="45813" x2="92964" y2="58188"/>
                        <a14:foregroundMark x1="86585" y1="60688" x2="99906" y2="77875"/>
                        <a14:foregroundMark x1="12852" y1="58750" x2="94" y2="645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7874"/>
          <a:stretch/>
        </p:blipFill>
        <p:spPr>
          <a:xfrm>
            <a:off x="8648761" y="694975"/>
            <a:ext cx="1865055" cy="2298969"/>
          </a:xfrm>
          <a:prstGeom prst="rect">
            <a:avLst/>
          </a:prstGeom>
          <a:effectLst>
            <a:outerShdw blurRad="520700" dist="50800" dir="5400000" algn="ctr" rotWithShape="0">
              <a:schemeClr val="accent1">
                <a:alpha val="53000"/>
              </a:schemeClr>
            </a:outerShdw>
          </a:effectLst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3095" y="3437488"/>
            <a:ext cx="2609965" cy="3094878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26678" y="3332835"/>
            <a:ext cx="2460300" cy="2730332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1600" y="528304"/>
            <a:ext cx="2864709" cy="3113151"/>
          </a:xfrm>
          <a:prstGeom prst="rect">
            <a:avLst/>
          </a:prstGeom>
        </p:spPr>
      </p:pic>
      <p:sp>
        <p:nvSpPr>
          <p:cNvPr id="30" name="Прямоугольник 29"/>
          <p:cNvSpPr/>
          <p:nvPr/>
        </p:nvSpPr>
        <p:spPr>
          <a:xfrm>
            <a:off x="1194904" y="5940320"/>
            <a:ext cx="23903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Кострикин</a:t>
            </a:r>
            <a:r>
              <a:rPr lang="ru-RU" b="1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Михаил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Экономист</a:t>
            </a:r>
            <a:endParaRPr lang="ru-RU" dirty="0">
              <a:solidFill>
                <a:srgbClr val="00206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8704313" y="5663321"/>
            <a:ext cx="229345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Колесников</a:t>
            </a:r>
            <a:r>
              <a:rPr lang="ru-RU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Илья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Разработчик комплекта</a:t>
            </a:r>
            <a:endParaRPr lang="ru-RU" dirty="0">
              <a:solidFill>
                <a:srgbClr val="00206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263074" y="3207721"/>
            <a:ext cx="19575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Сигида</a:t>
            </a:r>
            <a:r>
              <a:rPr lang="ru-RU" b="1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Сергей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Агроном</a:t>
            </a:r>
            <a:endParaRPr lang="ru-RU" dirty="0">
              <a:solidFill>
                <a:srgbClr val="00206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635599" y="311432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err="1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Вдовыдченко</a:t>
            </a:r>
            <a:r>
              <a:rPr lang="ru-RU" b="1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Иван</a:t>
            </a:r>
          </a:p>
          <a:p>
            <a:pPr algn="ctr"/>
            <a:r>
              <a:rPr lang="ru-RU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Наставник проекта</a:t>
            </a:r>
            <a:endParaRPr lang="ru-RU" dirty="0">
              <a:solidFill>
                <a:srgbClr val="00206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0122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148316"/>
            <a:ext cx="10515600" cy="542372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rgbClr val="002060"/>
                </a:solidFill>
                <a:latin typeface="Century Gothic" panose="020B0502020202020204" pitchFamily="34" charset="0"/>
                <a:ea typeface="+mn-ea"/>
                <a:cs typeface="Times New Roman" panose="02020603050405020304" pitchFamily="18" charset="0"/>
              </a:rPr>
              <a:t>КОНТАКТЫ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9423"/>
            <a:ext cx="10515600" cy="875109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F274-8936-405E-B59C-C354B97D68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1833458"/>
            <a:ext cx="55094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Кондратова Дарья </a:t>
            </a:r>
          </a:p>
          <a:p>
            <a:r>
              <a:rPr lang="en-US" sz="2400" b="1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Email</a:t>
            </a:r>
            <a:r>
              <a:rPr lang="ru-RU" sz="2400" b="1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2400" b="1" dirty="0">
                <a:solidFill>
                  <a:srgbClr val="0070C0"/>
                </a:solidFill>
                <a:latin typeface="Century Gothic" panose="020B0502020202020204" pitchFamily="34" charset="0"/>
                <a:cs typeface="Times New Roman" panose="02020603050405020304" pitchFamily="18" charset="0"/>
                <a:hlinkClick r:id="rId3"/>
              </a:rPr>
              <a:t>dashakobra1213@yandex.ru</a:t>
            </a:r>
            <a:endParaRPr lang="en-US" sz="2400" b="1" dirty="0">
              <a:solidFill>
                <a:srgbClr val="0070C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Телефон:</a:t>
            </a:r>
          </a:p>
          <a:p>
            <a:r>
              <a:rPr lang="en-US" sz="2400" b="1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8</a:t>
            </a:r>
            <a:r>
              <a:rPr lang="ru-RU" sz="2400" b="1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- </a:t>
            </a:r>
            <a:r>
              <a:rPr lang="en-US" sz="2400" b="1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961</a:t>
            </a:r>
            <a:r>
              <a:rPr lang="ru-RU" sz="2400" b="1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-</a:t>
            </a:r>
            <a:r>
              <a:rPr lang="en-US" sz="2400" b="1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492</a:t>
            </a:r>
            <a:r>
              <a:rPr lang="ru-RU" sz="2400" b="1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-</a:t>
            </a:r>
            <a:r>
              <a:rPr lang="en-US" sz="2400" b="1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01</a:t>
            </a:r>
            <a:r>
              <a:rPr lang="ru-RU" sz="2400" b="1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-</a:t>
            </a:r>
            <a:r>
              <a:rPr lang="en-US" sz="2400" b="1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15</a:t>
            </a:r>
            <a:endParaRPr lang="ru-RU" sz="2400" b="1" dirty="0">
              <a:solidFill>
                <a:srgbClr val="00206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38200" y="3920526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Вдовыдченко Иван</a:t>
            </a:r>
          </a:p>
          <a:p>
            <a:r>
              <a:rPr lang="en-US" sz="2400" b="1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Email</a:t>
            </a:r>
            <a:r>
              <a:rPr lang="ru-RU" sz="2400" b="1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2400" b="1" u="sng" dirty="0" smtClean="0">
                <a:solidFill>
                  <a:srgbClr val="0070C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vdovydchenko2000@mail</a:t>
            </a:r>
            <a:r>
              <a:rPr lang="ru-RU" sz="2400" b="1" u="sng" dirty="0" smtClean="0">
                <a:solidFill>
                  <a:srgbClr val="0070C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.</a:t>
            </a:r>
            <a:r>
              <a:rPr lang="en-US" sz="2400" b="1" u="sng" dirty="0" err="1" smtClean="0">
                <a:solidFill>
                  <a:srgbClr val="0070C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ru</a:t>
            </a:r>
            <a:endParaRPr lang="en-US" sz="2400" b="1" u="sng" dirty="0">
              <a:solidFill>
                <a:srgbClr val="0070C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Телефон:</a:t>
            </a:r>
          </a:p>
          <a:p>
            <a:r>
              <a:rPr lang="en-US" sz="2400" b="1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8</a:t>
            </a:r>
            <a:r>
              <a:rPr lang="ru-RU" sz="2400" b="1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- </a:t>
            </a:r>
            <a:r>
              <a:rPr lang="en-US" sz="2400" b="1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919</a:t>
            </a:r>
            <a:r>
              <a:rPr lang="ru-RU" sz="2400" b="1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-</a:t>
            </a:r>
            <a:r>
              <a:rPr lang="en-US" sz="2400" b="1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758</a:t>
            </a:r>
            <a:r>
              <a:rPr lang="ru-RU" sz="2400" b="1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-</a:t>
            </a:r>
            <a:r>
              <a:rPr lang="en-US" sz="2400" b="1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97</a:t>
            </a:r>
            <a:r>
              <a:rPr lang="ru-RU" sz="2400" b="1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-</a:t>
            </a:r>
            <a:r>
              <a:rPr lang="en-US" sz="2400" b="1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88</a:t>
            </a:r>
            <a:endParaRPr lang="ru-RU" sz="2400" b="1" dirty="0">
              <a:solidFill>
                <a:srgbClr val="00206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47636" y="1391817"/>
            <a:ext cx="5006164" cy="4964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738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7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8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9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Тема1">
  <a:themeElements>
    <a:clrScheme name="Пользовательские 6">
      <a:dk1>
        <a:srgbClr val="003A81"/>
      </a:dk1>
      <a:lt1>
        <a:srgbClr val="FFFFFF"/>
      </a:lt1>
      <a:dk2>
        <a:srgbClr val="003A81"/>
      </a:dk2>
      <a:lt2>
        <a:srgbClr val="00B25A"/>
      </a:lt2>
      <a:accent1>
        <a:srgbClr val="003A81"/>
      </a:accent1>
      <a:accent2>
        <a:srgbClr val="23852B"/>
      </a:accent2>
      <a:accent3>
        <a:srgbClr val="F68D2E"/>
      </a:accent3>
      <a:accent4>
        <a:srgbClr val="406BA1"/>
      </a:accent4>
      <a:accent5>
        <a:srgbClr val="BFCEDF"/>
      </a:accent5>
      <a:accent6>
        <a:srgbClr val="BFECD6"/>
      </a:accent6>
      <a:hlink>
        <a:srgbClr val="7F9CC0"/>
      </a:hlink>
      <a:folHlink>
        <a:srgbClr val="003A81"/>
      </a:folHlink>
    </a:clrScheme>
    <a:fontScheme name="Другая 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12" id="{3B2999D7-1CED-4F0E-A409-0BDAE9F2CAA1}" vid="{EC042475-A3A5-446E-A17D-3A35EE6F6963}"/>
    </a:ext>
  </a:extLst>
</a:theme>
</file>

<file path=ppt/theme/theme1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400</TotalTime>
  <Words>337</Words>
  <Application>Microsoft Office PowerPoint</Application>
  <PresentationFormat>Широкоэкранный</PresentationFormat>
  <Paragraphs>112</Paragraphs>
  <Slides>15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12</vt:i4>
      </vt:variant>
      <vt:variant>
        <vt:lpstr>Заголовки слайдов</vt:lpstr>
      </vt:variant>
      <vt:variant>
        <vt:i4>15</vt:i4>
      </vt:variant>
    </vt:vector>
  </HeadingPairs>
  <TitlesOfParts>
    <vt:vector size="36" baseType="lpstr">
      <vt:lpstr>Arial</vt:lpstr>
      <vt:lpstr>Calibri</vt:lpstr>
      <vt:lpstr>Calibri Light</vt:lpstr>
      <vt:lpstr>Century Gothic</vt:lpstr>
      <vt:lpstr>Courier New</vt:lpstr>
      <vt:lpstr>Franklin Gothic Book</vt:lpstr>
      <vt:lpstr>Franklin Gothic Medium</vt:lpstr>
      <vt:lpstr>Helvetica Neue</vt:lpstr>
      <vt:lpstr>Times New Roman</vt:lpstr>
      <vt:lpstr>1_Тема Office</vt:lpstr>
      <vt:lpstr>2_Тема Office</vt:lpstr>
      <vt:lpstr>3_Тема Office</vt:lpstr>
      <vt:lpstr>4_Тема Office</vt:lpstr>
      <vt:lpstr>6_Тема Office</vt:lpstr>
      <vt:lpstr>7_Тема Office</vt:lpstr>
      <vt:lpstr>8_Тема Office</vt:lpstr>
      <vt:lpstr>9_Тема Office</vt:lpstr>
      <vt:lpstr>14_Тема Office</vt:lpstr>
      <vt:lpstr>15_Тема Office</vt:lpstr>
      <vt:lpstr>16_Тема Office</vt:lpstr>
      <vt:lpstr>Тема1</vt:lpstr>
      <vt:lpstr>Акселерационная программа Ставропольского ГАУ «Agro&amp;InfraUP»  </vt:lpstr>
      <vt:lpstr>ПРОБЛЕМА</vt:lpstr>
      <vt:lpstr>Презентация PowerPoint</vt:lpstr>
      <vt:lpstr>РЕШЕНИЕ</vt:lpstr>
      <vt:lpstr>Презентация PowerPoint</vt:lpstr>
      <vt:lpstr>КОНКУРЕНЦИЯ</vt:lpstr>
      <vt:lpstr>КАНАЛЫ СБЫТА</vt:lpstr>
      <vt:lpstr>ПОТЕНЦИАЛЬНЫЕ ПОТРЕБИТЕЛИ</vt:lpstr>
      <vt:lpstr>СТРАТЕГИЧЕСКИЕ ПАРТНЕРЫ</vt:lpstr>
      <vt:lpstr>ЗАТРАТЫ</vt:lpstr>
      <vt:lpstr>Презентация PowerPoint</vt:lpstr>
      <vt:lpstr>БИЗНЕС-ПЛАН</vt:lpstr>
      <vt:lpstr>Презентация PowerPoint</vt:lpstr>
      <vt:lpstr>КОМАНДА</vt:lpstr>
      <vt:lpstr>КОНТАКТЫ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Акселерационная программа Ставропольского ГАУ «Agro&amp;InfraUP»  </dc:title>
  <dc:creator>Dmitry</dc:creator>
  <cp:lastModifiedBy>dasha</cp:lastModifiedBy>
  <cp:revision>44</cp:revision>
  <dcterms:created xsi:type="dcterms:W3CDTF">2022-12-10T11:06:26Z</dcterms:created>
  <dcterms:modified xsi:type="dcterms:W3CDTF">2022-12-10T19:11:53Z</dcterms:modified>
</cp:coreProperties>
</file>