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F45B99-F8BA-48FF-BC00-49FFBB5A2564}">
  <a:tblStyle styleId="{02F45B99-F8BA-48FF-BC00-49FFBB5A25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b2af7df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b2af7df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b2af7df8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b2af7df8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b2af7df8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b2af7df8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b2af7df8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b2af7df8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b2af7df8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b2af7df8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e220f73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e220f73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b2af7df8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9b2af7df8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b2af7df8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b2af7df8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b0516561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9b0516561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a315110a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a315110a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kondrashin.mihail@mail.ru" TargetMode="Externa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9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761D"/>
                </a:solidFill>
              </a:rPr>
              <a:t>Сервис “Ветрорасчет”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899400" y="3255600"/>
            <a:ext cx="5244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761D"/>
                </a:solidFill>
              </a:rPr>
              <a:t>Лидер: Кондрашин Михаил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15800" y="367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5947775" y="1173975"/>
            <a:ext cx="3196200" cy="14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/>
              <a:t>Каждый ручной расчет в перспективе требует вложения дополнительных ресурсов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17923" l="0" r="13494" t="5576"/>
          <a:stretch/>
        </p:blipFill>
        <p:spPr>
          <a:xfrm flipH="1">
            <a:off x="115799" y="1365537"/>
            <a:ext cx="1152476" cy="10196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381324" y="3206950"/>
            <a:ext cx="2819100" cy="13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Человеческий фактор, часто допускаются ошибки в расчетах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1268275" y="1219150"/>
            <a:ext cx="35268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/>
              <a:t>Трудоемкость и долгосрочность ручных расчетов экономии использования ветроустановок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5174" y="1338838"/>
            <a:ext cx="1152600" cy="10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18653" l="18113" r="0" t="13068"/>
          <a:stretch/>
        </p:blipFill>
        <p:spPr>
          <a:xfrm>
            <a:off x="4654875" y="3354548"/>
            <a:ext cx="1433200" cy="9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6095575" y="2853375"/>
            <a:ext cx="3250800" cy="9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/>
              <a:t>Нет гарантии, что вложения окупятся, если окажется, что установка или работа ВЭС невыгодна (Риски неоправданных вложений при установке или работе ВЭС)</a:t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b="17455" l="8306" r="10970" t="8579"/>
          <a:stretch/>
        </p:blipFill>
        <p:spPr>
          <a:xfrm>
            <a:off x="115800" y="3446350"/>
            <a:ext cx="1265524" cy="85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259200" y="109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870650" y="1227675"/>
            <a:ext cx="2626800" cy="17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900"/>
              <a:t>Минимизировать риски ошибок и свести к нулю вероятность поломки дорогостоящего оборудования</a:t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5650"/>
            <a:ext cx="799813" cy="79981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259200" y="739200"/>
            <a:ext cx="7998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2"/>
                </a:solidFill>
              </a:rPr>
              <a:t>ПАК “Ветрорасчет” позволяет: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731675" y="3046713"/>
            <a:ext cx="20364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</a:rPr>
              <a:t>Минимизировать время и деньги, затрачиваемые на ручные расчеты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4530000" y="1277413"/>
            <a:ext cx="18858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</a:rPr>
              <a:t>Р</a:t>
            </a:r>
            <a:r>
              <a:rPr lang="ru" sz="1600">
                <a:solidFill>
                  <a:schemeClr val="dk2"/>
                </a:solidFill>
              </a:rPr>
              <a:t>ассчитывать экономию от использования ВЭС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5664475" y="3003975"/>
            <a:ext cx="24471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</a:rPr>
              <a:t>С</a:t>
            </a:r>
            <a:r>
              <a:rPr lang="ru" sz="1600">
                <a:solidFill>
                  <a:schemeClr val="dk2"/>
                </a:solidFill>
              </a:rPr>
              <a:t>обирать и рассчитывать данные, формировать дашборды работы ВЭС и ДЭС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7207200" y="1313775"/>
            <a:ext cx="19368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</a:rPr>
              <a:t>Отражать корректность выбранного места для установки ВЭС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650" y="3509625"/>
            <a:ext cx="835775" cy="83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3225" y="3527600"/>
            <a:ext cx="799825" cy="79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0172" y="1585638"/>
            <a:ext cx="799825" cy="79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8825" y="1566325"/>
            <a:ext cx="986100" cy="9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1082375" y="1152475"/>
            <a:ext cx="2506800" cy="11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000"/>
              <a:t>Компании, генерирующие ветряную энергию</a:t>
            </a:r>
            <a:endParaRPr sz="2000"/>
          </a:p>
        </p:txBody>
      </p:sp>
      <p:sp>
        <p:nvSpPr>
          <p:cNvPr id="92" name="Google Shape;92;p16"/>
          <p:cNvSpPr txBox="1"/>
          <p:nvPr/>
        </p:nvSpPr>
        <p:spPr>
          <a:xfrm>
            <a:off x="5638950" y="1152471"/>
            <a:ext cx="2613600" cy="13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</a:rPr>
              <a:t>Предприятия,</a:t>
            </a:r>
            <a:r>
              <a:rPr lang="ru" sz="2000">
                <a:solidFill>
                  <a:schemeClr val="dk2"/>
                </a:solidFill>
              </a:rPr>
              <a:t> </a:t>
            </a:r>
            <a:r>
              <a:rPr lang="ru" sz="2000">
                <a:solidFill>
                  <a:schemeClr val="dk2"/>
                </a:solidFill>
              </a:rPr>
              <a:t>использующие ВЭС для собственных нужд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1191875" y="3194700"/>
            <a:ext cx="2568000" cy="16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</a:rPr>
              <a:t>Компании,  обеспечивающие электроснабжение островных территорий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5638950" y="3056450"/>
            <a:ext cx="24249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</a:rPr>
              <a:t>Корпорации, поддерживающие з</a:t>
            </a:r>
            <a:r>
              <a:rPr lang="ru" sz="2000">
                <a:solidFill>
                  <a:schemeClr val="dk2"/>
                </a:solidFill>
              </a:rPr>
              <a:t>еленую энергию</a:t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0" y="1375025"/>
            <a:ext cx="982600" cy="9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75" y="3332950"/>
            <a:ext cx="1032949" cy="87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3575" y="1510187"/>
            <a:ext cx="1032949" cy="82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3574" y="3194700"/>
            <a:ext cx="1131325" cy="105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139750" y="103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Конкуренты</a:t>
            </a: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2268625"/>
            <a:ext cx="396300" cy="3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1749" y="2825461"/>
            <a:ext cx="396300" cy="3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1748" y="3442173"/>
            <a:ext cx="396300" cy="3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1750" y="4072500"/>
            <a:ext cx="396300" cy="3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1750" y="4702825"/>
            <a:ext cx="396300" cy="3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/>
          <p:nvPr/>
        </p:nvSpPr>
        <p:spPr>
          <a:xfrm>
            <a:off x="149050" y="1431775"/>
            <a:ext cx="8855100" cy="662700"/>
          </a:xfrm>
          <a:prstGeom prst="rect">
            <a:avLst/>
          </a:prstGeom>
          <a:noFill/>
          <a:ln cap="flat" cmpd="sng" w="762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1578400"/>
            <a:ext cx="396300" cy="396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1" name="Google Shape;111;p17"/>
          <p:cNvGraphicFramePr/>
          <p:nvPr/>
        </p:nvGraphicFramePr>
        <p:xfrm>
          <a:off x="139750" y="753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{02F45B99-F8BA-48FF-BC00-49FFBB5A2564}</a:tableStyleId>
              </a:tblPr>
              <a:tblGrid>
                <a:gridCol w="1461425"/>
                <a:gridCol w="1190875"/>
                <a:gridCol w="4599900"/>
                <a:gridCol w="645400"/>
                <a:gridCol w="966900"/>
              </a:tblGrid>
              <a:tr h="46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Способ оплаты</a:t>
                      </a:r>
                      <a:endParaRPr b="1"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Функционал</a:t>
                      </a:r>
                      <a:endParaRPr b="1"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Вид </a:t>
                      </a:r>
                      <a:endParaRPr b="1"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Страна</a:t>
                      </a:r>
                      <a:endParaRPr b="1" sz="1600"/>
                    </a:p>
                  </a:txBody>
                  <a:tcPr marT="91425" marB="91425" marR="91425" marL="91425"/>
                </a:tc>
              </a:tr>
              <a:tr h="618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Ветрорасчет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подписка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Расчет прибыли, статистика и отчетность. Сбор атмосферных данных с ВЭС.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ПАК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3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Онлайн калькулятор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бесплатно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Расчет</a:t>
                      </a:r>
                      <a:r>
                        <a:rPr lang="ru" sz="1600"/>
                        <a:t> </a:t>
                      </a:r>
                      <a:r>
                        <a:rPr lang="ru" sz="16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номинальной мощности.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1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WindPRO 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подписка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Проектирование и планирование ВЭС.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4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WAsP 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подписка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Моделирование ветровых ресурсов и аналитика.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OpenWind 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подписка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С</a:t>
                      </a:r>
                      <a:r>
                        <a:rPr lang="ru" sz="1600"/>
                        <a:t>хемы расположения турбин, учет затрат на разработку.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25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Windographer 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</a:rPr>
                        <a:t>подписка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Импорт, анализ и визуализация данных. 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ПО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Объем рынка</a:t>
            </a:r>
            <a:endParaRPr/>
          </a:p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0" y="3240525"/>
            <a:ext cx="8520600" cy="15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SOM = 3 200 000 руб. (4 ветрокомплекса)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SAM = 29 600 000 руб. (37 ветрокомплексов)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TAM = 128 000 000 руб. (примерно 160 ветрокомплексов)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/>
              <a:t>Модель монетизации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311700" y="1017725"/>
            <a:ext cx="8520600" cy="41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95"/>
              <a:t>Подписочная модель</a:t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9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1795"/>
              <a:t>Дополнительные функции по типу прогнозирования с помощью ИИ включены в подписку. Каждая дополнительная ВЭС +250.000 руб.</a:t>
            </a:r>
            <a:endParaRPr sz="1795"/>
          </a:p>
        </p:txBody>
      </p:sp>
      <p:graphicFrame>
        <p:nvGraphicFramePr>
          <p:cNvPr id="125" name="Google Shape;125;p19"/>
          <p:cNvGraphicFramePr/>
          <p:nvPr/>
        </p:nvGraphicFramePr>
        <p:xfrm>
          <a:off x="311650" y="149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{02F45B99-F8BA-48FF-BC00-49FFBB5A2564}</a:tableStyleId>
              </a:tblPr>
              <a:tblGrid>
                <a:gridCol w="2208100"/>
                <a:gridCol w="2208100"/>
                <a:gridCol w="2208100"/>
                <a:gridCol w="2060800"/>
              </a:tblGrid>
              <a:tr h="30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1 месяц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6 месяцев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12 месяцев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До 3-х устройств и до 5-и ВЭС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100.000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200.000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400.000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900">
                          <a:solidFill>
                            <a:schemeClr val="dk1"/>
                          </a:solidFill>
                        </a:rPr>
                        <a:t>До 10-и устройств и до 10-и ВЭС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200.000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400.000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/>
                        <a:t>800.000</a:t>
                      </a:r>
                      <a:endParaRPr sz="1900"/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277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Дорожная карта</a:t>
            </a:r>
            <a:endParaRPr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2700"/>
            <a:ext cx="9144001" cy="457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561150" y="1704650"/>
            <a:ext cx="14112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02.24-04.24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2814063" y="1704650"/>
            <a:ext cx="14709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04.24-05.24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5126700" y="1666400"/>
            <a:ext cx="12240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05.24-10.24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7379825" y="1704650"/>
            <a:ext cx="12240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10.24-02.25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142" name="Google Shape;14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Кондрашин Михаил - лидер, full-stack разработчик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Малькова Анастасия - администратор, разработчик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Завражнова Светлана - менеджер проекта, разработчик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2"/>
          <p:cNvPicPr preferRelativeResize="0"/>
          <p:nvPr/>
        </p:nvPicPr>
        <p:blipFill rotWithShape="1">
          <a:blip r:embed="rId3">
            <a:alphaModFix amt="15000"/>
          </a:blip>
          <a:srcRect b="0" l="0" r="-583" t="0"/>
          <a:stretch/>
        </p:blipFill>
        <p:spPr>
          <a:xfrm>
            <a:off x="-1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 txBox="1"/>
          <p:nvPr>
            <p:ph idx="1" type="body"/>
          </p:nvPr>
        </p:nvSpPr>
        <p:spPr>
          <a:xfrm>
            <a:off x="311700" y="640500"/>
            <a:ext cx="8520600" cy="45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7635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9307"/>
              <a:t>Проанализированы конкуренты</a:t>
            </a:r>
            <a:endParaRPr sz="9307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307"/>
          </a:p>
          <a:p>
            <a:pPr indent="-3763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 sz="9307"/>
              <a:t>Проанализирована целевая аудитория</a:t>
            </a:r>
            <a:endParaRPr sz="9307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307"/>
          </a:p>
          <a:p>
            <a:pPr indent="-3763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 sz="9307"/>
              <a:t>Проанализирован</a:t>
            </a:r>
            <a:r>
              <a:rPr lang="ru" sz="9307"/>
              <a:t> объем рынка</a:t>
            </a:r>
            <a:endParaRPr sz="9307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307"/>
          </a:p>
          <a:p>
            <a:pPr indent="-3763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 sz="9307"/>
              <a:t>Составлена модель монетизации</a:t>
            </a:r>
            <a:endParaRPr sz="9307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307"/>
          </a:p>
          <a:p>
            <a:pPr indent="-3763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 sz="9307"/>
              <a:t>Составлена дорожная карта</a:t>
            </a:r>
            <a:endParaRPr sz="930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2"/>
          <p:cNvSpPr txBox="1"/>
          <p:nvPr>
            <p:ph type="title"/>
          </p:nvPr>
        </p:nvSpPr>
        <p:spPr>
          <a:xfrm>
            <a:off x="311700" y="67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 программы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</a:t>
            </a:r>
            <a:endParaRPr/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kondrashin.mihail@mail.ru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Номер: +8-917-600-26-54</a:t>
            </a:r>
            <a:endParaRPr/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4203" y="842925"/>
            <a:ext cx="3257150" cy="361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