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10" r:id="rId15"/>
    <p:sldId id="311" r:id="rId16"/>
    <p:sldId id="312" r:id="rId17"/>
    <p:sldId id="305" r:id="rId18"/>
    <p:sldId id="308" r:id="rId19"/>
    <p:sldId id="290" r:id="rId20"/>
    <p:sldId id="291" r:id="rId21"/>
    <p:sldId id="302" r:id="rId22"/>
    <p:sldId id="306" r:id="rId23"/>
    <p:sldId id="264" r:id="rId24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69" autoAdjust="0"/>
  </p:normalViewPr>
  <p:slideViewPr>
    <p:cSldViewPr>
      <p:cViewPr varScale="1">
        <p:scale>
          <a:sx n="98" d="100"/>
          <a:sy n="98" d="100"/>
        </p:scale>
        <p:origin x="730" y="58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 algn="l"/>
          <a:r>
            <a:rPr lang="ru-RU" sz="2800" dirty="0"/>
            <a:t>Многие люди хотят сделать притное друг другу, но не могут  определиться с подарком.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62B85335-A910-4CD0-A138-A1FB1146104A}" type="pres">
      <dgm:prSet presAssocID="{684F60A0-79DD-4DC4-8B93-F71DCB5F72ED}" presName="linNode" presStyleCnt="0"/>
      <dgm:spPr/>
    </dgm:pt>
    <dgm:pt modelId="{D1E2D246-88F4-4542-AF47-434D4DF048F0}" type="pres">
      <dgm:prSet presAssocID="{684F60A0-79DD-4DC4-8B93-F71DCB5F72ED}" presName="parentText" presStyleLbl="node1" presStyleIdx="0" presStyleCnt="1" custScaleX="219087" custLinFactNeighborX="-3822" custLinFactNeighborY="-454">
        <dgm:presLayoutVars>
          <dgm:chMax val="1"/>
          <dgm:bulletEnabled val="1"/>
        </dgm:presLayoutVars>
      </dgm:prSet>
      <dgm:spPr/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EDC6676D-03CD-492E-B9FA-5BC403847C2A}" destId="{684F60A0-79DD-4DC4-8B93-F71DCB5F72ED}" srcOrd="0" destOrd="0" parTransId="{6D3DAFA6-0D9F-4D19-B108-EBE5E225A770}" sibTransId="{6EB2D3BA-A1D4-4CDA-833C-A0CB99162A4F}"/>
    <dgm:cxn modelId="{2EB35FC1-8A4C-41B6-99E8-A00D33A4E408}" type="presOf" srcId="{684F60A0-79DD-4DC4-8B93-F71DCB5F72ED}" destId="{D1E2D246-88F4-4542-AF47-434D4DF048F0}" srcOrd="0" destOrd="0" presId="urn:microsoft.com/office/officeart/2005/8/layout/vList5"/>
    <dgm:cxn modelId="{79A95CFE-C67C-4BF5-A4CA-FF3334E9D8DF}" type="presParOf" srcId="{698EA119-0AA3-4DA2-993B-2B610C8DC3B2}" destId="{62B85335-A910-4CD0-A138-A1FB1146104A}" srcOrd="0" destOrd="0" presId="urn:microsoft.com/office/officeart/2005/8/layout/vList5"/>
    <dgm:cxn modelId="{8D82AABA-CE1A-4B07-B0A1-13BF3910C05B}" type="presParOf" srcId="{62B85335-A910-4CD0-A138-A1FB1146104A}" destId="{D1E2D246-88F4-4542-AF47-434D4DF048F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en-US" dirty="0" err="1"/>
            <a:t>Ochey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Более лучшее качесвто материалов</a:t>
          </a: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 err="1"/>
            <a:t>Ochey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Доступная цена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Помещение в Центре Ижевска</a:t>
          </a: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B4BFBFBF-E90F-4F77-AE33-DD911DC1DEB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Быстрое оказание услуг</a:t>
          </a:r>
        </a:p>
      </dgm:t>
    </dgm:pt>
    <dgm:pt modelId="{467E825A-FC72-437F-B5DC-80B6699DDDD0}" type="parTrans" cxnId="{16312C85-2EF5-47F2-AC5A-EB06A6C12EB0}">
      <dgm:prSet/>
      <dgm:spPr/>
      <dgm:t>
        <a:bodyPr/>
        <a:lstStyle/>
        <a:p>
          <a:endParaRPr lang="ru-RU"/>
        </a:p>
      </dgm:t>
    </dgm:pt>
    <dgm:pt modelId="{EC16D76D-1FE6-4385-8F81-81E0FA7EDFA1}" type="sibTrans" cxnId="{16312C85-2EF5-47F2-AC5A-EB06A6C12EB0}">
      <dgm:prSet/>
      <dgm:spPr/>
      <dgm:t>
        <a:bodyPr/>
        <a:lstStyle/>
        <a:p>
          <a:endParaRPr lang="ru-RU"/>
        </a:p>
      </dgm:t>
    </dgm:pt>
    <dgm:pt modelId="{BFE3288D-506E-4358-8540-31BBBE6810DD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Фото в рамке, в конверте, кулоны, браслеты.</a:t>
          </a:r>
        </a:p>
      </dgm:t>
    </dgm:pt>
    <dgm:pt modelId="{1B68EC8F-EE1D-4B55-88DD-E2F07C75A29B}" type="parTrans" cxnId="{94B57A06-AAB4-479D-8C6F-4A5BB1827553}">
      <dgm:prSet/>
      <dgm:spPr/>
      <dgm:t>
        <a:bodyPr/>
        <a:lstStyle/>
        <a:p>
          <a:endParaRPr lang="ru-RU"/>
        </a:p>
      </dgm:t>
    </dgm:pt>
    <dgm:pt modelId="{00C4ECD4-4634-4EDD-8B66-338A52A28048}" type="sibTrans" cxnId="{94B57A06-AAB4-479D-8C6F-4A5BB1827553}">
      <dgm:prSet/>
      <dgm:spPr/>
      <dgm:t>
        <a:bodyPr/>
        <a:lstStyle/>
        <a:p>
          <a:endParaRPr lang="ru-RU"/>
        </a:p>
      </dgm:t>
    </dgm:pt>
    <dgm:pt modelId="{39AB08A2-FC78-44DA-818F-290CD4A7449D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Фото в рамке</a:t>
          </a:r>
        </a:p>
      </dgm:t>
    </dgm:pt>
    <dgm:pt modelId="{DBB9F7D5-EEC2-4889-A706-ADA09A09CF4A}" type="parTrans" cxnId="{77E90495-42C7-42E4-B4C9-1E4BBD479D9E}">
      <dgm:prSet/>
      <dgm:spPr/>
      <dgm:t>
        <a:bodyPr/>
        <a:lstStyle/>
        <a:p>
          <a:endParaRPr lang="ru-RU"/>
        </a:p>
      </dgm:t>
    </dgm:pt>
    <dgm:pt modelId="{7D090AF0-E32E-4CE3-B331-7FADDC29B438}" type="sibTrans" cxnId="{77E90495-42C7-42E4-B4C9-1E4BBD479D9E}">
      <dgm:prSet/>
      <dgm:spPr/>
      <dgm:t>
        <a:bodyPr/>
        <a:lstStyle/>
        <a:p>
          <a:endParaRPr lang="ru-RU"/>
        </a:p>
      </dgm:t>
    </dgm:pt>
    <dgm:pt modelId="{72798773-84F1-4C87-B2A5-84FEBFE75B9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Глаза Крыма</a:t>
          </a:r>
        </a:p>
      </dgm:t>
    </dgm:pt>
    <dgm:pt modelId="{E7DC3058-3A59-4F29-B113-47BDDA3D9D3A}" type="parTrans" cxnId="{5FBCE620-3025-4C5C-887F-1CA0079B2DEC}">
      <dgm:prSet/>
      <dgm:spPr/>
    </dgm:pt>
    <dgm:pt modelId="{705D4187-2DD2-4E1A-874C-38459C47FAEA}" type="sibTrans" cxnId="{5FBCE620-3025-4C5C-887F-1CA0079B2DEC}">
      <dgm:prSet/>
      <dgm:spPr/>
    </dgm:pt>
    <dgm:pt modelId="{C247A084-0A32-4D28-B188-2C53DBD7189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/>
            <a:t>MACROLOOK</a:t>
          </a:r>
          <a:endParaRPr lang="ru-RU" dirty="0"/>
        </a:p>
      </dgm:t>
    </dgm:pt>
    <dgm:pt modelId="{6684E2DF-8546-4830-8F5F-0045EAE0CFF6}" type="parTrans" cxnId="{BD86191B-A619-4C18-9EBE-A1E1562E4014}">
      <dgm:prSet/>
      <dgm:spPr/>
    </dgm:pt>
    <dgm:pt modelId="{F29B3245-305E-4E50-BD39-F4D38249812B}" type="sibTrans" cxnId="{BD86191B-A619-4C18-9EBE-A1E1562E4014}">
      <dgm:prSet/>
      <dgm:spPr/>
    </dgm:pt>
    <dgm:pt modelId="{92986F92-C538-4897-9848-D5AA3E7BBF3C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 err="1"/>
            <a:t>Okoteka</a:t>
          </a:r>
          <a:endParaRPr lang="ru-RU" dirty="0"/>
        </a:p>
      </dgm:t>
    </dgm:pt>
    <dgm:pt modelId="{D042CD34-3298-4F01-B9A6-B88600F65157}" type="parTrans" cxnId="{90AE2E02-9757-459C-9753-1F917E7950A4}">
      <dgm:prSet/>
      <dgm:spPr/>
    </dgm:pt>
    <dgm:pt modelId="{E019E45F-3C1C-4CCB-9016-2520E8D20998}" type="sibTrans" cxnId="{90AE2E02-9757-459C-9753-1F917E7950A4}">
      <dgm:prSet/>
      <dgm:spPr/>
    </dgm:pt>
    <dgm:pt modelId="{C867A4A6-B0C8-43FA-B376-5D9B1C90BBDC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/>
            <a:t>EYE</a:t>
          </a:r>
          <a:endParaRPr lang="ru-RU" dirty="0"/>
        </a:p>
      </dgm:t>
    </dgm:pt>
    <dgm:pt modelId="{123BC179-CC6E-4E95-A63D-D27EAF26E97D}" type="parTrans" cxnId="{4CAD60FC-E54F-47DD-90C1-A9777E4C4267}">
      <dgm:prSet/>
      <dgm:spPr/>
    </dgm:pt>
    <dgm:pt modelId="{C2F240DF-4708-44B8-9E75-7F56F1C61C11}" type="sibTrans" cxnId="{4CAD60FC-E54F-47DD-90C1-A9777E4C4267}">
      <dgm:prSet/>
      <dgm:spPr/>
    </dgm:pt>
    <dgm:pt modelId="{3EC241DF-1C88-4C25-AA0D-251EE3F8C547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 err="1"/>
            <a:t>Okoekb</a:t>
          </a:r>
          <a:endParaRPr lang="ru-RU" dirty="0"/>
        </a:p>
      </dgm:t>
    </dgm:pt>
    <dgm:pt modelId="{2E5D9D18-846B-46E1-A5F6-03867643D441}" type="parTrans" cxnId="{1C2629AD-627E-4CF3-9017-0BD50E420D9B}">
      <dgm:prSet/>
      <dgm:spPr/>
    </dgm:pt>
    <dgm:pt modelId="{C531A29F-8F1C-42B0-ACF8-1A07E18D52FB}" type="sibTrans" cxnId="{1C2629AD-627E-4CF3-9017-0BD50E420D9B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90AE2E02-9757-459C-9753-1F917E7950A4}" srcId="{FD45624C-83CF-47B9-8EDE-C4DE60E9F279}" destId="{92986F92-C538-4897-9848-D5AA3E7BBF3C}" srcOrd="3" destOrd="0" parTransId="{D042CD34-3298-4F01-B9A6-B88600F65157}" sibTransId="{E019E45F-3C1C-4CCB-9016-2520E8D20998}"/>
    <dgm:cxn modelId="{94B57A06-AAB4-479D-8C6F-4A5BB1827553}" srcId="{861A968E-9660-4770-82EB-9C2FFC889440}" destId="{BFE3288D-506E-4358-8540-31BBBE6810DD}" srcOrd="1" destOrd="0" parTransId="{1B68EC8F-EE1D-4B55-88DD-E2F07C75A29B}" sibTransId="{00C4ECD4-4634-4EDD-8B66-338A52A28048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BD86191B-A619-4C18-9EBE-A1E1562E4014}" srcId="{FD45624C-83CF-47B9-8EDE-C4DE60E9F279}" destId="{C247A084-0A32-4D28-B188-2C53DBD7189A}" srcOrd="2" destOrd="0" parTransId="{6684E2DF-8546-4830-8F5F-0045EAE0CFF6}" sibTransId="{F29B3245-305E-4E50-BD39-F4D38249812B}"/>
    <dgm:cxn modelId="{5FBCE620-3025-4C5C-887F-1CA0079B2DEC}" srcId="{FD45624C-83CF-47B9-8EDE-C4DE60E9F279}" destId="{72798773-84F1-4C87-B2A5-84FEBFE75B9A}" srcOrd="1" destOrd="0" parTransId="{E7DC3058-3A59-4F29-B113-47BDDA3D9D3A}" sibTransId="{705D4187-2DD2-4E1A-874C-38459C47FAEA}"/>
    <dgm:cxn modelId="{1DDC1022-7616-4D34-8561-52E3B79B46CE}" type="presOf" srcId="{BFE3288D-506E-4358-8540-31BBBE6810DD}" destId="{B206DAC4-D1DF-4053-8506-5DE426BC8BEF}" srcOrd="0" destOrd="1" presId="urn:microsoft.com/office/officeart/2005/8/layout/hList1"/>
    <dgm:cxn modelId="{D79F5925-968B-41C9-B21D-38A4AD999A0A}" type="presOf" srcId="{C867A4A6-B0C8-43FA-B376-5D9B1C90BBDC}" destId="{400F4E5D-F016-41EA-97FB-BF5BA36522C2}" srcOrd="0" destOrd="4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BC0AA83A-33B4-4A30-8CB7-FE4789B85F89}" type="presOf" srcId="{72798773-84F1-4C87-B2A5-84FEBFE75B9A}" destId="{400F4E5D-F016-41EA-97FB-BF5BA36522C2}" srcOrd="0" destOrd="1" presId="urn:microsoft.com/office/officeart/2005/8/layout/hList1"/>
    <dgm:cxn modelId="{0971A140-9A3D-4881-B051-CE079318EED2}" type="presOf" srcId="{3EC241DF-1C88-4C25-AA0D-251EE3F8C547}" destId="{400F4E5D-F016-41EA-97FB-BF5BA36522C2}" srcOrd="0" destOrd="5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3" destOrd="0" parTransId="{81D24485-52BE-4E88-A4A7-4DEE58936D14}" sibTransId="{34B6EB06-9AE2-436E-A05D-6ECEC80EF9E8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8BBC6F5A-12DC-4C7A-B412-EED1F748828E}" type="presOf" srcId="{39AB08A2-FC78-44DA-818F-290CD4A7449D}" destId="{B206DAC4-D1DF-4053-8506-5DE426BC8BEF}" srcOrd="0" destOrd="2" presId="urn:microsoft.com/office/officeart/2005/8/layout/hList1"/>
    <dgm:cxn modelId="{16312C85-2EF5-47F2-AC5A-EB06A6C12EB0}" srcId="{861A968E-9660-4770-82EB-9C2FFC889440}" destId="{B4BFBFBF-E90F-4F77-AE33-DD911DC1DEBF}" srcOrd="4" destOrd="0" parTransId="{467E825A-FC72-437F-B5DC-80B6699DDDD0}" sibTransId="{EC16D76D-1FE6-4385-8F81-81E0FA7EDFA1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77E90495-42C7-42E4-B4C9-1E4BBD479D9E}" srcId="{861A968E-9660-4770-82EB-9C2FFC889440}" destId="{39AB08A2-FC78-44DA-818F-290CD4A7449D}" srcOrd="2" destOrd="0" parTransId="{DBB9F7D5-EEC2-4889-A706-ADA09A09CF4A}" sibTransId="{7D090AF0-E32E-4CE3-B331-7FADDC29B438}"/>
    <dgm:cxn modelId="{B6C34197-0265-4343-8F6A-73FF51F1BEBC}" type="presOf" srcId="{440AE72F-6F96-46F5-AAA1-B129294D9E3F}" destId="{B206DAC4-D1DF-4053-8506-5DE426BC8BEF}" srcOrd="0" destOrd="3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534610A8-DB4D-44FC-9EDF-B302F8767F0A}" type="presOf" srcId="{92986F92-C538-4897-9848-D5AA3E7BBF3C}" destId="{400F4E5D-F016-41EA-97FB-BF5BA36522C2}" srcOrd="0" destOrd="3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1C2629AD-627E-4CF3-9017-0BD50E420D9B}" srcId="{FD45624C-83CF-47B9-8EDE-C4DE60E9F279}" destId="{3EC241DF-1C88-4C25-AA0D-251EE3F8C547}" srcOrd="5" destOrd="0" parTransId="{2E5D9D18-846B-46E1-A5F6-03867643D441}" sibTransId="{C531A29F-8F1C-42B0-ACF8-1A07E18D52FB}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58323CEC-B968-4C39-AE0E-5BE916C7EF07}" type="presOf" srcId="{C247A084-0A32-4D28-B188-2C53DBD7189A}" destId="{400F4E5D-F016-41EA-97FB-BF5BA36522C2}" srcOrd="0" destOrd="2" presId="urn:microsoft.com/office/officeart/2005/8/layout/hList1"/>
    <dgm:cxn modelId="{E35FD6EC-44ED-4C34-B1B3-221709762279}" type="presOf" srcId="{B4BFBFBF-E90F-4F77-AE33-DD911DC1DEBF}" destId="{B206DAC4-D1DF-4053-8506-5DE426BC8BEF}" srcOrd="0" destOrd="4" presId="urn:microsoft.com/office/officeart/2005/8/layout/hList1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4CAD60FC-E54F-47DD-90C1-A9777E4C4267}" srcId="{FD45624C-83CF-47B9-8EDE-C4DE60E9F279}" destId="{C867A4A6-B0C8-43FA-B376-5D9B1C90BBDC}" srcOrd="4" destOrd="0" parTransId="{123BC179-CC6E-4E95-A63D-D27EAF26E97D}" sibTransId="{C2F240DF-4708-44B8-9E75-7F56F1C61C11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E2D246-88F4-4542-AF47-434D4DF048F0}">
      <dsp:nvSpPr>
        <dsp:cNvPr id="0" name=""/>
        <dsp:cNvSpPr/>
      </dsp:nvSpPr>
      <dsp:spPr>
        <a:xfrm>
          <a:off x="886597" y="0"/>
          <a:ext cx="7610350" cy="1665490"/>
        </a:xfrm>
        <a:prstGeom prst="round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Многие люди хотят сделать притное друг другу, но не могут  определиться с подарком.</a:t>
          </a:r>
        </a:p>
      </dsp:txBody>
      <dsp:txXfrm>
        <a:off x="967900" y="81303"/>
        <a:ext cx="7447744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211071"/>
          <a:ext cx="3059169" cy="80271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Конкуренты Продукты/Услуги</a:t>
          </a:r>
        </a:p>
      </dsp:txBody>
      <dsp:txXfrm>
        <a:off x="3137" y="211071"/>
        <a:ext cx="3059169" cy="802716"/>
      </dsp:txXfrm>
    </dsp:sp>
    <dsp:sp modelId="{B206DAC4-D1DF-4053-8506-5DE426BC8BEF}">
      <dsp:nvSpPr>
        <dsp:cNvPr id="0" name=""/>
        <dsp:cNvSpPr/>
      </dsp:nvSpPr>
      <dsp:spPr>
        <a:xfrm>
          <a:off x="0" y="958951"/>
          <a:ext cx="3059169" cy="353556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err="1"/>
            <a:t>Ochey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kern="1200" dirty="0"/>
            <a:t>Фото в рамке, в конверте, кулоны, браслеты.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kern="1200" dirty="0"/>
            <a:t>Фото в рамке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kern="1200" dirty="0"/>
            <a:t>Более лучшее качесвто материалов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kern="1200" dirty="0"/>
            <a:t>Быстрое оказание услуг</a:t>
          </a:r>
        </a:p>
      </dsp:txBody>
      <dsp:txXfrm>
        <a:off x="0" y="958951"/>
        <a:ext cx="3059169" cy="3535560"/>
      </dsp:txXfrm>
    </dsp:sp>
    <dsp:sp modelId="{34E68AF3-FEED-4A3D-869A-6E2B7BBFBA4D}">
      <dsp:nvSpPr>
        <dsp:cNvPr id="0" name=""/>
        <dsp:cNvSpPr/>
      </dsp:nvSpPr>
      <dsp:spPr>
        <a:xfrm>
          <a:off x="3490590" y="211071"/>
          <a:ext cx="3059169" cy="80271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Фирмы конкуренты</a:t>
          </a:r>
        </a:p>
      </dsp:txBody>
      <dsp:txXfrm>
        <a:off x="3490590" y="211071"/>
        <a:ext cx="3059169" cy="802716"/>
      </dsp:txXfrm>
    </dsp:sp>
    <dsp:sp modelId="{400F4E5D-F016-41EA-97FB-BF5BA36522C2}">
      <dsp:nvSpPr>
        <dsp:cNvPr id="0" name=""/>
        <dsp:cNvSpPr/>
      </dsp:nvSpPr>
      <dsp:spPr>
        <a:xfrm>
          <a:off x="3490590" y="1013787"/>
          <a:ext cx="3059169" cy="353556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err="1"/>
            <a:t>Ochey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kern="1200" dirty="0"/>
            <a:t>Глаза Крыма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MACROLOOK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err="1"/>
            <a:t>Okoteka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EYE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err="1"/>
            <a:t>Okoekb</a:t>
          </a:r>
          <a:endParaRPr lang="ru-RU" sz="2300" kern="1200" dirty="0"/>
        </a:p>
      </dsp:txBody>
      <dsp:txXfrm>
        <a:off x="3490590" y="1013787"/>
        <a:ext cx="3059169" cy="3535560"/>
      </dsp:txXfrm>
    </dsp:sp>
    <dsp:sp modelId="{869E6585-1C72-4E82-914E-39E2C4E28665}">
      <dsp:nvSpPr>
        <dsp:cNvPr id="0" name=""/>
        <dsp:cNvSpPr/>
      </dsp:nvSpPr>
      <dsp:spPr>
        <a:xfrm>
          <a:off x="6981180" y="204424"/>
          <a:ext cx="3059169" cy="80271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Наши преимущества</a:t>
          </a:r>
        </a:p>
      </dsp:txBody>
      <dsp:txXfrm>
        <a:off x="6981180" y="204424"/>
        <a:ext cx="3059169" cy="802716"/>
      </dsp:txXfrm>
    </dsp:sp>
    <dsp:sp modelId="{0C85A15E-56D2-44B3-8E52-7FFFB1AE2983}">
      <dsp:nvSpPr>
        <dsp:cNvPr id="0" name=""/>
        <dsp:cNvSpPr/>
      </dsp:nvSpPr>
      <dsp:spPr>
        <a:xfrm>
          <a:off x="6978043" y="1013787"/>
          <a:ext cx="3059169" cy="353556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kern="1200" dirty="0"/>
            <a:t>Доступная цена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kern="1200" dirty="0"/>
            <a:t>Помещение в Центре Ижевска</a:t>
          </a:r>
        </a:p>
      </dsp:txBody>
      <dsp:txXfrm>
        <a:off x="6978043" y="1013787"/>
        <a:ext cx="3059169" cy="3535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one_nz_seven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hyperlink" Target="mailto:sentiakow.ss@gmail.com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/>
              <a:t>Фото Радужки </a:t>
            </a:r>
          </a:p>
          <a:p>
            <a:pPr algn="ctr">
              <a:lnSpc>
                <a:spcPct val="100000"/>
              </a:lnSpc>
            </a:pPr>
            <a:r>
              <a:rPr lang="ru-RU" sz="4400" dirty="0"/>
              <a:t>Айрис </a:t>
            </a:r>
            <a:r>
              <a:rPr lang="en-US" sz="4400" dirty="0"/>
              <a:t>| </a:t>
            </a:r>
            <a:r>
              <a:rPr lang="ru-RU" sz="4400" dirty="0"/>
              <a:t>Ижевск</a:t>
            </a: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764869" y="1072336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>
                <a:latin typeface="+mj-lt"/>
                <a:ea typeface="MS Gothic" pitchFamily="49" charset="-128"/>
              </a:rPr>
              <a:t>Команда проекта</a:t>
            </a:r>
            <a:endParaRPr lang="ru-RU"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8983" y="3475572"/>
            <a:ext cx="3027193" cy="1613584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cs typeface="Times New Roman" panose="02020603050405020304" pitchFamily="18" charset="0"/>
              </a:rPr>
              <a:t>Запольских Никита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cs typeface="Times New Roman" panose="02020603050405020304" pitchFamily="18" charset="0"/>
              </a:rPr>
              <a:t>Сосредоточенность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cs typeface="Times New Roman" panose="02020603050405020304" pitchFamily="18" charset="0"/>
              </a:rPr>
              <a:t>(Сотрудничесвто с брендом:</a:t>
            </a: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cs typeface="Times New Roman" panose="02020603050405020304" pitchFamily="18" charset="0"/>
              </a:rPr>
              <a:t> Carhartt</a:t>
            </a: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cs typeface="Times New Roman" panose="02020603050405020304" pitchFamily="18" charset="0"/>
              </a:rPr>
              <a:t>,</a:t>
            </a: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cs typeface="Times New Roman" panose="02020603050405020304" pitchFamily="18" charset="0"/>
              </a:rPr>
              <a:t> Nike)</a:t>
            </a: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cs typeface="Times New Roman" panose="02020603050405020304" pitchFamily="18" charset="0"/>
              </a:rPr>
              <a:t>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200" b="1" dirty="0">
                <a:solidFill>
                  <a:schemeClr val="bg2">
                    <a:lumMod val="10000"/>
                  </a:schemeClr>
                </a:solidFill>
              </a:rPr>
              <a:t>Лидер</a:t>
            </a:r>
            <a:endParaRPr lang="en-US" sz="1200" b="1" dirty="0">
              <a:solidFill>
                <a:schemeClr val="bg2">
                  <a:lumMod val="1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="1" dirty="0">
              <a:solidFill>
                <a:schemeClr val="bg2">
                  <a:lumMod val="1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="1" dirty="0">
              <a:solidFill>
                <a:schemeClr val="bg2">
                  <a:lumMod val="1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="1" dirty="0">
              <a:solidFill>
                <a:schemeClr val="bg2">
                  <a:lumMod val="1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="1" dirty="0">
              <a:solidFill>
                <a:schemeClr val="bg2">
                  <a:lumMod val="1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en-US" sz="1200" b="1" dirty="0">
              <a:solidFill>
                <a:schemeClr val="bg2">
                  <a:lumMod val="1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200" b="1" dirty="0">
              <a:solidFill>
                <a:schemeClr val="bg2">
                  <a:lumMod val="1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200" b="1" dirty="0">
              <a:solidFill>
                <a:schemeClr val="bg2">
                  <a:lumMod val="1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200" b="1" dirty="0">
              <a:solidFill>
                <a:schemeClr val="bg2">
                  <a:lumMod val="1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3816176" y="3384308"/>
            <a:ext cx="3182269" cy="1107668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5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4800" b="1" dirty="0">
                <a:solidFill>
                  <a:schemeClr val="bg2">
                    <a:lumMod val="10000"/>
                  </a:schemeClr>
                </a:solidFill>
              </a:rPr>
              <a:t>Данил </a:t>
            </a:r>
            <a:r>
              <a:rPr lang="ru-RU" sz="4800" b="1" dirty="0" err="1">
                <a:solidFill>
                  <a:schemeClr val="bg2">
                    <a:lumMod val="10000"/>
                  </a:schemeClr>
                </a:solidFill>
              </a:rPr>
              <a:t>Ошитков</a:t>
            </a:r>
            <a:endParaRPr lang="ru-RU" sz="4800" b="1" dirty="0">
              <a:solidFill>
                <a:schemeClr val="bg2">
                  <a:lumMod val="1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4800" b="1" dirty="0">
              <a:solidFill>
                <a:schemeClr val="bg2">
                  <a:lumMod val="1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4800" b="1" dirty="0">
                <a:solidFill>
                  <a:schemeClr val="bg2">
                    <a:lumMod val="10000"/>
                  </a:schemeClr>
                </a:solidFill>
              </a:rPr>
              <a:t> Умение работать в команде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4800" b="1" dirty="0">
              <a:solidFill>
                <a:schemeClr val="bg2">
                  <a:lumMod val="1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4800" b="1" dirty="0">
                <a:solidFill>
                  <a:schemeClr val="bg2">
                    <a:lumMod val="10000"/>
                  </a:schemeClr>
                </a:solidFill>
              </a:rPr>
              <a:t>(Сотрудничество с крупной компанией Яндекс)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4800" b="1" dirty="0">
              <a:solidFill>
                <a:schemeClr val="bg2">
                  <a:lumMod val="1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4800" b="1" dirty="0">
                <a:solidFill>
                  <a:schemeClr val="bg2">
                    <a:lumMod val="10000"/>
                  </a:schemeClr>
                </a:solidFill>
              </a:rPr>
              <a:t>Директор по качеству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5600" b="1" dirty="0">
              <a:solidFill>
                <a:schemeClr val="bg2">
                  <a:lumMod val="1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5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81757" y="3475572"/>
            <a:ext cx="2883091" cy="79986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1200" b="1" u="sng" dirty="0" err="1">
                <a:cs typeface="Times New Roman" panose="02020603050405020304" pitchFamily="18" charset="0"/>
              </a:rPr>
              <a:t>Сентяков</a:t>
            </a:r>
            <a:r>
              <a:rPr lang="ru-RU" sz="1200" b="1" u="sng" dirty="0">
                <a:cs typeface="Times New Roman" panose="02020603050405020304" pitchFamily="18" charset="0"/>
              </a:rPr>
              <a:t> Сергей</a:t>
            </a:r>
          </a:p>
          <a:p>
            <a:r>
              <a:rPr lang="ru-RU" sz="1200" b="1" dirty="0">
                <a:cs typeface="Times New Roman" panose="02020603050405020304" pitchFamily="18" charset="0"/>
              </a:rPr>
              <a:t>критическое мышление</a:t>
            </a:r>
          </a:p>
          <a:p>
            <a:r>
              <a:rPr lang="ru-RU" sz="1200" b="1" dirty="0">
                <a:cs typeface="Times New Roman" panose="02020603050405020304" pitchFamily="18" charset="0"/>
              </a:rPr>
              <a:t>(Сотрудничество с крупными компаниями</a:t>
            </a:r>
            <a:endParaRPr lang="en-US" sz="1200" b="1" dirty="0">
              <a:cs typeface="Times New Roman" panose="02020603050405020304" pitchFamily="18" charset="0"/>
            </a:endParaRPr>
          </a:p>
          <a:p>
            <a:r>
              <a:rPr lang="ru-RU" sz="1200" b="1" dirty="0">
                <a:cs typeface="Times New Roman" panose="02020603050405020304" pitchFamily="18" charset="0"/>
              </a:rPr>
              <a:t>Вконтакте,Телеграм,Инстаграмм)</a:t>
            </a:r>
          </a:p>
          <a:p>
            <a:r>
              <a:rPr lang="ru-RU" sz="1200" b="1" dirty="0">
                <a:cs typeface="Times New Roman" panose="02020603050405020304" pitchFamily="18" charset="0"/>
              </a:rPr>
              <a:t>Финансовый директор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281C76-1846-4835-B3CB-ABABAA319D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619" y="1098498"/>
            <a:ext cx="2026094" cy="22177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A47A9D1-E36C-4644-93D3-B896FB072F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27" y="998165"/>
            <a:ext cx="1561012" cy="23177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C1B09F3-6937-7380-98C1-6DDBAA4466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2649" y="1059948"/>
            <a:ext cx="1158063" cy="22559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Какую проблему Вашей целевой аудитории вы решаете?</a:t>
            </a:r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175659" y="3414289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400" kern="0" dirty="0">
                <a:solidFill>
                  <a:sysClr val="windowText" lastClr="000000"/>
                </a:solidFill>
                <a:ea typeface="MS Gothic" pitchFamily="49" charset="-128"/>
              </a:rPr>
              <a:t>Наш продукт поможет решить эту проблему.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Уникальные эстетичные кадры радужки глаза. Почему это понравится людям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 ?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MS Gothic" pitchFamily="49" charset="-128"/>
              </a:rPr>
              <a:t>Креативная идея подарка, такого люди еще не видели. 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7345363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br>
              <a:rPr lang="ru-RU" sz="4400" dirty="0">
                <a:latin typeface="+mn-lt"/>
              </a:rPr>
            </a:br>
            <a:r>
              <a:rPr lang="ru-RU" sz="4400" dirty="0">
                <a:latin typeface="+mn-lt"/>
              </a:rPr>
              <a:t>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b="1" i="1" kern="0" dirty="0">
                <a:solidFill>
                  <a:schemeClr val="bg2">
                    <a:lumMod val="10000"/>
                  </a:schemeClr>
                </a:solidFill>
              </a:rPr>
              <a:t>Данный проект представляет собой, креативное фото радужки для всех возрастов.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b="1" i="1" kern="0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b="1" i="1" kern="0" dirty="0">
                <a:solidFill>
                  <a:schemeClr val="bg2">
                    <a:lumMod val="10000"/>
                  </a:schemeClr>
                </a:solidFill>
              </a:rPr>
              <a:t>Наданный момент закуплено все оборудование, Арендовано помещение.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b="1" i="1" kern="0" dirty="0">
                <a:solidFill>
                  <a:schemeClr val="bg2">
                    <a:lumMod val="10000"/>
                  </a:schemeClr>
                </a:solidFill>
              </a:rPr>
              <a:t>Так же, созданы соц.сети и запущена реклама.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b="1" i="1" kern="0" dirty="0">
                <a:solidFill>
                  <a:schemeClr val="bg2">
                    <a:lumMod val="10000"/>
                  </a:schemeClr>
                </a:solidFill>
              </a:rPr>
              <a:t>Нанят сотрудник по работе с Таргетом.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400" b="1" i="1" kern="0" dirty="0">
                <a:solidFill>
                  <a:schemeClr val="bg2">
                    <a:lumMod val="10000"/>
                  </a:schemeClr>
                </a:solidFill>
              </a:rPr>
              <a:t>Ведеться Сотрудничесвто с Кафе, такими как «Чашка», «</a:t>
            </a:r>
            <a:r>
              <a:rPr lang="en-US" sz="1400" b="1" i="1" kern="0" dirty="0" err="1">
                <a:solidFill>
                  <a:schemeClr val="bg2">
                    <a:lumMod val="10000"/>
                  </a:schemeClr>
                </a:solidFill>
              </a:rPr>
              <a:t>Moloko</a:t>
            </a:r>
            <a:r>
              <a:rPr lang="ru-RU" sz="1400" b="1" i="1" kern="0" dirty="0">
                <a:solidFill>
                  <a:schemeClr val="bg2">
                    <a:lumMod val="10000"/>
                  </a:schemeClr>
                </a:solidFill>
              </a:rPr>
              <a:t>» и «Хаски Кофе».</a:t>
            </a: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060923"/>
              </p:ext>
            </p:extLst>
          </p:nvPr>
        </p:nvGraphicFramePr>
        <p:xfrm>
          <a:off x="503808" y="1251099"/>
          <a:ext cx="9217024" cy="374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39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127853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(Уникальный перспективный продукт)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Новая производственная технология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Удмуртская республика(18)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285869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8661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                  Новые производственые технологии</a:t>
                      </a:r>
                    </a:p>
                    <a:p>
                      <a:r>
                        <a:rPr lang="ru-RU" dirty="0"/>
                        <a:t>                  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480" y="3771379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D815F2-68DB-4D84-8CEF-DBA2DEF5C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120" y="2994217"/>
            <a:ext cx="224350" cy="20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B0C28D-72A0-4985-A677-9C6A5C15A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00" y="4290361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1" y="819051"/>
            <a:ext cx="1008062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Исходя из статистики ЦА - это парочки, 21-24 года. В особенности девушки, хотя чаще всего самые большие по среднему чеку лиды именно от обеспечнных мужчин. Самый ходовой вариант - сделать парный формат, где будут совместные радужки </a:t>
            </a:r>
          </a:p>
          <a:p>
            <a:endParaRPr lang="ru-RU" sz="800" b="1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Какие боли закрываем?</a:t>
            </a: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1. Что подарить второй половинке, близкому человеку или подруге (не надо думать, есть готовый вариант)</a:t>
            </a: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2. При этом, чтобы подарок был доступным по цене (1700 рублей - стандартный вариант фото радужек формата А4, явно дешевле Prada)</a:t>
            </a: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3. Был оригинальным (Почему? Такого у вашей второй половинки просто нет)</a:t>
            </a: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4. Быстро получаемым (Не надо ждать, вы сделаете подарок в день прихода и получите готовый формат с вашими радужками)</a:t>
            </a:r>
          </a:p>
          <a:p>
            <a:endParaRPr lang="ru-RU" sz="800" b="1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Главные факторы принятия решений:</a:t>
            </a: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 1. Качество и вау эффект фото радужки, эстетика </a:t>
            </a: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 2. Оригинальный подарок близкому</a:t>
            </a: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 3. Лучший выбор подарка - сертификат на фото. Оригинальная идея от 1500 рублей </a:t>
            </a: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 4. Профессиональное фото радужки глаза </a:t>
            </a: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 5. Эстетичное украшение интерьера</a:t>
            </a:r>
          </a:p>
          <a:p>
            <a:endParaRPr lang="ru-RU" sz="800" b="1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Дополнительные факторы принятия решений:</a:t>
            </a: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1. Макро-студия в центре Ижевска</a:t>
            </a: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2. Бренд, который фотографирует более года</a:t>
            </a: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3. Вариативность расположения радужек (если не берем основной фактор Интерьер)</a:t>
            </a:r>
          </a:p>
          <a:p>
            <a:endParaRPr lang="ru-RU" sz="800" b="1" dirty="0">
              <a:solidFill>
                <a:schemeClr val="bg2">
                  <a:lumMod val="10000"/>
                </a:schemeClr>
              </a:solidFill>
            </a:endParaRPr>
          </a:p>
          <a:p>
            <a:endParaRPr lang="ru-RU" sz="800" b="1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Аватары: </a:t>
            </a:r>
          </a:p>
          <a:p>
            <a:endParaRPr lang="ru-RU" sz="800" b="1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Мария, 21 год, учиться на социаолога в ВШЭ, встречается со своим парнем Никитой более года. Еще давно увидела идею в тик-токе и решила попробовать подарить парню фото радужки глаза, сделать парный формат. Без повода. Любит стильную и эстетичную одежду, не обладает огромным элитным гардеробом. Из обеспеченной, но не богатой семьи. Нашла нашу студию по запросу Фото радужки глаза, оставила заявку именно на парный формат. Пришла с Никитой в их выходной, заранее сказав ему об услуге</a:t>
            </a:r>
          </a:p>
          <a:p>
            <a:endParaRPr lang="ru-RU" sz="800" b="1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Анна, 27 лет. За мужем за Павлом уже три года. Закончила бакалавриат и магистратуру в одном из вузов России. Работает в напралении гостиничного дела в отеле небольшой сети в Ижевске. Давно знала про идею фото радужки, годовщина с мужем стала триггером. Заранее оформила подарочный сертификат и, ничего не сказав Павлу, сделала ему сюрприз, придя вместе с ним к нам в их совместный выходной</a:t>
            </a:r>
          </a:p>
          <a:p>
            <a:endParaRPr lang="ru-RU" sz="800" b="1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800" b="1" dirty="0">
                <a:solidFill>
                  <a:schemeClr val="bg2">
                    <a:lumMod val="10000"/>
                  </a:schemeClr>
                </a:solidFill>
              </a:rPr>
              <a:t>Антон, 23 года. Всю жизнь живет в Москве, работает маркетологом уже год, после окончания Бакалавриата. Параллельно учиться в магистратуре. Увидел в инстаграмме reels про фото радужки глаза, но отложил идею в дальний ящик. Когда выдался свободный выходной, зашел в Яндекс и по запросу Фото радужки глаза Ижевска обратился в первую попавшиюся студию, где ближайшее время для фото было свободно.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608264" y="1033621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 (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Potential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146 980 млн. (*Население России) *40% (Потенциальные покупатели) = 58 792  000 человек.(*1400руб) =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82 266 800 000руб.</a:t>
            </a:r>
          </a:p>
          <a:p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 (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Addressable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146 980 млн. (*Население России) *30% (Люди имеющие потребность) = 44 094 000 человек.(*1400руб.) = 61 731 600 000руб.</a:t>
            </a:r>
          </a:p>
          <a:p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 (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Serviceable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146 980 млн. (*Население России)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*7%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(Люди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пользующиеся продукцией) = 10 288 600 человек.(*1400руб.) = 14 404 040 000руб.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 (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Serviceable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Obtainable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146 980 млн. * 1% (Сколько мы можем захватить нашими возможностями) = 1 469 800 человек.(*1400руб.) = 2 057 720 000руб.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593278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478424"/>
              </p:ext>
            </p:extLst>
          </p:nvPr>
        </p:nvGraphicFramePr>
        <p:xfrm>
          <a:off x="-248" y="931307"/>
          <a:ext cx="10080874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373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Переменные</a:t>
                      </a:r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: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Массовый 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Многопрофильное предприятие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Дизайн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Сокращение расходов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Снижение рисков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19371" y="2701970"/>
            <a:ext cx="1871960" cy="1046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Прямые (торговые агенты, продажи через интернет, фирменные магазины)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092120" y="1502842"/>
            <a:ext cx="197891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Общение на общие темы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Сообщества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40311" y="4324127"/>
            <a:ext cx="5040314" cy="1080000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Разовые 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Регулярные доходы от периодических платежей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Продажа продукта / актива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100" b="1" i="1" dirty="0">
              <a:solidFill>
                <a:schemeClr val="bg2">
                  <a:lumMod val="10000"/>
                </a:schemeClr>
              </a:solidFill>
            </a:endParaRPr>
          </a:p>
          <a:p>
            <a:endParaRPr lang="ru-RU" sz="1100" b="1" i="1" dirty="0">
              <a:solidFill>
                <a:schemeClr val="bg2">
                  <a:lumMod val="1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Реклама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1701" y="2786609"/>
            <a:ext cx="1868529" cy="877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100" b="1" i="1" dirty="0">
                <a:solidFill>
                  <a:schemeClr val="bg2">
                    <a:lumMod val="10000"/>
                  </a:schemeClr>
                </a:solidFill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104308" y="1572091"/>
            <a:ext cx="197891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050" b="1" i="1" dirty="0">
                <a:solidFill>
                  <a:schemeClr val="bg2">
                    <a:lumMod val="10000"/>
                  </a:schemeClr>
                </a:solidFill>
              </a:rPr>
              <a:t>Производство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050" b="1" i="1" dirty="0">
                <a:solidFill>
                  <a:schemeClr val="bg2">
                    <a:lumMod val="10000"/>
                  </a:schemeClr>
                </a:solidFill>
              </a:rPr>
              <a:t>Платформы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b="1" i="1" dirty="0">
                <a:solidFill>
                  <a:schemeClr val="bg2">
                    <a:lumMod val="10000"/>
                  </a:schemeClr>
                </a:solidFill>
              </a:rPr>
              <a:t>Партнёры (</a:t>
            </a:r>
            <a:r>
              <a:rPr lang="en-US" sz="1200" b="1" i="1" dirty="0">
                <a:solidFill>
                  <a:schemeClr val="bg2">
                    <a:lumMod val="10000"/>
                  </a:schemeClr>
                </a:solidFill>
              </a:rPr>
              <a:t>LEROYMERLIN</a:t>
            </a:r>
            <a:r>
              <a:rPr lang="ru-RU" sz="1200" b="1" i="1" dirty="0">
                <a:solidFill>
                  <a:schemeClr val="bg2">
                    <a:lumMod val="10000"/>
                  </a:schemeClr>
                </a:solidFill>
              </a:rPr>
              <a:t>)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b="1" i="1" dirty="0">
                <a:solidFill>
                  <a:schemeClr val="bg2">
                    <a:lumMod val="10000"/>
                  </a:schemeClr>
                </a:solidFill>
              </a:rPr>
              <a:t>Поставщики</a:t>
            </a:r>
            <a:r>
              <a:rPr lang="en-US" sz="1200" b="1" i="1" dirty="0">
                <a:solidFill>
                  <a:schemeClr val="bg2">
                    <a:lumMod val="10000"/>
                  </a:schemeClr>
                </a:solidFill>
              </a:rPr>
              <a:t> (LEROYMERLIN)</a:t>
            </a:r>
            <a:endParaRPr lang="ru-RU" sz="12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4480" y="4498087"/>
            <a:ext cx="4660766" cy="1384995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dirty="0"/>
              <a:t>Бумага для фото, краска для принтера, реклама, рассылка, ремонт техники.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359792" y="1467123"/>
            <a:ext cx="8315664" cy="35636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565560" indent="-45720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ru-RU" sz="3200" b="0" strike="noStrike" spc="-1" dirty="0">
                <a:latin typeface="Arial"/>
              </a:rPr>
              <a:t>Фотографируем вашу радужку.</a:t>
            </a:r>
          </a:p>
          <a:p>
            <a:pPr marL="565560" indent="-45720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ru-RU" sz="3200" spc="-1" dirty="0">
                <a:latin typeface="Arial"/>
              </a:rPr>
              <a:t>Редактируем и печатаем.</a:t>
            </a:r>
          </a:p>
          <a:p>
            <a:pPr marL="565560" indent="-45720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ru-RU" sz="3200" b="0" strike="noStrike" spc="-1" dirty="0">
                <a:latin typeface="Arial"/>
              </a:rPr>
              <a:t>Вы получаете </a:t>
            </a:r>
            <a:r>
              <a:rPr lang="ru-RU" sz="3200" spc="-1" dirty="0">
                <a:latin typeface="Arial"/>
              </a:rPr>
              <a:t>готовое фото.</a:t>
            </a:r>
          </a:p>
          <a:p>
            <a:pPr marL="565560" indent="-45720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ru-RU" sz="3200" b="0" strike="noStrike" spc="-1" dirty="0">
                <a:latin typeface="Arial"/>
              </a:rPr>
              <a:t>Процесс </a:t>
            </a:r>
            <a:r>
              <a:rPr lang="ru-RU" sz="3200" spc="-1" dirty="0">
                <a:latin typeface="Arial"/>
              </a:rPr>
              <a:t>занимает не более 30 минут.</a:t>
            </a: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1192638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и оказания услуги</a:t>
            </a:r>
            <a:endParaRPr sz="4000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503808" y="132310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20000"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–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сайта для онлайн магазина, фото радужки и выдача акссесуаров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–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удобный и понятный интерфейс для пользователей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–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достижима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потенциальных покупателей составит - 58 792 000 человек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–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заработок на продукции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–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должна быть достигнута к 1 апреля 2024года</a:t>
            </a:r>
          </a:p>
          <a:p>
            <a:pPr marL="432000" indent="-32364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503808" y="132310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10000"/>
          </a:bodyPr>
          <a:lstStyle/>
          <a:p>
            <a:pPr marL="342900" indent="-342900"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(What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Фото Радужки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Глаз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(Who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Девушки от 16 лет до 60, Мужчины от 18 до 60 10.000-1.000.000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(Why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возможности сделать приятный подарок Близким</a:t>
            </a:r>
          </a:p>
          <a:p>
            <a:pPr marL="342900" indent="-342900"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(When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?) В течении всего года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(Where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Вблизи жилых домов. Реклама-баннеры, сайты, сарафанное радио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2000" indent="-32364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  <a:ea typeface="MS Gothic" pitchFamily="49" charset="-128"/>
              </a:rPr>
              <a:t>5</a:t>
            </a:r>
            <a:r>
              <a:rPr lang="en-US" sz="4000" dirty="0">
                <a:latin typeface="+mn-lt"/>
                <a:ea typeface="MS Gothic" pitchFamily="49" charset="-128"/>
              </a:rPr>
              <a:t>W</a:t>
            </a:r>
            <a:endParaRPr sz="4000" dirty="0">
              <a:latin typeface="+mn-lt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7203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503808" y="132310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85000" lnSpcReduction="2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мы выбрали индивидуальное предпринимательство, как организационно-правовую форму? Во-первых, это простая и быстрая форма регистрации бизнеса, которая не требует больших начальных вложений. Во-вторых, как индивидуальный предприниматель мы будем иметь большую свободу в принятии решений, управлении бизнесом и реализации своих идей. В-третьих, мы будем иметь возможность работать самостоятельно и не зависеть от других людей и компаний.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98971"/>
            <a:ext cx="10080625" cy="982800"/>
          </a:xfrm>
        </p:spPr>
        <p:txBody>
          <a:bodyPr lIns="720000"/>
          <a:lstStyle/>
          <a:p>
            <a:r>
              <a:rPr lang="ru-RU" sz="3600" dirty="0">
                <a:latin typeface="+mn-lt"/>
                <a:ea typeface="MS Gothic" pitchFamily="49" charset="-128"/>
              </a:rPr>
              <a:t>Индивидульный предприниматель</a:t>
            </a:r>
            <a:endParaRPr sz="3600" dirty="0">
              <a:latin typeface="+mn-lt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7682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503808" y="132310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данном этапе мы используем эту систему налогообложения, так как мы ИП. Она предназначена для ИП, работающих в сфере услуг и торговли с оборотом не более 180 млн рублей в год. УСН: доходный (6%) УСН не предполагает НДС.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98971"/>
            <a:ext cx="10080625" cy="982800"/>
          </a:xfrm>
        </p:spPr>
        <p:txBody>
          <a:bodyPr lIns="720000"/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Упрощенная система налогооблажения (УСН)</a:t>
            </a:r>
            <a:endParaRPr sz="3600" dirty="0">
              <a:latin typeface="+mn-lt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9380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756904"/>
              </p:ext>
            </p:extLst>
          </p:nvPr>
        </p:nvGraphicFramePr>
        <p:xfrm>
          <a:off x="143768" y="1467123"/>
          <a:ext cx="9793089" cy="3892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Принтер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20.000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/>
                        <a:t>Фотоаппарат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250.000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Материал (мебель, рамки, и т.д)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200.000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</a:t>
                      </a:r>
                    </a:p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470.000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990492" y="1072485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95190" y="1683147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r>
              <a:rPr lang="ru-RU" sz="3200" b="1" i="1" dirty="0">
                <a:ea typeface="MS Gothic" pitchFamily="49" charset="-128"/>
              </a:rPr>
              <a:t>Выбраная организационно-правовая форма:</a:t>
            </a:r>
            <a:endParaRPr lang="en-US" sz="3200" b="1" i="1" dirty="0">
              <a:ea typeface="MS Gothic" pitchFamily="49" charset="-128"/>
            </a:endParaRPr>
          </a:p>
          <a:p>
            <a:r>
              <a:rPr lang="ru-RU" sz="3200" b="1" i="1" dirty="0">
                <a:ea typeface="MS Gothic" pitchFamily="49" charset="-128"/>
              </a:rPr>
              <a:t>Индивидульный предприниматель(ИП)</a:t>
            </a:r>
          </a:p>
          <a:p>
            <a:r>
              <a:rPr lang="ru-RU" sz="3200" b="1" i="1" dirty="0">
                <a:ea typeface="MS Gothic" pitchFamily="49" charset="-128"/>
              </a:rPr>
              <a:t>Выбранная система налогообложения:</a:t>
            </a:r>
            <a:r>
              <a:rPr lang="en-US" sz="3200" b="1" i="1" dirty="0">
                <a:ea typeface="MS Gothic" pitchFamily="49" charset="-128"/>
              </a:rPr>
              <a:t> </a:t>
            </a:r>
            <a:r>
              <a:rPr lang="ru-RU" sz="3200" b="1" i="1" dirty="0">
                <a:ea typeface="MS Gothic" pitchFamily="49" charset="-128"/>
              </a:rPr>
              <a:t>УСН –</a:t>
            </a:r>
          </a:p>
          <a:p>
            <a:r>
              <a:rPr lang="ru-RU" sz="3200" b="1" i="1" dirty="0">
                <a:ea typeface="MS Gothic" pitchFamily="49" charset="-128"/>
              </a:rPr>
              <a:t>Упрощеная система налогобложения.</a:t>
            </a:r>
          </a:p>
          <a:p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88280" y="-379773"/>
            <a:ext cx="10008864" cy="982800"/>
          </a:xfrm>
        </p:spPr>
        <p:txBody>
          <a:bodyPr lIns="720000"/>
          <a:lstStyle/>
          <a:p>
            <a:r>
              <a:rPr lang="ru-RU" sz="2000" dirty="0">
                <a:latin typeface="+mn-lt"/>
              </a:rPr>
              <a:t>Финансовый план</a:t>
            </a:r>
            <a:endParaRPr sz="2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858121"/>
              </p:ext>
            </p:extLst>
          </p:nvPr>
        </p:nvGraphicFramePr>
        <p:xfrm>
          <a:off x="0" y="567338"/>
          <a:ext cx="8920669" cy="5068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894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167730">
                  <a:extLst>
                    <a:ext uri="{9D8B030D-6E8A-4147-A177-3AD203B41FA5}">
                      <a16:colId xmlns:a16="http://schemas.microsoft.com/office/drawing/2014/main" val="2606877577"/>
                    </a:ext>
                  </a:extLst>
                </a:gridCol>
                <a:gridCol w="2810173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627727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17898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17898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17898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17898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17898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17898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17898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17898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17898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17898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17898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17898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106369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1772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8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724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8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72428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87397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21 720,00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24 316,00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27 041,80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29 903,89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32 909,08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36 064,54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39 377,77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42 856,65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46 509,49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46 509,49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46 509,49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46 509,49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440 227,69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16653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324 000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13916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29.000</a:t>
                      </a:r>
                    </a:p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348 000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87397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Аренда …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 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  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27 000,00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324 000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16653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2 000,00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2 000,00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2 000,00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2 000,00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2 000,00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2 000,00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2 000,00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2 000,00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2 000,00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2 000,00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2 000,00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2 000,00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24 000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287397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2.2.1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+mn-lt"/>
                        </a:rPr>
                        <a:t>Материалы…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 3 200,00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3 200,00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3 200,00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3 200,00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3 200,00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3 200,00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3 200,00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       3 200,00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      3 200,00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       3 200,00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3 200,00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3 200,00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38 400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287397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21 720,00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24 316,00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27 041,80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29 903,89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32 909,08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36 064,54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39 377,77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42 856,65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46 509,49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46 509,49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46 509,49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46 509,49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440 227,69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87397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НАЛОГ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3 258,00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3 647,40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4 056,27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4 485,58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4 936,36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5 409,68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5 906,66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6 428,50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6 976,42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6 976,42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6 976,42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6 976,42 ₽ </a:t>
                      </a:r>
                    </a:p>
                  </a:txBody>
                  <a:tcPr marL="7620" marR="7620" marT="7620" marB="0" anchor="b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60 125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428884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18 462,00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20 668,60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22 985,53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25 418,31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27 972,72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30 654,86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33 471,10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36 428,16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39 533,06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39 533,06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39 533,06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39 533,06 ₽ </a:t>
                      </a: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374 193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125486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428884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+mn-lt"/>
                        </a:rPr>
                        <a:t> 470.000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614778"/>
              </p:ext>
            </p:extLst>
          </p:nvPr>
        </p:nvGraphicFramePr>
        <p:xfrm>
          <a:off x="269280" y="1410432"/>
          <a:ext cx="9721080" cy="41030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70.000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11.000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74.000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8.000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месяцев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470.000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15776" y="1539131"/>
            <a:ext cx="10080625" cy="3791112"/>
          </a:xfrm>
        </p:spPr>
        <p:txBody>
          <a:bodyPr lIns="720000"/>
          <a:lstStyle/>
          <a:p>
            <a:r>
              <a:rPr lang="ru-RU" sz="3200" dirty="0">
                <a:ea typeface="MS Gothic" pitchFamily="49" charset="-128"/>
              </a:rPr>
              <a:t>План реализации проекта</a:t>
            </a:r>
            <a:br>
              <a:rPr lang="ru-RU" sz="14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br>
              <a:rPr lang="ru-RU" sz="4000" dirty="0">
                <a:ea typeface="MS Gothic" pitchFamily="49" charset="-128"/>
              </a:rPr>
            </a:br>
            <a:endParaRPr sz="4000" dirty="0">
              <a:ea typeface="MS Gothic" pitchFamily="49" charset="-128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5" y="564381"/>
            <a:ext cx="9933773" cy="49106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00" y="564381"/>
            <a:ext cx="3305658" cy="464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789069" y="3309923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dirty="0"/>
              <a:t>Запольских Никита</a:t>
            </a:r>
          </a:p>
          <a:p>
            <a:pPr algn="ctr">
              <a:lnSpc>
                <a:spcPct val="110000"/>
              </a:lnSpc>
            </a:pPr>
            <a:r>
              <a:rPr lang="en-US" sz="1400" dirty="0"/>
              <a:t>+7 </a:t>
            </a:r>
            <a:r>
              <a:rPr lang="ru-RU" sz="1400" dirty="0"/>
              <a:t>912</a:t>
            </a:r>
            <a:r>
              <a:rPr lang="en-US" sz="1400" dirty="0"/>
              <a:t> </a:t>
            </a:r>
            <a:r>
              <a:rPr lang="ru-RU" sz="1400" dirty="0"/>
              <a:t>454</a:t>
            </a:r>
            <a:r>
              <a:rPr lang="en-US" sz="1400" dirty="0"/>
              <a:t> </a:t>
            </a:r>
            <a:r>
              <a:rPr lang="ru-RU" sz="1400" dirty="0"/>
              <a:t>20</a:t>
            </a:r>
            <a:r>
              <a:rPr lang="en-US" sz="1400" dirty="0"/>
              <a:t> </a:t>
            </a:r>
            <a:r>
              <a:rPr lang="ru-RU" sz="1400" dirty="0"/>
              <a:t>12</a:t>
            </a:r>
          </a:p>
          <a:p>
            <a:pPr algn="ctr">
              <a:lnSpc>
                <a:spcPct val="110000"/>
              </a:lnSpc>
            </a:pPr>
            <a:r>
              <a:rPr lang="en-US" sz="1400" b="1" dirty="0"/>
              <a:t>E – mail:</a:t>
            </a:r>
            <a:endParaRPr lang="ru-RU" sz="1400" b="1" dirty="0"/>
          </a:p>
          <a:p>
            <a:pPr algn="ctr">
              <a:lnSpc>
                <a:spcPct val="110000"/>
              </a:lnSpc>
            </a:pPr>
            <a:r>
              <a:rPr lang="en-US" sz="1400" dirty="0"/>
              <a:t>zapolsky03@mail.ru</a:t>
            </a:r>
            <a:endParaRPr lang="ru-RU" sz="1400" dirty="0"/>
          </a:p>
          <a:p>
            <a:pPr algn="ctr">
              <a:lnSpc>
                <a:spcPct val="110000"/>
              </a:lnSpc>
            </a:pPr>
            <a:r>
              <a:rPr lang="en-US" sz="1400" dirty="0"/>
              <a:t>T</a:t>
            </a:r>
            <a:r>
              <a:rPr lang="ru-RU" sz="1400" dirty="0"/>
              <a:t>г</a:t>
            </a:r>
            <a:r>
              <a:rPr lang="en-US" sz="1400" dirty="0"/>
              <a:t> </a:t>
            </a:r>
            <a:r>
              <a:rPr lang="ru-RU" sz="1400" dirty="0"/>
              <a:t>канал: </a:t>
            </a:r>
            <a:r>
              <a:rPr lang="en-US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https://t.me/one_nz_seven</a:t>
            </a:r>
            <a:endParaRPr lang="ru-RU" sz="1400" dirty="0"/>
          </a:p>
          <a:p>
            <a:pPr algn="ctr">
              <a:lnSpc>
                <a:spcPct val="110000"/>
              </a:lnSpc>
            </a:pPr>
            <a:r>
              <a:rPr lang="en-US" sz="1400" dirty="0" err="1"/>
              <a:t>inst</a:t>
            </a:r>
            <a:r>
              <a:rPr lang="ru-RU" sz="1400" dirty="0"/>
              <a:t>:</a:t>
            </a:r>
            <a:r>
              <a:rPr lang="en-US" sz="1400" dirty="0"/>
              <a:t> </a:t>
            </a:r>
            <a:r>
              <a:rPr lang="ru-RU" sz="1400" dirty="0"/>
              <a:t>1_</a:t>
            </a:r>
            <a:r>
              <a:rPr lang="en-US" sz="1400" dirty="0"/>
              <a:t>nz_7</a:t>
            </a:r>
            <a:endParaRPr lang="ru-RU" sz="1400" dirty="0"/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1400" u="sng" dirty="0" err="1">
                <a:cs typeface="Times New Roman" panose="02020603050405020304" pitchFamily="18" charset="0"/>
              </a:rPr>
              <a:t>Сентяков</a:t>
            </a:r>
            <a:r>
              <a:rPr lang="ru-RU" sz="1400" u="sng" dirty="0">
                <a:cs typeface="Times New Roman" panose="02020603050405020304" pitchFamily="18" charset="0"/>
              </a:rPr>
              <a:t> Сергей</a:t>
            </a:r>
          </a:p>
          <a:p>
            <a:pPr algn="ctr"/>
            <a:r>
              <a:rPr lang="ru-RU" sz="1400" dirty="0">
                <a:cs typeface="Times New Roman" panose="02020603050405020304" pitchFamily="18" charset="0"/>
              </a:rPr>
              <a:t>+7 982 440 15 10</a:t>
            </a:r>
          </a:p>
          <a:p>
            <a:pPr algn="ctr"/>
            <a:r>
              <a:rPr lang="en-US" sz="1400" dirty="0">
                <a:cs typeface="Times New Roman" panose="02020603050405020304" pitchFamily="18" charset="0"/>
              </a:rPr>
              <a:t>E – mail</a:t>
            </a:r>
            <a:r>
              <a:rPr lang="ru-RU" sz="1400" dirty="0"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1400" dirty="0">
                <a:ea typeface="Courier New" panose="02070309020205020404" pitchFamily="49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sentiakow.ss@gmail.com</a:t>
            </a:r>
            <a:endParaRPr lang="ru-RU" sz="1400" dirty="0">
              <a:cs typeface="Times New Roman" panose="02020603050405020304" pitchFamily="18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123379" y="3309266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dirty="0"/>
              <a:t>Данил Ошитков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dirty="0"/>
              <a:t>+7 </a:t>
            </a:r>
            <a:r>
              <a:rPr lang="ru-RU" sz="1400" dirty="0">
                <a:cs typeface="+mn-cs"/>
              </a:rPr>
              <a:t>982 836 49 84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dirty="0"/>
              <a:t>Тг:</a:t>
            </a:r>
            <a:r>
              <a:rPr lang="en-US" sz="1400" dirty="0"/>
              <a:t>@gribovnik</a:t>
            </a:r>
            <a:endParaRPr lang="ru-RU" sz="1400" dirty="0"/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00" dirty="0" err="1"/>
              <a:t>inst</a:t>
            </a:r>
            <a:r>
              <a:rPr lang="ru-RU" sz="1400" dirty="0"/>
              <a:t>:</a:t>
            </a:r>
            <a:r>
              <a:rPr lang="en-US" sz="1400" dirty="0"/>
              <a:t> </a:t>
            </a:r>
            <a:r>
              <a:rPr lang="en-US" sz="1400" dirty="0" err="1"/>
              <a:t>daniles_w</a:t>
            </a:r>
            <a:endParaRPr lang="en-US" sz="1400" dirty="0">
              <a:cs typeface="+mn-cs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56E2D6-452B-4330-B6A4-186914CEA0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36" y="880583"/>
            <a:ext cx="1822005" cy="24293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6BBEC23-6F3E-48B9-8601-77016D156D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232" y="875606"/>
            <a:ext cx="1822006" cy="242934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9221" y="875605"/>
            <a:ext cx="1232202" cy="242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8595</TotalTime>
  <Words>1992</Words>
  <Application>Microsoft Office PowerPoint</Application>
  <PresentationFormat>Custom</PresentationFormat>
  <Paragraphs>447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MS Gothic</vt:lpstr>
      <vt:lpstr>Arial</vt:lpstr>
      <vt:lpstr>Calibri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PowerPoint Presentation</vt:lpstr>
      <vt:lpstr>Команда проекта</vt:lpstr>
      <vt:lpstr>Какую проблему Вашей целевой аудитории вы решаете?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и оказания услуги</vt:lpstr>
      <vt:lpstr>Цель проекта по SMART</vt:lpstr>
      <vt:lpstr>5W</vt:lpstr>
      <vt:lpstr>Индивидульный предприниматель</vt:lpstr>
      <vt:lpstr>Упрощенная система налогооблажения (УСН)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          </vt:lpstr>
      <vt:lpstr>Координаты команды проекта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Никита Запольских</cp:lastModifiedBy>
  <cp:revision>100</cp:revision>
  <dcterms:created xsi:type="dcterms:W3CDTF">2022-10-14T10:42:52Z</dcterms:created>
  <dcterms:modified xsi:type="dcterms:W3CDTF">2023-11-22T10:59:16Z</dcterms:modified>
  <dc:language>ru-RU</dc:language>
</cp:coreProperties>
</file>