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</p:sldIdLst>
  <p:sldSz cx="15119350" cy="10691813"/>
  <p:notesSz cx="9928225" cy="14357350"/>
  <p:embeddedFontLst>
    <p:embeddedFont>
      <p:font typeface="Arial Black" panose="020B0A04020102020204" pitchFamily="3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528" y="67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34.jp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4"/>
            <a:ext cx="7821000" cy="4269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6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0" i="0" dirty="0">
                <a:effectLst/>
                <a:latin typeface="Roboto" panose="02000000000000000000" pitchFamily="2" charset="0"/>
              </a:rPr>
              <a:t>Налоговый конструктор как инструмент создания индивидуальной налоговой системы (ИНС) для повышения уровня эффективности налогообложения с учетом региональной, отраслевой, кадровой и </a:t>
            </a:r>
            <a:r>
              <a:rPr lang="ru-RU" sz="6600" dirty="0">
                <a:latin typeface="Roboto" panose="02000000000000000000" pitchFamily="2" charset="0"/>
              </a:rPr>
              <a:t>иной</a:t>
            </a:r>
            <a:r>
              <a:rPr lang="ru-RU" sz="6600" b="0" i="0" dirty="0">
                <a:effectLst/>
                <a:latin typeface="Roboto" panose="02000000000000000000" pitchFamily="2" charset="0"/>
              </a:rPr>
              <a:t> специфики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445751" y="9347386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https://pt.2035.university/project/nalogovyj-konstruktor-kak-instrument-sozdania-individualnoj-nalogovoj-sistemy-ins-dla-povysenia-urovna-effektivnosti-nalogooblozenia-s-ucetom-regionalnoj-otraslevoj-kadrovoj-i-td-specifiki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93550" y="8582467"/>
            <a:ext cx="7400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</a:rPr>
              <a:t>Поддубский Алексей Александрович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1483177"/>
            <a:ext cx="13898700" cy="332372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26706" y="2052268"/>
            <a:ext cx="13234200" cy="361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500" b="1" dirty="0">
                <a:solidFill>
                  <a:schemeClr val="tx2"/>
                </a:solidFill>
              </a:rPr>
              <a:t>Действующая система налогообложения - ОСНО и специальные налоговые режимы не являются в полной мере эффективны и подходят не всем.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2500" b="1" dirty="0">
              <a:solidFill>
                <a:schemeClr val="tx2"/>
              </a:solidFill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500" b="1" dirty="0">
                <a:solidFill>
                  <a:schemeClr val="tx2"/>
                </a:solidFill>
              </a:rPr>
              <a:t>Для доработки органы власти вводят большое количество региональных спец. режимов, особых зон и т.д.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2500" b="1" dirty="0">
                <a:solidFill>
                  <a:schemeClr val="tx2"/>
                </a:solidFill>
              </a:rPr>
              <a:t>«Несправедливость» налоговой системы – второй по значимости для МСП. *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878CF-6A00-D709-CB3F-39AEA775B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6" y="4892287"/>
            <a:ext cx="7083344" cy="47210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0782A9-576D-4097-DDE8-35C20AFE0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255" y="4857445"/>
            <a:ext cx="6318045" cy="475589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8B2F42-536D-E825-C00C-1DE75ADB020A}"/>
              </a:ext>
            </a:extLst>
          </p:cNvPr>
          <p:cNvSpPr txBox="1"/>
          <p:nvPr/>
        </p:nvSpPr>
        <p:spPr>
          <a:xfrm>
            <a:off x="413871" y="9514571"/>
            <a:ext cx="790423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121A2B"/>
                </a:solidFill>
                <a:effectLst/>
                <a:latin typeface="Open Sans" panose="020B0606030504020204" pitchFamily="34" charset="0"/>
              </a:rPr>
              <a:t>* </a:t>
            </a:r>
            <a:r>
              <a:rPr lang="ru-RU" sz="2000" b="0" i="0" dirty="0">
                <a:solidFill>
                  <a:srgbClr val="121A2B"/>
                </a:solidFill>
                <a:effectLst/>
                <a:latin typeface="Open Sans" panose="020B0606030504020204" pitchFamily="34" charset="0"/>
              </a:rPr>
              <a:t>Спец. доклад Президенту </a:t>
            </a:r>
            <a:r>
              <a:rPr lang="ru-RU" sz="2000" dirty="0"/>
              <a:t>Уполномоченного при Президенте РФ по защите прав предпринимателей </a:t>
            </a:r>
            <a:r>
              <a:rPr lang="ru-RU" sz="2000" dirty="0" err="1"/>
              <a:t>Б.Титова</a:t>
            </a:r>
            <a:r>
              <a:rPr lang="ru-RU" sz="2000" dirty="0"/>
              <a:t>.. 2021 год.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6"/>
            <a:ext cx="13898700" cy="286446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550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Введение ИНДИВИДУАЛЬНОЙ СИСТЕМЫ НАЛОГООБЛОЖЕНИЯ с учетом региональной, отраслевой, кадровой и иной специфики.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Автоматизация системы налогообложения, повышение управляемости налогов и </a:t>
            </a:r>
            <a:r>
              <a:rPr lang="ru-RU" sz="2500" b="1" dirty="0" err="1">
                <a:solidFill>
                  <a:schemeClr val="lt1"/>
                </a:solidFill>
              </a:rPr>
              <a:t>сборов,повышение</a:t>
            </a:r>
            <a:r>
              <a:rPr lang="ru-RU" sz="2500" b="1" dirty="0">
                <a:solidFill>
                  <a:schemeClr val="lt1"/>
                </a:solidFill>
              </a:rPr>
              <a:t> уровня положительного восприятия более налоговой системы как «более справедливой" и измеримой.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424ED49-BF07-9529-62AB-B2D9005D7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75" y="5107753"/>
            <a:ext cx="8741444" cy="49170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790575" y="2090998"/>
            <a:ext cx="13898700" cy="361213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361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НАЛОГОВЫЙ КОНСТРУКТОР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Налоговый конструктор позволяет  при помощи личного кабинета налогоплательщика  сформировать наиболее оптимальную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ИНДИВИДУАЛЬНУЮ СИСТЕМУ НАЛОГООБЛОЖЕНИЯ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с учетом срока действия предприятия, регионального и отраслевого коэффициента, количества занятого персонала, сезонности бизнеса и ряда других коэффициентов.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Изображение 1" descr="100002263064b0">
            <a:extLst>
              <a:ext uri="{FF2B5EF4-FFF2-40B4-BE49-F238E27FC236}">
                <a16:creationId xmlns:a16="http://schemas.microsoft.com/office/drawing/2014/main" id="{2BDF07A6-A164-635C-FC85-56C289C73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03" y="6323504"/>
            <a:ext cx="3747770" cy="2832735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человек, калькулятор, зеленый&#10;&#10;Автоматически созданное описание">
            <a:extLst>
              <a:ext uri="{FF2B5EF4-FFF2-40B4-BE49-F238E27FC236}">
                <a16:creationId xmlns:a16="http://schemas.microsoft.com/office/drawing/2014/main" id="{8422139C-84AB-2020-9E10-D964BBC6CD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435" y="5918595"/>
            <a:ext cx="4762729" cy="4762729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6129A647-55CA-0FE0-7787-CDD5A15F80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1688" y="6322920"/>
            <a:ext cx="4292907" cy="28333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B66018-C6F9-7043-CEF0-6088BEC2BC05}"/>
              </a:ext>
            </a:extLst>
          </p:cNvPr>
          <p:cNvSpPr txBox="1"/>
          <p:nvPr/>
        </p:nvSpPr>
        <p:spPr>
          <a:xfrm>
            <a:off x="5406187" y="3023420"/>
            <a:ext cx="79042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121A2B"/>
                </a:solidFill>
                <a:effectLst/>
                <a:latin typeface="Open Sans" panose="020B0606030504020204" pitchFamily="34" charset="0"/>
              </a:rPr>
              <a:t>Главный научный инновационный внедренческий центр</a:t>
            </a:r>
            <a:endParaRPr lang="ru-RU" sz="3200" dirty="0"/>
          </a:p>
        </p:txBody>
      </p:sp>
      <p:pic>
        <p:nvPicPr>
          <p:cNvPr id="4" name="Рисунок 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2A907BF-A6B4-22B9-9CBE-90040E6FF8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88" y="2920679"/>
            <a:ext cx="4038600" cy="12827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03DFE8-21B7-F16B-11EC-CDADE1455D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88" y="4565255"/>
            <a:ext cx="7139337" cy="4759558"/>
          </a:xfrm>
          <a:prstGeom prst="rect">
            <a:avLst/>
          </a:prstGeom>
        </p:spPr>
      </p:pic>
      <p:pic>
        <p:nvPicPr>
          <p:cNvPr id="18" name="Google Shape;154;p16">
            <a:extLst>
              <a:ext uri="{FF2B5EF4-FFF2-40B4-BE49-F238E27FC236}">
                <a16:creationId xmlns:a16="http://schemas.microsoft.com/office/drawing/2014/main" id="{2DFF5932-762E-8107-BFB5-4A54BFD814CE}"/>
              </a:ext>
            </a:extLst>
          </p:cNvPr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730967" y="4515145"/>
            <a:ext cx="9271002" cy="1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488492F-FD25-E7BD-42F1-D4C1AF38464E}"/>
              </a:ext>
            </a:extLst>
          </p:cNvPr>
          <p:cNvSpPr txBox="1"/>
          <p:nvPr/>
        </p:nvSpPr>
        <p:spPr>
          <a:xfrm>
            <a:off x="8080562" y="5561219"/>
            <a:ext cx="54378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121A2B"/>
                </a:solidFill>
                <a:effectLst/>
                <a:latin typeface="Open Sans" panose="020B0606030504020204" pitchFamily="34" charset="0"/>
              </a:rPr>
              <a:t>Другие законодательные инициативы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790575" y="2091001"/>
            <a:ext cx="13898700" cy="115364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2164550"/>
            <a:ext cx="13557600" cy="60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i="0" u="none" strike="noStrike" cap="none" dirty="0">
                <a:solidFill>
                  <a:schemeClr val="lt1"/>
                </a:solidFill>
              </a:rPr>
              <a:t>Малый и средний бизнес</a:t>
            </a:r>
            <a:endParaRPr sz="30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человек, костюм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B7DD0C48-A333-4CE3-5F6A-BEC54D212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9986" y="3380601"/>
            <a:ext cx="9150451" cy="60967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1917290"/>
            <a:ext cx="13898700" cy="307162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62418" y="1917290"/>
            <a:ext cx="13194513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lt1"/>
                </a:solidFill>
              </a:rPr>
              <a:t>В стране более 6 млн. субъектов МСП</a:t>
            </a:r>
            <a:endParaRPr lang="en-US" sz="30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0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lt1"/>
                </a:solidFill>
              </a:rPr>
              <a:t>Оборот 69,1 трлн. руб. в 2020-м году.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0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lt1"/>
                </a:solidFill>
              </a:rPr>
              <a:t>Повысит отчисления на 0,01% увеличит сборы на 6,9 млрд.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DFE81C-18F5-F3CA-E01B-7A37EE97E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600" y="4988914"/>
            <a:ext cx="7659022" cy="51035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Проведен опрос действующих предпринимателей – </a:t>
            </a:r>
            <a:r>
              <a:rPr lang="ru-RU" sz="2500" b="1" dirty="0">
                <a:solidFill>
                  <a:schemeClr val="lt1"/>
                </a:solidFill>
              </a:rPr>
              <a:t>идея понравилась!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Идею готовы поддержать и помочь в проработке общероссийские объединения предпринимателей.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C827058-B64F-A22A-9479-B0D3B084C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75" y="7809138"/>
            <a:ext cx="7995879" cy="18041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76B564-2F5D-B5B1-7448-F69DFC361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1645" y="5167101"/>
            <a:ext cx="7995880" cy="24787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3255F6-65CE-724A-8F41-C0C989A40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93" y="5784494"/>
            <a:ext cx="6560149" cy="10754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1238864" y="2316950"/>
            <a:ext cx="12988035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Доработка проекта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Презентация стейкхолдерам (ФНС, Минфин, ФОИВ, РОИВ, ЗС.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Пилотирование на уровне региона/субъекта федерации.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0CA1F3-6BD8-6B3B-B611-F4FC82D17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371" y="5270179"/>
            <a:ext cx="4635634" cy="4635634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2F9D6A9-20DA-7DF4-D254-B87E8F30A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3466" y="5919839"/>
            <a:ext cx="4638876" cy="30616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Идея не предполагает на текущем этапе создание интеллектуальной собственности.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i="0" u="none" strike="noStrike" cap="none" dirty="0">
                <a:solidFill>
                  <a:schemeClr val="lt1"/>
                </a:solidFill>
              </a:rPr>
              <a:t>Она носит </a:t>
            </a:r>
            <a:r>
              <a:rPr lang="ru-RU" sz="2500" b="1" i="0" u="none" strike="noStrike" cap="none" dirty="0" err="1">
                <a:solidFill>
                  <a:schemeClr val="lt1"/>
                </a:solidFill>
              </a:rPr>
              <a:t>общественнооринтированный</a:t>
            </a:r>
            <a:r>
              <a:rPr lang="ru-RU" sz="2500" b="1" i="0" u="none" strike="noStrike" cap="none" dirty="0">
                <a:solidFill>
                  <a:schemeClr val="lt1"/>
                </a:solidFill>
              </a:rPr>
              <a:t> характер, </a:t>
            </a:r>
            <a:r>
              <a:rPr lang="ru-RU" sz="2500" b="1" dirty="0">
                <a:solidFill>
                  <a:schemeClr val="lt1"/>
                </a:solidFill>
              </a:rPr>
              <a:t>наработки могут </a:t>
            </a:r>
            <a:r>
              <a:rPr lang="ru-RU" sz="2500" b="1" dirty="0" err="1">
                <a:solidFill>
                  <a:schemeClr val="lt1"/>
                </a:solidFill>
              </a:rPr>
              <a:t>бвть</a:t>
            </a:r>
            <a:r>
              <a:rPr lang="ru-RU" sz="2500" b="1" dirty="0">
                <a:solidFill>
                  <a:schemeClr val="lt1"/>
                </a:solidFill>
              </a:rPr>
              <a:t> переданы для реализации в ФНС и Министерство финансов.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1D8588-3CA9-1D06-BC53-94A73D1CF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667" y="5107753"/>
            <a:ext cx="6566973" cy="50590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2051827" y="472949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51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Ключевые члены команды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3721693" y="7881059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3000" dirty="0"/>
              <a:t>Поддубский Алексей Александрович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ru-RU" sz="2200" dirty="0"/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3666336" y="7292731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Автор идеи</a:t>
            </a: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7797100" y="7767834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3000" dirty="0"/>
              <a:t>Корнеев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3000" dirty="0"/>
              <a:t>Дмитрий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3000" dirty="0"/>
              <a:t>Александрович</a:t>
            </a:r>
            <a:endParaRPr sz="3000" dirty="0"/>
          </a:p>
        </p:txBody>
      </p:sp>
      <p:pic>
        <p:nvPicPr>
          <p:cNvPr id="5" name="Рисунок 4" descr="Изображение выглядит как человек, мужчина, сте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2523160-9071-3B75-A4C1-18B8A6BC9A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 t="1126" b="1126"/>
          <a:stretch>
            <a:fillRect/>
          </a:stretch>
        </p:blipFill>
        <p:spPr>
          <a:xfrm>
            <a:off x="7857283" y="3954503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7762199" y="7283349"/>
            <a:ext cx="3541279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Координатор проекта</a:t>
            </a:r>
            <a:endParaRPr sz="2400" b="1" dirty="0"/>
          </a:p>
        </p:txBody>
      </p:sp>
      <p:pic>
        <p:nvPicPr>
          <p:cNvPr id="7" name="Рисунок 6" descr="Изображение выглядит как текст, человек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D2B6662D-793B-A813-8B2A-6E01D1C0C172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7"/>
          <a:srcRect l="3638" r="3638"/>
          <a:stretch>
            <a:fillRect/>
          </a:stretch>
        </p:blipFill>
        <p:spPr>
          <a:xfrm>
            <a:off x="3721693" y="3910802"/>
            <a:ext cx="3083603" cy="3085236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603929176"/>
              </p:ext>
            </p:extLst>
          </p:nvPr>
        </p:nvGraphicFramePr>
        <p:xfrm>
          <a:off x="790575" y="6886900"/>
          <a:ext cx="5863725" cy="1960092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</a:rPr>
                        <a:t>VK</a:t>
                      </a:r>
                      <a:r>
                        <a:rPr lang="ru-RU" sz="1500" b="1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vk.com/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poddubskiy</a:t>
                      </a:r>
                      <a:endParaRPr lang="en-US" sz="2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(918) 501-27-11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texrostov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yandex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Изображение 1" descr="QR Поддубский">
            <a:extLst>
              <a:ext uri="{FF2B5EF4-FFF2-40B4-BE49-F238E27FC236}">
                <a16:creationId xmlns:a16="http://schemas.microsoft.com/office/drawing/2014/main" id="{5CCD19EA-F3F9-469C-26E5-487AE2AC1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507" y="3139433"/>
            <a:ext cx="4470022" cy="44700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375</Words>
  <Application>Microsoft Office PowerPoint</Application>
  <PresentationFormat>Произвольный</PresentationFormat>
  <Paragraphs>72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Roboto</vt:lpstr>
      <vt:lpstr>Arial</vt:lpstr>
      <vt:lpstr>Arial Black</vt:lpstr>
      <vt:lpstr>Open Sans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cp:lastModifiedBy>Поддубский Алексей Александрович</cp:lastModifiedBy>
  <cp:revision>14</cp:revision>
  <dcterms:modified xsi:type="dcterms:W3CDTF">2022-07-01T21:09:01Z</dcterms:modified>
</cp:coreProperties>
</file>