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3" r:id="rId11"/>
    <p:sldId id="282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ар Маршев" initials="ММ" lastIdx="2" clrIdx="0">
    <p:extLst>
      <p:ext uri="{19B8F6BF-5375-455C-9EA6-DF929625EA0E}">
        <p15:presenceInfo xmlns:p15="http://schemas.microsoft.com/office/powerpoint/2012/main" userId="960d4d7cfa3156e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5E2"/>
    <a:srgbClr val="5675F6"/>
    <a:srgbClr val="259BD8"/>
    <a:srgbClr val="66FF99"/>
    <a:srgbClr val="0D0D0D"/>
    <a:srgbClr val="FF66CC"/>
    <a:srgbClr val="00FFFF"/>
    <a:srgbClr val="05D4D5"/>
    <a:srgbClr val="B558EE"/>
    <a:srgbClr val="3F2A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84" autoAdjust="0"/>
    <p:restoredTop sz="94610"/>
  </p:normalViewPr>
  <p:slideViewPr>
    <p:cSldViewPr snapToGrid="0" snapToObjects="1">
      <p:cViewPr>
        <p:scale>
          <a:sx n="150" d="100"/>
          <a:sy n="150" d="100"/>
        </p:scale>
        <p:origin x="-2310" y="3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EC37BB-460A-43E2-9433-B79CB59256D7}" type="doc">
      <dgm:prSet loTypeId="urn:microsoft.com/office/officeart/2005/8/layout/hList2" loCatId="picture" qsTypeId="urn:microsoft.com/office/officeart/2005/8/quickstyle/simple5" qsCatId="simple" csTypeId="urn:microsoft.com/office/officeart/2005/8/colors/colorful4" csCatId="colorful" phldr="1"/>
      <dgm:spPr/>
    </dgm:pt>
    <dgm:pt modelId="{D92D3BDF-A788-40D4-AA57-E841EAE3E8D8}">
      <dgm:prSet phldrT="[Текст]"/>
      <dgm:spPr/>
      <dgm:t>
        <a:bodyPr/>
        <a:lstStyle/>
        <a:p>
          <a:endParaRPr lang="ru-RU" dirty="0"/>
        </a:p>
      </dgm:t>
    </dgm:pt>
    <dgm:pt modelId="{9F10A816-AAA5-4D9C-9D26-BDFBC6E32A7E}" type="parTrans" cxnId="{E1ED9C07-6AE2-45A1-8E74-E4DCE2AB9D6D}">
      <dgm:prSet/>
      <dgm:spPr/>
      <dgm:t>
        <a:bodyPr/>
        <a:lstStyle/>
        <a:p>
          <a:endParaRPr lang="ru-RU"/>
        </a:p>
      </dgm:t>
    </dgm:pt>
    <dgm:pt modelId="{2D688BCD-8999-404B-90E2-659FF9EF5FEF}" type="sibTrans" cxnId="{E1ED9C07-6AE2-45A1-8E74-E4DCE2AB9D6D}">
      <dgm:prSet/>
      <dgm:spPr/>
      <dgm:t>
        <a:bodyPr/>
        <a:lstStyle/>
        <a:p>
          <a:endParaRPr lang="ru-RU"/>
        </a:p>
      </dgm:t>
    </dgm:pt>
    <dgm:pt modelId="{BDE7D315-0D7C-44C0-9963-532D3F5F7E03}">
      <dgm:prSet phldrT="[Текст]"/>
      <dgm:spPr/>
      <dgm:t>
        <a:bodyPr/>
        <a:lstStyle/>
        <a:p>
          <a:endParaRPr lang="ru-RU" dirty="0"/>
        </a:p>
      </dgm:t>
    </dgm:pt>
    <dgm:pt modelId="{213078F1-5A4A-4554-BBA5-8E90413D4E3C}" type="parTrans" cxnId="{AA48768B-BE21-4CD5-9F63-A115A80F9316}">
      <dgm:prSet/>
      <dgm:spPr/>
      <dgm:t>
        <a:bodyPr/>
        <a:lstStyle/>
        <a:p>
          <a:endParaRPr lang="ru-RU"/>
        </a:p>
      </dgm:t>
    </dgm:pt>
    <dgm:pt modelId="{BAE244A3-A45E-4B48-995B-58BFCFBC478A}" type="sibTrans" cxnId="{AA48768B-BE21-4CD5-9F63-A115A80F9316}">
      <dgm:prSet/>
      <dgm:spPr/>
      <dgm:t>
        <a:bodyPr/>
        <a:lstStyle/>
        <a:p>
          <a:endParaRPr lang="ru-RU"/>
        </a:p>
      </dgm:t>
    </dgm:pt>
    <dgm:pt modelId="{5B645A2D-3ECF-42B1-83C1-92BBBDDD44D6}">
      <dgm:prSet phldrT="[Текст]"/>
      <dgm:spPr/>
      <dgm:t>
        <a:bodyPr/>
        <a:lstStyle/>
        <a:p>
          <a:endParaRPr lang="ru-RU" dirty="0"/>
        </a:p>
      </dgm:t>
    </dgm:pt>
    <dgm:pt modelId="{67194BD1-5030-4C30-A392-3AFBF91BA45F}" type="sibTrans" cxnId="{51BC7973-48AE-4C07-B627-78464B7419D5}">
      <dgm:prSet/>
      <dgm:spPr/>
      <dgm:t>
        <a:bodyPr/>
        <a:lstStyle/>
        <a:p>
          <a:endParaRPr lang="ru-RU"/>
        </a:p>
      </dgm:t>
    </dgm:pt>
    <dgm:pt modelId="{AD5EE047-66D6-4F8A-BE57-E802CE1FCF7E}" type="parTrans" cxnId="{51BC7973-48AE-4C07-B627-78464B7419D5}">
      <dgm:prSet/>
      <dgm:spPr/>
      <dgm:t>
        <a:bodyPr/>
        <a:lstStyle/>
        <a:p>
          <a:endParaRPr lang="ru-RU"/>
        </a:p>
      </dgm:t>
    </dgm:pt>
    <dgm:pt modelId="{21BAC845-6281-43B2-A802-2A9FE4F68CA2}">
      <dgm:prSet custT="1"/>
      <dgm:spPr>
        <a:gradFill rotWithShape="0">
          <a:gsLst>
            <a:gs pos="0">
              <a:schemeClr val="accent4">
                <a:hueOff val="0"/>
                <a:satOff val="0"/>
                <a:lumOff val="0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0"/>
                <a:satOff val="0"/>
                <a:lumOff val="0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0"/>
                <a:satOff val="0"/>
                <a:lumOff val="0"/>
                <a:lumMod val="99000"/>
                <a:satMod val="120000"/>
                <a:shade val="78000"/>
                <a:alpha val="25000"/>
              </a:schemeClr>
            </a:gs>
          </a:gsLst>
        </a:gradFill>
      </dgm:spPr>
      <dgm:t>
        <a:bodyPr/>
        <a:lstStyle/>
        <a:p>
          <a:r>
            <a:rPr lang="ru-RU" sz="1000" dirty="0">
              <a:latin typeface="Century Gothic" panose="020B0502020202020204" pitchFamily="34" charset="0"/>
            </a:rPr>
            <a:t>Виктор </a:t>
          </a:r>
          <a:r>
            <a:rPr lang="ru-RU" sz="1000" dirty="0" err="1">
              <a:latin typeface="Century Gothic" panose="020B0502020202020204" pitchFamily="34" charset="0"/>
            </a:rPr>
            <a:t>Хрушкой</a:t>
          </a:r>
          <a:br>
            <a:rPr lang="ru-RU" sz="1000" dirty="0">
              <a:latin typeface="Century Gothic" panose="020B0502020202020204" pitchFamily="34" charset="0"/>
            </a:rPr>
          </a:b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Дизайнер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>
              <a:latin typeface="Century Gothic" panose="020B0502020202020204" pitchFamily="34" charset="0"/>
            </a:rPr>
            <a:t>Front-end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Советник</a:t>
          </a:r>
        </a:p>
      </dgm:t>
    </dgm:pt>
    <dgm:pt modelId="{A8ADC783-24D0-4862-80D2-E752048E7DB4}" type="sibTrans" cxnId="{07EA46BF-B176-43C7-B62C-95BEACCD3D99}">
      <dgm:prSet/>
      <dgm:spPr/>
      <dgm:t>
        <a:bodyPr/>
        <a:lstStyle/>
        <a:p>
          <a:endParaRPr lang="ru-RU"/>
        </a:p>
      </dgm:t>
    </dgm:pt>
    <dgm:pt modelId="{1C67071F-D6E2-41AB-B276-D6947A8ACE8F}" type="parTrans" cxnId="{07EA46BF-B176-43C7-B62C-95BEACCD3D99}">
      <dgm:prSet/>
      <dgm:spPr/>
      <dgm:t>
        <a:bodyPr/>
        <a:lstStyle/>
        <a:p>
          <a:endParaRPr lang="ru-RU"/>
        </a:p>
      </dgm:t>
    </dgm:pt>
    <dgm:pt modelId="{6F87F73E-B5FF-4088-A69D-746EF8A4ED32}">
      <dgm:prSet custT="1"/>
      <dgm:spPr>
        <a:gradFill rotWithShape="0">
          <a:gsLst>
            <a:gs pos="0">
              <a:schemeClr val="accent4">
                <a:hueOff val="4900445"/>
                <a:satOff val="-20388"/>
                <a:lumOff val="4804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4900445"/>
                <a:satOff val="-20388"/>
                <a:lumOff val="4804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4900445"/>
                <a:satOff val="-20388"/>
                <a:lumOff val="4804"/>
                <a:lumMod val="99000"/>
                <a:satMod val="120000"/>
                <a:shade val="78000"/>
                <a:alpha val="25000"/>
              </a:schemeClr>
            </a:gs>
          </a:gsLst>
        </a:gradFill>
      </dgm:spPr>
      <dgm:t>
        <a:bodyPr/>
        <a:lstStyle/>
        <a:p>
          <a:r>
            <a:rPr lang="ru-RU" sz="1000" dirty="0">
              <a:latin typeface="Century Gothic" panose="020B0502020202020204" pitchFamily="34" charset="0"/>
            </a:rPr>
            <a:t>Николай Обухов</a:t>
          </a:r>
          <a:br>
            <a:rPr lang="ru-RU" sz="1000" dirty="0">
              <a:latin typeface="Century Gothic" panose="020B0502020202020204" pitchFamily="34" charset="0"/>
            </a:rPr>
          </a:b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Тимлид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Тестировщик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Системный  администратор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Аналитик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>
              <a:latin typeface="Century Gothic" panose="020B0502020202020204" pitchFamily="34" charset="0"/>
            </a:rPr>
            <a:t>Back-end</a:t>
          </a:r>
          <a:br>
            <a:rPr lang="en-US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 err="1">
              <a:latin typeface="Century Gothic" panose="020B0502020202020204" pitchFamily="34" charset="0"/>
            </a:rPr>
            <a:t>Fullstack</a:t>
          </a:r>
          <a:br>
            <a:rPr lang="ru-RU" sz="1000" dirty="0">
              <a:latin typeface="Century Gothic" panose="020B0502020202020204" pitchFamily="34" charset="0"/>
            </a:rPr>
          </a:br>
          <a:endParaRPr lang="ru-RU" sz="1000" dirty="0">
            <a:latin typeface="Century Gothic" panose="020B0502020202020204" pitchFamily="34" charset="0"/>
          </a:endParaRPr>
        </a:p>
      </dgm:t>
    </dgm:pt>
    <dgm:pt modelId="{3D5D8BFA-DAF9-411B-B208-A359FF102F7E}" type="parTrans" cxnId="{A619C325-8C78-43FC-B45B-2FDF59D1B308}">
      <dgm:prSet/>
      <dgm:spPr/>
      <dgm:t>
        <a:bodyPr/>
        <a:lstStyle/>
        <a:p>
          <a:endParaRPr lang="ru-RU"/>
        </a:p>
      </dgm:t>
    </dgm:pt>
    <dgm:pt modelId="{6C7E7D74-04A6-4AFD-BFF2-0FF70B4122D8}" type="sibTrans" cxnId="{A619C325-8C78-43FC-B45B-2FDF59D1B308}">
      <dgm:prSet/>
      <dgm:spPr/>
      <dgm:t>
        <a:bodyPr/>
        <a:lstStyle/>
        <a:p>
          <a:endParaRPr lang="ru-RU"/>
        </a:p>
      </dgm:t>
    </dgm:pt>
    <dgm:pt modelId="{5080D0F9-EA80-45C0-A3A4-FC08E649C016}">
      <dgm:prSet custT="1"/>
      <dgm:spPr>
        <a:gradFill rotWithShape="0">
          <a:gsLst>
            <a:gs pos="0">
              <a:schemeClr val="accent4">
                <a:hueOff val="9800891"/>
                <a:satOff val="-40777"/>
                <a:lumOff val="9608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9800891"/>
                <a:satOff val="-40777"/>
                <a:lumOff val="9608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9800891"/>
                <a:satOff val="-40777"/>
                <a:lumOff val="9608"/>
                <a:lumMod val="99000"/>
                <a:satMod val="120000"/>
                <a:shade val="78000"/>
                <a:alpha val="25000"/>
              </a:schemeClr>
            </a:gs>
          </a:gsLst>
        </a:gradFill>
      </dgm:spPr>
      <dgm:t>
        <a:bodyPr/>
        <a:lstStyle/>
        <a:p>
          <a:r>
            <a:rPr lang="ru-RU" sz="1000" dirty="0">
              <a:latin typeface="Century Gothic" panose="020B0502020202020204" pitchFamily="34" charset="0"/>
            </a:rPr>
            <a:t>Макар Маршев</a:t>
          </a:r>
          <a:br>
            <a:rPr lang="ru-RU" sz="1000" dirty="0">
              <a:latin typeface="Century Gothic" panose="020B0502020202020204" pitchFamily="34" charset="0"/>
            </a:rPr>
          </a:b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Капитан</a:t>
          </a:r>
          <a:br>
            <a:rPr lang="en-US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Спикер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Тимлид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Мастер презентации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>
              <a:latin typeface="Century Gothic" panose="020B0502020202020204" pitchFamily="34" charset="0"/>
            </a:rPr>
            <a:t>Back-end</a:t>
          </a:r>
          <a:endParaRPr lang="ru-RU" sz="1000" dirty="0">
            <a:latin typeface="Century Gothic" panose="020B0502020202020204" pitchFamily="34" charset="0"/>
          </a:endParaRPr>
        </a:p>
      </dgm:t>
    </dgm:pt>
    <dgm:pt modelId="{E76B17BE-F5C1-418D-A252-100082207E2F}" type="parTrans" cxnId="{7E0821FC-F948-4329-B88A-630BB15E3534}">
      <dgm:prSet/>
      <dgm:spPr/>
      <dgm:t>
        <a:bodyPr/>
        <a:lstStyle/>
        <a:p>
          <a:endParaRPr lang="ru-RU"/>
        </a:p>
      </dgm:t>
    </dgm:pt>
    <dgm:pt modelId="{1B7D3D76-CBCD-45BC-B40C-424655B3FB81}" type="sibTrans" cxnId="{7E0821FC-F948-4329-B88A-630BB15E3534}">
      <dgm:prSet/>
      <dgm:spPr/>
      <dgm:t>
        <a:bodyPr/>
        <a:lstStyle/>
        <a:p>
          <a:endParaRPr lang="ru-RU"/>
        </a:p>
      </dgm:t>
    </dgm:pt>
    <dgm:pt modelId="{153FBFA2-9D76-4D83-8504-5F55EF8D876D}" type="pres">
      <dgm:prSet presAssocID="{5AEC37BB-460A-43E2-9433-B79CB59256D7}" presName="linearFlow" presStyleCnt="0">
        <dgm:presLayoutVars>
          <dgm:dir/>
          <dgm:animLvl val="lvl"/>
          <dgm:resizeHandles/>
        </dgm:presLayoutVars>
      </dgm:prSet>
      <dgm:spPr/>
    </dgm:pt>
    <dgm:pt modelId="{89758AB5-93BC-451F-B3A8-D4BF3956A47E}" type="pres">
      <dgm:prSet presAssocID="{D92D3BDF-A788-40D4-AA57-E841EAE3E8D8}" presName="compositeNode" presStyleCnt="0">
        <dgm:presLayoutVars>
          <dgm:bulletEnabled val="1"/>
        </dgm:presLayoutVars>
      </dgm:prSet>
      <dgm:spPr/>
    </dgm:pt>
    <dgm:pt modelId="{6AECC037-FE83-444C-A917-32223702201D}" type="pres">
      <dgm:prSet presAssocID="{D92D3BDF-A788-40D4-AA57-E841EAE3E8D8}" presName="image" presStyleLbl="fgImgPlace1" presStyleIdx="0" presStyleCnt="3"/>
      <dgm:spPr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E20AD7F7-65F9-41DC-863F-FE9CF0F82075}" type="pres">
      <dgm:prSet presAssocID="{D92D3BDF-A788-40D4-AA57-E841EAE3E8D8}" presName="childNode" presStyleLbl="node1" presStyleIdx="0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D026D513-98AD-403B-86F9-63EDFF070BDC}" type="pres">
      <dgm:prSet presAssocID="{D92D3BDF-A788-40D4-AA57-E841EAE3E8D8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A24273B4-DF08-4B91-8731-C4128C509E9E}" type="pres">
      <dgm:prSet presAssocID="{2D688BCD-8999-404B-90E2-659FF9EF5FEF}" presName="sibTrans" presStyleCnt="0"/>
      <dgm:spPr/>
    </dgm:pt>
    <dgm:pt modelId="{D67EA6D6-1095-4AAB-BE0D-65BC0CEC29B2}" type="pres">
      <dgm:prSet presAssocID="{5B645A2D-3ECF-42B1-83C1-92BBBDDD44D6}" presName="compositeNode" presStyleCnt="0">
        <dgm:presLayoutVars>
          <dgm:bulletEnabled val="1"/>
        </dgm:presLayoutVars>
      </dgm:prSet>
      <dgm:spPr/>
    </dgm:pt>
    <dgm:pt modelId="{0F0E8092-10BC-424D-8DD9-9589B233C840}" type="pres">
      <dgm:prSet presAssocID="{5B645A2D-3ECF-42B1-83C1-92BBBDDD44D6}" presName="image" presStyleLbl="fgImgPlace1" presStyleIdx="1" presStyleCnt="3"/>
      <dgm:spPr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44AA0CED-03DC-4759-ACAD-6961BE0CFD2C}" type="pres">
      <dgm:prSet presAssocID="{5B645A2D-3ECF-42B1-83C1-92BBBDDD44D6}" presName="childNode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70EC8BBE-DD44-4F2E-83ED-B8B97CA09761}" type="pres">
      <dgm:prSet presAssocID="{5B645A2D-3ECF-42B1-83C1-92BBBDDD44D6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962E5108-7913-4822-865E-06FDAF02C421}" type="pres">
      <dgm:prSet presAssocID="{67194BD1-5030-4C30-A392-3AFBF91BA45F}" presName="sibTrans" presStyleCnt="0"/>
      <dgm:spPr/>
    </dgm:pt>
    <dgm:pt modelId="{25FA6814-05FD-44A2-AEA5-2A49245CC048}" type="pres">
      <dgm:prSet presAssocID="{BDE7D315-0D7C-44C0-9963-532D3F5F7E03}" presName="compositeNode" presStyleCnt="0">
        <dgm:presLayoutVars>
          <dgm:bulletEnabled val="1"/>
        </dgm:presLayoutVars>
      </dgm:prSet>
      <dgm:spPr/>
    </dgm:pt>
    <dgm:pt modelId="{56A3FFBA-FF8A-400F-B156-0EF9C098DB16}" type="pres">
      <dgm:prSet presAssocID="{BDE7D315-0D7C-44C0-9963-532D3F5F7E03}" presName="image" presStyleLbl="fgImgPlace1" presStyleIdx="2" presStyleCnt="3"/>
      <dgm:spPr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2787C34B-ACD6-476B-8FA7-A69EB71DB302}" type="pres">
      <dgm:prSet presAssocID="{BDE7D315-0D7C-44C0-9963-532D3F5F7E03}" presName="childNode" presStyleLbl="node1" presStyleIdx="2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170F713F-EDBE-4C0C-B959-BA94901A8C33}" type="pres">
      <dgm:prSet presAssocID="{BDE7D315-0D7C-44C0-9963-532D3F5F7E03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F08CDA06-EF37-4F3B-981E-93FE24240899}" type="presOf" srcId="{5B645A2D-3ECF-42B1-83C1-92BBBDDD44D6}" destId="{70EC8BBE-DD44-4F2E-83ED-B8B97CA09761}" srcOrd="0" destOrd="0" presId="urn:microsoft.com/office/officeart/2005/8/layout/hList2"/>
    <dgm:cxn modelId="{E1ED9C07-6AE2-45A1-8E74-E4DCE2AB9D6D}" srcId="{5AEC37BB-460A-43E2-9433-B79CB59256D7}" destId="{D92D3BDF-A788-40D4-AA57-E841EAE3E8D8}" srcOrd="0" destOrd="0" parTransId="{9F10A816-AAA5-4D9C-9D26-BDFBC6E32A7E}" sibTransId="{2D688BCD-8999-404B-90E2-659FF9EF5FEF}"/>
    <dgm:cxn modelId="{A619C325-8C78-43FC-B45B-2FDF59D1B308}" srcId="{5B645A2D-3ECF-42B1-83C1-92BBBDDD44D6}" destId="{6F87F73E-B5FF-4088-A69D-746EF8A4ED32}" srcOrd="0" destOrd="0" parTransId="{3D5D8BFA-DAF9-411B-B208-A359FF102F7E}" sibTransId="{6C7E7D74-04A6-4AFD-BFF2-0FF70B4122D8}"/>
    <dgm:cxn modelId="{EC691960-7B26-4040-A2FA-C97B665335C7}" type="presOf" srcId="{5080D0F9-EA80-45C0-A3A4-FC08E649C016}" destId="{2787C34B-ACD6-476B-8FA7-A69EB71DB302}" srcOrd="0" destOrd="0" presId="urn:microsoft.com/office/officeart/2005/8/layout/hList2"/>
    <dgm:cxn modelId="{D8F62F4F-9F1D-4015-8CFA-E25F826D0AE1}" type="presOf" srcId="{5AEC37BB-460A-43E2-9433-B79CB59256D7}" destId="{153FBFA2-9D76-4D83-8504-5F55EF8D876D}" srcOrd="0" destOrd="0" presId="urn:microsoft.com/office/officeart/2005/8/layout/hList2"/>
    <dgm:cxn modelId="{51BC7973-48AE-4C07-B627-78464B7419D5}" srcId="{5AEC37BB-460A-43E2-9433-B79CB59256D7}" destId="{5B645A2D-3ECF-42B1-83C1-92BBBDDD44D6}" srcOrd="1" destOrd="0" parTransId="{AD5EE047-66D6-4F8A-BE57-E802CE1FCF7E}" sibTransId="{67194BD1-5030-4C30-A392-3AFBF91BA45F}"/>
    <dgm:cxn modelId="{F0D02981-AE67-4D4B-9EDA-99137D9C0800}" type="presOf" srcId="{21BAC845-6281-43B2-A802-2A9FE4F68CA2}" destId="{E20AD7F7-65F9-41DC-863F-FE9CF0F82075}" srcOrd="0" destOrd="0" presId="urn:microsoft.com/office/officeart/2005/8/layout/hList2"/>
    <dgm:cxn modelId="{AA48768B-BE21-4CD5-9F63-A115A80F9316}" srcId="{5AEC37BB-460A-43E2-9433-B79CB59256D7}" destId="{BDE7D315-0D7C-44C0-9963-532D3F5F7E03}" srcOrd="2" destOrd="0" parTransId="{213078F1-5A4A-4554-BBA5-8E90413D4E3C}" sibTransId="{BAE244A3-A45E-4B48-995B-58BFCFBC478A}"/>
    <dgm:cxn modelId="{07EA46BF-B176-43C7-B62C-95BEACCD3D99}" srcId="{D92D3BDF-A788-40D4-AA57-E841EAE3E8D8}" destId="{21BAC845-6281-43B2-A802-2A9FE4F68CA2}" srcOrd="0" destOrd="0" parTransId="{1C67071F-D6E2-41AB-B276-D6947A8ACE8F}" sibTransId="{A8ADC783-24D0-4862-80D2-E752048E7DB4}"/>
    <dgm:cxn modelId="{5E1D99CE-B58E-4B96-AC9B-E7B03858A5C9}" type="presOf" srcId="{BDE7D315-0D7C-44C0-9963-532D3F5F7E03}" destId="{170F713F-EDBE-4C0C-B959-BA94901A8C33}" srcOrd="0" destOrd="0" presId="urn:microsoft.com/office/officeart/2005/8/layout/hList2"/>
    <dgm:cxn modelId="{4D4E50E9-4398-4745-BCF2-10E0B7E6B501}" type="presOf" srcId="{D92D3BDF-A788-40D4-AA57-E841EAE3E8D8}" destId="{D026D513-98AD-403B-86F9-63EDFF070BDC}" srcOrd="0" destOrd="0" presId="urn:microsoft.com/office/officeart/2005/8/layout/hList2"/>
    <dgm:cxn modelId="{D88B2FF2-4AAF-40EC-9245-A2349E883195}" type="presOf" srcId="{6F87F73E-B5FF-4088-A69D-746EF8A4ED32}" destId="{44AA0CED-03DC-4759-ACAD-6961BE0CFD2C}" srcOrd="0" destOrd="0" presId="urn:microsoft.com/office/officeart/2005/8/layout/hList2"/>
    <dgm:cxn modelId="{7E0821FC-F948-4329-B88A-630BB15E3534}" srcId="{BDE7D315-0D7C-44C0-9963-532D3F5F7E03}" destId="{5080D0F9-EA80-45C0-A3A4-FC08E649C016}" srcOrd="0" destOrd="0" parTransId="{E76B17BE-F5C1-418D-A252-100082207E2F}" sibTransId="{1B7D3D76-CBCD-45BC-B40C-424655B3FB81}"/>
    <dgm:cxn modelId="{5FD035C2-233E-44A3-9DED-978D7CE20C67}" type="presParOf" srcId="{153FBFA2-9D76-4D83-8504-5F55EF8D876D}" destId="{89758AB5-93BC-451F-B3A8-D4BF3956A47E}" srcOrd="0" destOrd="0" presId="urn:microsoft.com/office/officeart/2005/8/layout/hList2"/>
    <dgm:cxn modelId="{CE4A6D07-86CA-45C6-877C-9394ED2F5F38}" type="presParOf" srcId="{89758AB5-93BC-451F-B3A8-D4BF3956A47E}" destId="{6AECC037-FE83-444C-A917-32223702201D}" srcOrd="0" destOrd="0" presId="urn:microsoft.com/office/officeart/2005/8/layout/hList2"/>
    <dgm:cxn modelId="{DFFAF19A-1D97-4521-AC65-8ACED824F7A1}" type="presParOf" srcId="{89758AB5-93BC-451F-B3A8-D4BF3956A47E}" destId="{E20AD7F7-65F9-41DC-863F-FE9CF0F82075}" srcOrd="1" destOrd="0" presId="urn:microsoft.com/office/officeart/2005/8/layout/hList2"/>
    <dgm:cxn modelId="{C3F8FC19-A024-4504-A66C-7C1A3B499439}" type="presParOf" srcId="{89758AB5-93BC-451F-B3A8-D4BF3956A47E}" destId="{D026D513-98AD-403B-86F9-63EDFF070BDC}" srcOrd="2" destOrd="0" presId="urn:microsoft.com/office/officeart/2005/8/layout/hList2"/>
    <dgm:cxn modelId="{EE6EFEDD-C47D-456E-B08B-44019D2FEEA7}" type="presParOf" srcId="{153FBFA2-9D76-4D83-8504-5F55EF8D876D}" destId="{A24273B4-DF08-4B91-8731-C4128C509E9E}" srcOrd="1" destOrd="0" presId="urn:microsoft.com/office/officeart/2005/8/layout/hList2"/>
    <dgm:cxn modelId="{5CA1A32E-BBE4-45CC-A9DD-DED006E777FF}" type="presParOf" srcId="{153FBFA2-9D76-4D83-8504-5F55EF8D876D}" destId="{D67EA6D6-1095-4AAB-BE0D-65BC0CEC29B2}" srcOrd="2" destOrd="0" presId="urn:microsoft.com/office/officeart/2005/8/layout/hList2"/>
    <dgm:cxn modelId="{5098EB9D-0D63-4829-9AFC-51B9C6AFE148}" type="presParOf" srcId="{D67EA6D6-1095-4AAB-BE0D-65BC0CEC29B2}" destId="{0F0E8092-10BC-424D-8DD9-9589B233C840}" srcOrd="0" destOrd="0" presId="urn:microsoft.com/office/officeart/2005/8/layout/hList2"/>
    <dgm:cxn modelId="{EDC13718-06D2-4402-AD53-4023A541CC44}" type="presParOf" srcId="{D67EA6D6-1095-4AAB-BE0D-65BC0CEC29B2}" destId="{44AA0CED-03DC-4759-ACAD-6961BE0CFD2C}" srcOrd="1" destOrd="0" presId="urn:microsoft.com/office/officeart/2005/8/layout/hList2"/>
    <dgm:cxn modelId="{3158DF1A-42C7-4A06-9940-7E712B0C2B71}" type="presParOf" srcId="{D67EA6D6-1095-4AAB-BE0D-65BC0CEC29B2}" destId="{70EC8BBE-DD44-4F2E-83ED-B8B97CA09761}" srcOrd="2" destOrd="0" presId="urn:microsoft.com/office/officeart/2005/8/layout/hList2"/>
    <dgm:cxn modelId="{4BDBFB3C-54F9-4260-9372-293C19C9082E}" type="presParOf" srcId="{153FBFA2-9D76-4D83-8504-5F55EF8D876D}" destId="{962E5108-7913-4822-865E-06FDAF02C421}" srcOrd="3" destOrd="0" presId="urn:microsoft.com/office/officeart/2005/8/layout/hList2"/>
    <dgm:cxn modelId="{9525CA36-4616-44EA-81D4-00A7535005C5}" type="presParOf" srcId="{153FBFA2-9D76-4D83-8504-5F55EF8D876D}" destId="{25FA6814-05FD-44A2-AEA5-2A49245CC048}" srcOrd="4" destOrd="0" presId="urn:microsoft.com/office/officeart/2005/8/layout/hList2"/>
    <dgm:cxn modelId="{10FF495D-BE97-422E-AD10-712B9EBC7DD5}" type="presParOf" srcId="{25FA6814-05FD-44A2-AEA5-2A49245CC048}" destId="{56A3FFBA-FF8A-400F-B156-0EF9C098DB16}" srcOrd="0" destOrd="0" presId="urn:microsoft.com/office/officeart/2005/8/layout/hList2"/>
    <dgm:cxn modelId="{E0E3C85E-D73E-4CB8-B320-32A52D758884}" type="presParOf" srcId="{25FA6814-05FD-44A2-AEA5-2A49245CC048}" destId="{2787C34B-ACD6-476B-8FA7-A69EB71DB302}" srcOrd="1" destOrd="0" presId="urn:microsoft.com/office/officeart/2005/8/layout/hList2"/>
    <dgm:cxn modelId="{808DF6F3-D28D-4495-AEFD-10EDB1E33A9D}" type="presParOf" srcId="{25FA6814-05FD-44A2-AEA5-2A49245CC048}" destId="{170F713F-EDBE-4C0C-B959-BA94901A8C3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EC37BB-460A-43E2-9433-B79CB59256D7}" type="doc">
      <dgm:prSet loTypeId="urn:microsoft.com/office/officeart/2005/8/layout/hList2" loCatId="picture" qsTypeId="urn:microsoft.com/office/officeart/2005/8/quickstyle/simple5" qsCatId="simple" csTypeId="urn:microsoft.com/office/officeart/2005/8/colors/colorful4" csCatId="colorful" phldr="1"/>
      <dgm:spPr/>
    </dgm:pt>
    <dgm:pt modelId="{D92D3BDF-A788-40D4-AA57-E841EAE3E8D8}">
      <dgm:prSet phldrT="[Текст]"/>
      <dgm:spPr/>
      <dgm:t>
        <a:bodyPr/>
        <a:lstStyle/>
        <a:p>
          <a:endParaRPr lang="ru-RU" dirty="0"/>
        </a:p>
      </dgm:t>
    </dgm:pt>
    <dgm:pt modelId="{9F10A816-AAA5-4D9C-9D26-BDFBC6E32A7E}" type="parTrans" cxnId="{E1ED9C07-6AE2-45A1-8E74-E4DCE2AB9D6D}">
      <dgm:prSet/>
      <dgm:spPr/>
      <dgm:t>
        <a:bodyPr/>
        <a:lstStyle/>
        <a:p>
          <a:endParaRPr lang="ru-RU"/>
        </a:p>
      </dgm:t>
    </dgm:pt>
    <dgm:pt modelId="{2D688BCD-8999-404B-90E2-659FF9EF5FEF}" type="sibTrans" cxnId="{E1ED9C07-6AE2-45A1-8E74-E4DCE2AB9D6D}">
      <dgm:prSet/>
      <dgm:spPr/>
      <dgm:t>
        <a:bodyPr/>
        <a:lstStyle/>
        <a:p>
          <a:endParaRPr lang="ru-RU"/>
        </a:p>
      </dgm:t>
    </dgm:pt>
    <dgm:pt modelId="{BDE7D315-0D7C-44C0-9963-532D3F5F7E03}">
      <dgm:prSet phldrT="[Текст]"/>
      <dgm:spPr/>
      <dgm:t>
        <a:bodyPr/>
        <a:lstStyle/>
        <a:p>
          <a:endParaRPr lang="ru-RU" dirty="0"/>
        </a:p>
      </dgm:t>
    </dgm:pt>
    <dgm:pt modelId="{213078F1-5A4A-4554-BBA5-8E90413D4E3C}" type="parTrans" cxnId="{AA48768B-BE21-4CD5-9F63-A115A80F9316}">
      <dgm:prSet/>
      <dgm:spPr/>
      <dgm:t>
        <a:bodyPr/>
        <a:lstStyle/>
        <a:p>
          <a:endParaRPr lang="ru-RU"/>
        </a:p>
      </dgm:t>
    </dgm:pt>
    <dgm:pt modelId="{BAE244A3-A45E-4B48-995B-58BFCFBC478A}" type="sibTrans" cxnId="{AA48768B-BE21-4CD5-9F63-A115A80F9316}">
      <dgm:prSet/>
      <dgm:spPr/>
      <dgm:t>
        <a:bodyPr/>
        <a:lstStyle/>
        <a:p>
          <a:endParaRPr lang="ru-RU"/>
        </a:p>
      </dgm:t>
    </dgm:pt>
    <dgm:pt modelId="{5B645A2D-3ECF-42B1-83C1-92BBBDDD44D6}">
      <dgm:prSet phldrT="[Текст]"/>
      <dgm:spPr/>
      <dgm:t>
        <a:bodyPr/>
        <a:lstStyle/>
        <a:p>
          <a:endParaRPr lang="ru-RU" dirty="0"/>
        </a:p>
      </dgm:t>
    </dgm:pt>
    <dgm:pt modelId="{67194BD1-5030-4C30-A392-3AFBF91BA45F}" type="sibTrans" cxnId="{51BC7973-48AE-4C07-B627-78464B7419D5}">
      <dgm:prSet/>
      <dgm:spPr/>
      <dgm:t>
        <a:bodyPr/>
        <a:lstStyle/>
        <a:p>
          <a:endParaRPr lang="ru-RU"/>
        </a:p>
      </dgm:t>
    </dgm:pt>
    <dgm:pt modelId="{AD5EE047-66D6-4F8A-BE57-E802CE1FCF7E}" type="parTrans" cxnId="{51BC7973-48AE-4C07-B627-78464B7419D5}">
      <dgm:prSet/>
      <dgm:spPr/>
      <dgm:t>
        <a:bodyPr/>
        <a:lstStyle/>
        <a:p>
          <a:endParaRPr lang="ru-RU"/>
        </a:p>
      </dgm:t>
    </dgm:pt>
    <dgm:pt modelId="{6F87F73E-B5FF-4088-A69D-746EF8A4ED32}">
      <dgm:prSet custT="1"/>
      <dgm:spPr>
        <a:gradFill rotWithShape="0">
          <a:gsLst>
            <a:gs pos="0">
              <a:schemeClr val="accent4">
                <a:hueOff val="4900445"/>
                <a:satOff val="-20388"/>
                <a:lumOff val="4804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4900445"/>
                <a:satOff val="-20388"/>
                <a:lumOff val="4804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4900445"/>
                <a:satOff val="-20388"/>
                <a:lumOff val="4804"/>
                <a:lumMod val="99000"/>
                <a:satMod val="120000"/>
                <a:shade val="78000"/>
                <a:alpha val="25000"/>
              </a:schemeClr>
            </a:gs>
          </a:gsLst>
        </a:gradFill>
      </dgm:spPr>
      <dgm:t>
        <a:bodyPr/>
        <a:lstStyle/>
        <a:p>
          <a:r>
            <a:rPr lang="ru-RU" sz="1000" dirty="0">
              <a:latin typeface="Century Gothic" panose="020B0502020202020204" pitchFamily="34" charset="0"/>
            </a:rPr>
            <a:t>Николай Обухов</a:t>
          </a:r>
          <a:br>
            <a:rPr lang="ru-RU" sz="1000" dirty="0">
              <a:latin typeface="Century Gothic" panose="020B0502020202020204" pitchFamily="34" charset="0"/>
            </a:rPr>
          </a:b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Тимлид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 Тестировщик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Системный администратор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Аналитик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>
              <a:latin typeface="Century Gothic" panose="020B0502020202020204" pitchFamily="34" charset="0"/>
            </a:rPr>
            <a:t>Back-end</a:t>
          </a:r>
          <a:br>
            <a:rPr lang="en-US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 err="1">
              <a:latin typeface="Century Gothic" panose="020B0502020202020204" pitchFamily="34" charset="0"/>
            </a:rPr>
            <a:t>Fullstack</a:t>
          </a:r>
          <a:br>
            <a:rPr lang="ru-RU" sz="1000" dirty="0">
              <a:latin typeface="Century Gothic" panose="020B0502020202020204" pitchFamily="34" charset="0"/>
            </a:rPr>
          </a:br>
          <a:endParaRPr lang="ru-RU" sz="1000" dirty="0">
            <a:latin typeface="Century Gothic" panose="020B0502020202020204" pitchFamily="34" charset="0"/>
          </a:endParaRPr>
        </a:p>
      </dgm:t>
    </dgm:pt>
    <dgm:pt modelId="{3D5D8BFA-DAF9-411B-B208-A359FF102F7E}" type="parTrans" cxnId="{A619C325-8C78-43FC-B45B-2FDF59D1B308}">
      <dgm:prSet/>
      <dgm:spPr/>
      <dgm:t>
        <a:bodyPr/>
        <a:lstStyle/>
        <a:p>
          <a:endParaRPr lang="ru-RU"/>
        </a:p>
      </dgm:t>
    </dgm:pt>
    <dgm:pt modelId="{6C7E7D74-04A6-4AFD-BFF2-0FF70B4122D8}" type="sibTrans" cxnId="{A619C325-8C78-43FC-B45B-2FDF59D1B308}">
      <dgm:prSet/>
      <dgm:spPr/>
      <dgm:t>
        <a:bodyPr/>
        <a:lstStyle/>
        <a:p>
          <a:endParaRPr lang="ru-RU"/>
        </a:p>
      </dgm:t>
    </dgm:pt>
    <dgm:pt modelId="{5080D0F9-EA80-45C0-A3A4-FC08E649C016}">
      <dgm:prSet custT="1"/>
      <dgm:spPr>
        <a:gradFill rotWithShape="0">
          <a:gsLst>
            <a:gs pos="0">
              <a:schemeClr val="accent4">
                <a:hueOff val="9800891"/>
                <a:satOff val="-40777"/>
                <a:lumOff val="9608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9800891"/>
                <a:satOff val="-40777"/>
                <a:lumOff val="9608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9800891"/>
                <a:satOff val="-40777"/>
                <a:lumOff val="9608"/>
                <a:lumMod val="99000"/>
                <a:satMod val="120000"/>
                <a:shade val="78000"/>
                <a:alpha val="25000"/>
              </a:schemeClr>
            </a:gs>
          </a:gsLst>
        </a:gradFill>
      </dgm:spPr>
      <dgm:t>
        <a:bodyPr/>
        <a:lstStyle/>
        <a:p>
          <a:r>
            <a:rPr lang="ru-RU" sz="1000" dirty="0">
              <a:latin typeface="Century Gothic" panose="020B0502020202020204" pitchFamily="34" charset="0"/>
            </a:rPr>
            <a:t>Макар Маршев</a:t>
          </a:r>
          <a:br>
            <a:rPr lang="ru-RU" sz="1000" dirty="0">
              <a:latin typeface="Century Gothic" panose="020B0502020202020204" pitchFamily="34" charset="0"/>
            </a:rPr>
          </a:b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Капитан</a:t>
          </a:r>
          <a:br>
            <a:rPr lang="en-US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Спикер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Тимлид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Мастер презентации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>
              <a:latin typeface="Century Gothic" panose="020B0502020202020204" pitchFamily="34" charset="0"/>
            </a:rPr>
            <a:t>Back-end</a:t>
          </a:r>
          <a:br>
            <a:rPr lang="ru-RU" sz="1000" dirty="0">
              <a:latin typeface="Century Gothic" panose="020B0502020202020204" pitchFamily="34" charset="0"/>
            </a:rPr>
          </a:br>
          <a:endParaRPr lang="ru-RU" sz="1000" dirty="0">
            <a:latin typeface="Century Gothic" panose="020B0502020202020204" pitchFamily="34" charset="0"/>
          </a:endParaRPr>
        </a:p>
      </dgm:t>
    </dgm:pt>
    <dgm:pt modelId="{E76B17BE-F5C1-418D-A252-100082207E2F}" type="parTrans" cxnId="{7E0821FC-F948-4329-B88A-630BB15E3534}">
      <dgm:prSet/>
      <dgm:spPr/>
      <dgm:t>
        <a:bodyPr/>
        <a:lstStyle/>
        <a:p>
          <a:endParaRPr lang="ru-RU"/>
        </a:p>
      </dgm:t>
    </dgm:pt>
    <dgm:pt modelId="{1B7D3D76-CBCD-45BC-B40C-424655B3FB81}" type="sibTrans" cxnId="{7E0821FC-F948-4329-B88A-630BB15E3534}">
      <dgm:prSet/>
      <dgm:spPr/>
      <dgm:t>
        <a:bodyPr/>
        <a:lstStyle/>
        <a:p>
          <a:endParaRPr lang="ru-RU"/>
        </a:p>
      </dgm:t>
    </dgm:pt>
    <dgm:pt modelId="{21BAC845-6281-43B2-A802-2A9FE4F68CA2}">
      <dgm:prSet custT="1"/>
      <dgm:spPr>
        <a:gradFill rotWithShape="0">
          <a:gsLst>
            <a:gs pos="0">
              <a:schemeClr val="accent4">
                <a:hueOff val="0"/>
                <a:satOff val="0"/>
                <a:lumOff val="0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0"/>
                <a:satOff val="0"/>
                <a:lumOff val="0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0"/>
                <a:satOff val="0"/>
                <a:lumOff val="0"/>
                <a:lumMod val="99000"/>
                <a:satMod val="120000"/>
                <a:shade val="78000"/>
                <a:alpha val="25000"/>
              </a:schemeClr>
            </a:gs>
          </a:gsLst>
        </a:gradFill>
      </dgm:spPr>
      <dgm:t>
        <a:bodyPr/>
        <a:lstStyle/>
        <a:p>
          <a:r>
            <a:rPr lang="ru-RU" sz="1000" dirty="0">
              <a:latin typeface="Century Gothic" panose="020B0502020202020204" pitchFamily="34" charset="0"/>
            </a:rPr>
            <a:t>Виктор </a:t>
          </a:r>
          <a:r>
            <a:rPr lang="ru-RU" sz="1000" dirty="0" err="1">
              <a:latin typeface="Century Gothic" panose="020B0502020202020204" pitchFamily="34" charset="0"/>
            </a:rPr>
            <a:t>Хрушкой</a:t>
          </a:r>
          <a:br>
            <a:rPr lang="ru-RU" sz="1000" dirty="0">
              <a:latin typeface="Century Gothic" panose="020B0502020202020204" pitchFamily="34" charset="0"/>
            </a:rPr>
          </a:b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Дизайнер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>
              <a:latin typeface="Century Gothic" panose="020B0502020202020204" pitchFamily="34" charset="0"/>
            </a:rPr>
            <a:t>Front-end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Советник</a:t>
          </a:r>
        </a:p>
      </dgm:t>
    </dgm:pt>
    <dgm:pt modelId="{A8ADC783-24D0-4862-80D2-E752048E7DB4}" type="sibTrans" cxnId="{07EA46BF-B176-43C7-B62C-95BEACCD3D99}">
      <dgm:prSet/>
      <dgm:spPr/>
      <dgm:t>
        <a:bodyPr/>
        <a:lstStyle/>
        <a:p>
          <a:endParaRPr lang="ru-RU"/>
        </a:p>
      </dgm:t>
    </dgm:pt>
    <dgm:pt modelId="{1C67071F-D6E2-41AB-B276-D6947A8ACE8F}" type="parTrans" cxnId="{07EA46BF-B176-43C7-B62C-95BEACCD3D99}">
      <dgm:prSet/>
      <dgm:spPr/>
      <dgm:t>
        <a:bodyPr/>
        <a:lstStyle/>
        <a:p>
          <a:endParaRPr lang="ru-RU"/>
        </a:p>
      </dgm:t>
    </dgm:pt>
    <dgm:pt modelId="{153FBFA2-9D76-4D83-8504-5F55EF8D876D}" type="pres">
      <dgm:prSet presAssocID="{5AEC37BB-460A-43E2-9433-B79CB59256D7}" presName="linearFlow" presStyleCnt="0">
        <dgm:presLayoutVars>
          <dgm:dir/>
          <dgm:animLvl val="lvl"/>
          <dgm:resizeHandles/>
        </dgm:presLayoutVars>
      </dgm:prSet>
      <dgm:spPr/>
    </dgm:pt>
    <dgm:pt modelId="{89758AB5-93BC-451F-B3A8-D4BF3956A47E}" type="pres">
      <dgm:prSet presAssocID="{D92D3BDF-A788-40D4-AA57-E841EAE3E8D8}" presName="compositeNode" presStyleCnt="0">
        <dgm:presLayoutVars>
          <dgm:bulletEnabled val="1"/>
        </dgm:presLayoutVars>
      </dgm:prSet>
      <dgm:spPr/>
    </dgm:pt>
    <dgm:pt modelId="{6AECC037-FE83-444C-A917-32223702201D}" type="pres">
      <dgm:prSet presAssocID="{D92D3BDF-A788-40D4-AA57-E841EAE3E8D8}" presName="image" presStyleLbl="fgImgPlace1" presStyleIdx="0" presStyleCnt="3"/>
      <dgm:spPr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E20AD7F7-65F9-41DC-863F-FE9CF0F82075}" type="pres">
      <dgm:prSet presAssocID="{D92D3BDF-A788-40D4-AA57-E841EAE3E8D8}" presName="childNode" presStyleLbl="node1" presStyleIdx="0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D026D513-98AD-403B-86F9-63EDFF070BDC}" type="pres">
      <dgm:prSet presAssocID="{D92D3BDF-A788-40D4-AA57-E841EAE3E8D8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A24273B4-DF08-4B91-8731-C4128C509E9E}" type="pres">
      <dgm:prSet presAssocID="{2D688BCD-8999-404B-90E2-659FF9EF5FEF}" presName="sibTrans" presStyleCnt="0"/>
      <dgm:spPr/>
    </dgm:pt>
    <dgm:pt modelId="{D67EA6D6-1095-4AAB-BE0D-65BC0CEC29B2}" type="pres">
      <dgm:prSet presAssocID="{5B645A2D-3ECF-42B1-83C1-92BBBDDD44D6}" presName="compositeNode" presStyleCnt="0">
        <dgm:presLayoutVars>
          <dgm:bulletEnabled val="1"/>
        </dgm:presLayoutVars>
      </dgm:prSet>
      <dgm:spPr/>
    </dgm:pt>
    <dgm:pt modelId="{0F0E8092-10BC-424D-8DD9-9589B233C840}" type="pres">
      <dgm:prSet presAssocID="{5B645A2D-3ECF-42B1-83C1-92BBBDDD44D6}" presName="image" presStyleLbl="fgImgPlace1" presStyleIdx="1" presStyleCnt="3"/>
      <dgm:spPr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44AA0CED-03DC-4759-ACAD-6961BE0CFD2C}" type="pres">
      <dgm:prSet presAssocID="{5B645A2D-3ECF-42B1-83C1-92BBBDDD44D6}" presName="childNode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70EC8BBE-DD44-4F2E-83ED-B8B97CA09761}" type="pres">
      <dgm:prSet presAssocID="{5B645A2D-3ECF-42B1-83C1-92BBBDDD44D6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962E5108-7913-4822-865E-06FDAF02C421}" type="pres">
      <dgm:prSet presAssocID="{67194BD1-5030-4C30-A392-3AFBF91BA45F}" presName="sibTrans" presStyleCnt="0"/>
      <dgm:spPr/>
    </dgm:pt>
    <dgm:pt modelId="{25FA6814-05FD-44A2-AEA5-2A49245CC048}" type="pres">
      <dgm:prSet presAssocID="{BDE7D315-0D7C-44C0-9963-532D3F5F7E03}" presName="compositeNode" presStyleCnt="0">
        <dgm:presLayoutVars>
          <dgm:bulletEnabled val="1"/>
        </dgm:presLayoutVars>
      </dgm:prSet>
      <dgm:spPr/>
    </dgm:pt>
    <dgm:pt modelId="{56A3FFBA-FF8A-400F-B156-0EF9C098DB16}" type="pres">
      <dgm:prSet presAssocID="{BDE7D315-0D7C-44C0-9963-532D3F5F7E03}" presName="image" presStyleLbl="fgImgPlace1" presStyleIdx="2" presStyleCnt="3"/>
      <dgm:spPr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2787C34B-ACD6-476B-8FA7-A69EB71DB302}" type="pres">
      <dgm:prSet presAssocID="{BDE7D315-0D7C-44C0-9963-532D3F5F7E03}" presName="childNode" presStyleLbl="node1" presStyleIdx="2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170F713F-EDBE-4C0C-B959-BA94901A8C33}" type="pres">
      <dgm:prSet presAssocID="{BDE7D315-0D7C-44C0-9963-532D3F5F7E03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F08CDA06-EF37-4F3B-981E-93FE24240899}" type="presOf" srcId="{5B645A2D-3ECF-42B1-83C1-92BBBDDD44D6}" destId="{70EC8BBE-DD44-4F2E-83ED-B8B97CA09761}" srcOrd="0" destOrd="0" presId="urn:microsoft.com/office/officeart/2005/8/layout/hList2"/>
    <dgm:cxn modelId="{E1ED9C07-6AE2-45A1-8E74-E4DCE2AB9D6D}" srcId="{5AEC37BB-460A-43E2-9433-B79CB59256D7}" destId="{D92D3BDF-A788-40D4-AA57-E841EAE3E8D8}" srcOrd="0" destOrd="0" parTransId="{9F10A816-AAA5-4D9C-9D26-BDFBC6E32A7E}" sibTransId="{2D688BCD-8999-404B-90E2-659FF9EF5FEF}"/>
    <dgm:cxn modelId="{A619C325-8C78-43FC-B45B-2FDF59D1B308}" srcId="{5B645A2D-3ECF-42B1-83C1-92BBBDDD44D6}" destId="{6F87F73E-B5FF-4088-A69D-746EF8A4ED32}" srcOrd="0" destOrd="0" parTransId="{3D5D8BFA-DAF9-411B-B208-A359FF102F7E}" sibTransId="{6C7E7D74-04A6-4AFD-BFF2-0FF70B4122D8}"/>
    <dgm:cxn modelId="{EC691960-7B26-4040-A2FA-C97B665335C7}" type="presOf" srcId="{5080D0F9-EA80-45C0-A3A4-FC08E649C016}" destId="{2787C34B-ACD6-476B-8FA7-A69EB71DB302}" srcOrd="0" destOrd="0" presId="urn:microsoft.com/office/officeart/2005/8/layout/hList2"/>
    <dgm:cxn modelId="{D8F62F4F-9F1D-4015-8CFA-E25F826D0AE1}" type="presOf" srcId="{5AEC37BB-460A-43E2-9433-B79CB59256D7}" destId="{153FBFA2-9D76-4D83-8504-5F55EF8D876D}" srcOrd="0" destOrd="0" presId="urn:microsoft.com/office/officeart/2005/8/layout/hList2"/>
    <dgm:cxn modelId="{51BC7973-48AE-4C07-B627-78464B7419D5}" srcId="{5AEC37BB-460A-43E2-9433-B79CB59256D7}" destId="{5B645A2D-3ECF-42B1-83C1-92BBBDDD44D6}" srcOrd="1" destOrd="0" parTransId="{AD5EE047-66D6-4F8A-BE57-E802CE1FCF7E}" sibTransId="{67194BD1-5030-4C30-A392-3AFBF91BA45F}"/>
    <dgm:cxn modelId="{F0D02981-AE67-4D4B-9EDA-99137D9C0800}" type="presOf" srcId="{21BAC845-6281-43B2-A802-2A9FE4F68CA2}" destId="{E20AD7F7-65F9-41DC-863F-FE9CF0F82075}" srcOrd="0" destOrd="0" presId="urn:microsoft.com/office/officeart/2005/8/layout/hList2"/>
    <dgm:cxn modelId="{AA48768B-BE21-4CD5-9F63-A115A80F9316}" srcId="{5AEC37BB-460A-43E2-9433-B79CB59256D7}" destId="{BDE7D315-0D7C-44C0-9963-532D3F5F7E03}" srcOrd="2" destOrd="0" parTransId="{213078F1-5A4A-4554-BBA5-8E90413D4E3C}" sibTransId="{BAE244A3-A45E-4B48-995B-58BFCFBC478A}"/>
    <dgm:cxn modelId="{07EA46BF-B176-43C7-B62C-95BEACCD3D99}" srcId="{D92D3BDF-A788-40D4-AA57-E841EAE3E8D8}" destId="{21BAC845-6281-43B2-A802-2A9FE4F68CA2}" srcOrd="0" destOrd="0" parTransId="{1C67071F-D6E2-41AB-B276-D6947A8ACE8F}" sibTransId="{A8ADC783-24D0-4862-80D2-E752048E7DB4}"/>
    <dgm:cxn modelId="{5E1D99CE-B58E-4B96-AC9B-E7B03858A5C9}" type="presOf" srcId="{BDE7D315-0D7C-44C0-9963-532D3F5F7E03}" destId="{170F713F-EDBE-4C0C-B959-BA94901A8C33}" srcOrd="0" destOrd="0" presId="urn:microsoft.com/office/officeart/2005/8/layout/hList2"/>
    <dgm:cxn modelId="{4D4E50E9-4398-4745-BCF2-10E0B7E6B501}" type="presOf" srcId="{D92D3BDF-A788-40D4-AA57-E841EAE3E8D8}" destId="{D026D513-98AD-403B-86F9-63EDFF070BDC}" srcOrd="0" destOrd="0" presId="urn:microsoft.com/office/officeart/2005/8/layout/hList2"/>
    <dgm:cxn modelId="{D88B2FF2-4AAF-40EC-9245-A2349E883195}" type="presOf" srcId="{6F87F73E-B5FF-4088-A69D-746EF8A4ED32}" destId="{44AA0CED-03DC-4759-ACAD-6961BE0CFD2C}" srcOrd="0" destOrd="0" presId="urn:microsoft.com/office/officeart/2005/8/layout/hList2"/>
    <dgm:cxn modelId="{7E0821FC-F948-4329-B88A-630BB15E3534}" srcId="{BDE7D315-0D7C-44C0-9963-532D3F5F7E03}" destId="{5080D0F9-EA80-45C0-A3A4-FC08E649C016}" srcOrd="0" destOrd="0" parTransId="{E76B17BE-F5C1-418D-A252-100082207E2F}" sibTransId="{1B7D3D76-CBCD-45BC-B40C-424655B3FB81}"/>
    <dgm:cxn modelId="{5FD035C2-233E-44A3-9DED-978D7CE20C67}" type="presParOf" srcId="{153FBFA2-9D76-4D83-8504-5F55EF8D876D}" destId="{89758AB5-93BC-451F-B3A8-D4BF3956A47E}" srcOrd="0" destOrd="0" presId="urn:microsoft.com/office/officeart/2005/8/layout/hList2"/>
    <dgm:cxn modelId="{CE4A6D07-86CA-45C6-877C-9394ED2F5F38}" type="presParOf" srcId="{89758AB5-93BC-451F-B3A8-D4BF3956A47E}" destId="{6AECC037-FE83-444C-A917-32223702201D}" srcOrd="0" destOrd="0" presId="urn:microsoft.com/office/officeart/2005/8/layout/hList2"/>
    <dgm:cxn modelId="{DFFAF19A-1D97-4521-AC65-8ACED824F7A1}" type="presParOf" srcId="{89758AB5-93BC-451F-B3A8-D4BF3956A47E}" destId="{E20AD7F7-65F9-41DC-863F-FE9CF0F82075}" srcOrd="1" destOrd="0" presId="urn:microsoft.com/office/officeart/2005/8/layout/hList2"/>
    <dgm:cxn modelId="{C3F8FC19-A024-4504-A66C-7C1A3B499439}" type="presParOf" srcId="{89758AB5-93BC-451F-B3A8-D4BF3956A47E}" destId="{D026D513-98AD-403B-86F9-63EDFF070BDC}" srcOrd="2" destOrd="0" presId="urn:microsoft.com/office/officeart/2005/8/layout/hList2"/>
    <dgm:cxn modelId="{EE6EFEDD-C47D-456E-B08B-44019D2FEEA7}" type="presParOf" srcId="{153FBFA2-9D76-4D83-8504-5F55EF8D876D}" destId="{A24273B4-DF08-4B91-8731-C4128C509E9E}" srcOrd="1" destOrd="0" presId="urn:microsoft.com/office/officeart/2005/8/layout/hList2"/>
    <dgm:cxn modelId="{5CA1A32E-BBE4-45CC-A9DD-DED006E777FF}" type="presParOf" srcId="{153FBFA2-9D76-4D83-8504-5F55EF8D876D}" destId="{D67EA6D6-1095-4AAB-BE0D-65BC0CEC29B2}" srcOrd="2" destOrd="0" presId="urn:microsoft.com/office/officeart/2005/8/layout/hList2"/>
    <dgm:cxn modelId="{5098EB9D-0D63-4829-9AFC-51B9C6AFE148}" type="presParOf" srcId="{D67EA6D6-1095-4AAB-BE0D-65BC0CEC29B2}" destId="{0F0E8092-10BC-424D-8DD9-9589B233C840}" srcOrd="0" destOrd="0" presId="urn:microsoft.com/office/officeart/2005/8/layout/hList2"/>
    <dgm:cxn modelId="{EDC13718-06D2-4402-AD53-4023A541CC44}" type="presParOf" srcId="{D67EA6D6-1095-4AAB-BE0D-65BC0CEC29B2}" destId="{44AA0CED-03DC-4759-ACAD-6961BE0CFD2C}" srcOrd="1" destOrd="0" presId="urn:microsoft.com/office/officeart/2005/8/layout/hList2"/>
    <dgm:cxn modelId="{3158DF1A-42C7-4A06-9940-7E712B0C2B71}" type="presParOf" srcId="{D67EA6D6-1095-4AAB-BE0D-65BC0CEC29B2}" destId="{70EC8BBE-DD44-4F2E-83ED-B8B97CA09761}" srcOrd="2" destOrd="0" presId="urn:microsoft.com/office/officeart/2005/8/layout/hList2"/>
    <dgm:cxn modelId="{4BDBFB3C-54F9-4260-9372-293C19C9082E}" type="presParOf" srcId="{153FBFA2-9D76-4D83-8504-5F55EF8D876D}" destId="{962E5108-7913-4822-865E-06FDAF02C421}" srcOrd="3" destOrd="0" presId="urn:microsoft.com/office/officeart/2005/8/layout/hList2"/>
    <dgm:cxn modelId="{9525CA36-4616-44EA-81D4-00A7535005C5}" type="presParOf" srcId="{153FBFA2-9D76-4D83-8504-5F55EF8D876D}" destId="{25FA6814-05FD-44A2-AEA5-2A49245CC048}" srcOrd="4" destOrd="0" presId="urn:microsoft.com/office/officeart/2005/8/layout/hList2"/>
    <dgm:cxn modelId="{10FF495D-BE97-422E-AD10-712B9EBC7DD5}" type="presParOf" srcId="{25FA6814-05FD-44A2-AEA5-2A49245CC048}" destId="{56A3FFBA-FF8A-400F-B156-0EF9C098DB16}" srcOrd="0" destOrd="0" presId="urn:microsoft.com/office/officeart/2005/8/layout/hList2"/>
    <dgm:cxn modelId="{E0E3C85E-D73E-4CB8-B320-32A52D758884}" type="presParOf" srcId="{25FA6814-05FD-44A2-AEA5-2A49245CC048}" destId="{2787C34B-ACD6-476B-8FA7-A69EB71DB302}" srcOrd="1" destOrd="0" presId="urn:microsoft.com/office/officeart/2005/8/layout/hList2"/>
    <dgm:cxn modelId="{808DF6F3-D28D-4495-AEFD-10EDB1E33A9D}" type="presParOf" srcId="{25FA6814-05FD-44A2-AEA5-2A49245CC048}" destId="{170F713F-EDBE-4C0C-B959-BA94901A8C3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EC37BB-460A-43E2-9433-B79CB59256D7}" type="doc">
      <dgm:prSet loTypeId="urn:microsoft.com/office/officeart/2005/8/layout/hList2" loCatId="picture" qsTypeId="urn:microsoft.com/office/officeart/2005/8/quickstyle/simple5" qsCatId="simple" csTypeId="urn:microsoft.com/office/officeart/2005/8/colors/colorful4" csCatId="colorful" phldr="1"/>
      <dgm:spPr/>
    </dgm:pt>
    <dgm:pt modelId="{D92D3BDF-A788-40D4-AA57-E841EAE3E8D8}">
      <dgm:prSet phldrT="[Текст]"/>
      <dgm:spPr/>
      <dgm:t>
        <a:bodyPr/>
        <a:lstStyle/>
        <a:p>
          <a:endParaRPr lang="ru-RU" dirty="0"/>
        </a:p>
      </dgm:t>
    </dgm:pt>
    <dgm:pt modelId="{9F10A816-AAA5-4D9C-9D26-BDFBC6E32A7E}" type="parTrans" cxnId="{E1ED9C07-6AE2-45A1-8E74-E4DCE2AB9D6D}">
      <dgm:prSet/>
      <dgm:spPr/>
      <dgm:t>
        <a:bodyPr/>
        <a:lstStyle/>
        <a:p>
          <a:endParaRPr lang="ru-RU"/>
        </a:p>
      </dgm:t>
    </dgm:pt>
    <dgm:pt modelId="{2D688BCD-8999-404B-90E2-659FF9EF5FEF}" type="sibTrans" cxnId="{E1ED9C07-6AE2-45A1-8E74-E4DCE2AB9D6D}">
      <dgm:prSet/>
      <dgm:spPr/>
      <dgm:t>
        <a:bodyPr/>
        <a:lstStyle/>
        <a:p>
          <a:endParaRPr lang="ru-RU"/>
        </a:p>
      </dgm:t>
    </dgm:pt>
    <dgm:pt modelId="{BDE7D315-0D7C-44C0-9963-532D3F5F7E03}">
      <dgm:prSet phldrT="[Текст]"/>
      <dgm:spPr/>
      <dgm:t>
        <a:bodyPr/>
        <a:lstStyle/>
        <a:p>
          <a:endParaRPr lang="ru-RU" dirty="0"/>
        </a:p>
      </dgm:t>
    </dgm:pt>
    <dgm:pt modelId="{213078F1-5A4A-4554-BBA5-8E90413D4E3C}" type="parTrans" cxnId="{AA48768B-BE21-4CD5-9F63-A115A80F9316}">
      <dgm:prSet/>
      <dgm:spPr/>
      <dgm:t>
        <a:bodyPr/>
        <a:lstStyle/>
        <a:p>
          <a:endParaRPr lang="ru-RU"/>
        </a:p>
      </dgm:t>
    </dgm:pt>
    <dgm:pt modelId="{BAE244A3-A45E-4B48-995B-58BFCFBC478A}" type="sibTrans" cxnId="{AA48768B-BE21-4CD5-9F63-A115A80F9316}">
      <dgm:prSet/>
      <dgm:spPr/>
      <dgm:t>
        <a:bodyPr/>
        <a:lstStyle/>
        <a:p>
          <a:endParaRPr lang="ru-RU"/>
        </a:p>
      </dgm:t>
    </dgm:pt>
    <dgm:pt modelId="{5B645A2D-3ECF-42B1-83C1-92BBBDDD44D6}">
      <dgm:prSet phldrT="[Текст]"/>
      <dgm:spPr/>
      <dgm:t>
        <a:bodyPr/>
        <a:lstStyle/>
        <a:p>
          <a:endParaRPr lang="ru-RU" dirty="0"/>
        </a:p>
      </dgm:t>
    </dgm:pt>
    <dgm:pt modelId="{67194BD1-5030-4C30-A392-3AFBF91BA45F}" type="sibTrans" cxnId="{51BC7973-48AE-4C07-B627-78464B7419D5}">
      <dgm:prSet/>
      <dgm:spPr/>
      <dgm:t>
        <a:bodyPr/>
        <a:lstStyle/>
        <a:p>
          <a:endParaRPr lang="ru-RU"/>
        </a:p>
      </dgm:t>
    </dgm:pt>
    <dgm:pt modelId="{AD5EE047-66D6-4F8A-BE57-E802CE1FCF7E}" type="parTrans" cxnId="{51BC7973-48AE-4C07-B627-78464B7419D5}">
      <dgm:prSet/>
      <dgm:spPr/>
      <dgm:t>
        <a:bodyPr/>
        <a:lstStyle/>
        <a:p>
          <a:endParaRPr lang="ru-RU"/>
        </a:p>
      </dgm:t>
    </dgm:pt>
    <dgm:pt modelId="{21BAC845-6281-43B2-A802-2A9FE4F68CA2}">
      <dgm:prSet custT="1"/>
      <dgm:spPr>
        <a:gradFill rotWithShape="0">
          <a:gsLst>
            <a:gs pos="0">
              <a:schemeClr val="accent4">
                <a:hueOff val="0"/>
                <a:satOff val="0"/>
                <a:lumOff val="0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0"/>
                <a:satOff val="0"/>
                <a:lumOff val="0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0"/>
                <a:satOff val="0"/>
                <a:lumOff val="0"/>
                <a:lumMod val="99000"/>
                <a:satMod val="120000"/>
                <a:shade val="78000"/>
                <a:alpha val="25000"/>
              </a:schemeClr>
            </a:gs>
          </a:gsLst>
        </a:gradFill>
      </dgm:spPr>
      <dgm:t>
        <a:bodyPr/>
        <a:lstStyle/>
        <a:p>
          <a:r>
            <a:rPr lang="ru-RU" sz="1000" dirty="0">
              <a:latin typeface="Century Gothic" panose="020B0502020202020204" pitchFamily="34" charset="0"/>
            </a:rPr>
            <a:t>Виктор </a:t>
          </a:r>
          <a:r>
            <a:rPr lang="ru-RU" sz="1000" dirty="0" err="1">
              <a:latin typeface="Century Gothic" panose="020B0502020202020204" pitchFamily="34" charset="0"/>
            </a:rPr>
            <a:t>Хрушкой</a:t>
          </a:r>
          <a:br>
            <a:rPr lang="ru-RU" sz="1000" dirty="0">
              <a:latin typeface="Century Gothic" panose="020B0502020202020204" pitchFamily="34" charset="0"/>
            </a:rPr>
          </a:b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Дизайнер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>
              <a:latin typeface="Century Gothic" panose="020B0502020202020204" pitchFamily="34" charset="0"/>
            </a:rPr>
            <a:t>Front-end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Советник</a:t>
          </a:r>
        </a:p>
      </dgm:t>
    </dgm:pt>
    <dgm:pt modelId="{A8ADC783-24D0-4862-80D2-E752048E7DB4}" type="sibTrans" cxnId="{07EA46BF-B176-43C7-B62C-95BEACCD3D99}">
      <dgm:prSet/>
      <dgm:spPr/>
      <dgm:t>
        <a:bodyPr/>
        <a:lstStyle/>
        <a:p>
          <a:endParaRPr lang="ru-RU"/>
        </a:p>
      </dgm:t>
    </dgm:pt>
    <dgm:pt modelId="{1C67071F-D6E2-41AB-B276-D6947A8ACE8F}" type="parTrans" cxnId="{07EA46BF-B176-43C7-B62C-95BEACCD3D99}">
      <dgm:prSet/>
      <dgm:spPr/>
      <dgm:t>
        <a:bodyPr/>
        <a:lstStyle/>
        <a:p>
          <a:endParaRPr lang="ru-RU"/>
        </a:p>
      </dgm:t>
    </dgm:pt>
    <dgm:pt modelId="{6F87F73E-B5FF-4088-A69D-746EF8A4ED32}">
      <dgm:prSet custT="1"/>
      <dgm:spPr>
        <a:gradFill rotWithShape="0">
          <a:gsLst>
            <a:gs pos="0">
              <a:schemeClr val="accent4">
                <a:hueOff val="4900445"/>
                <a:satOff val="-20388"/>
                <a:lumOff val="4804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4900445"/>
                <a:satOff val="-20388"/>
                <a:lumOff val="4804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4900445"/>
                <a:satOff val="-20388"/>
                <a:lumOff val="4804"/>
                <a:lumMod val="99000"/>
                <a:satMod val="120000"/>
                <a:shade val="78000"/>
                <a:alpha val="25000"/>
              </a:schemeClr>
            </a:gs>
          </a:gsLst>
        </a:gradFill>
      </dgm:spPr>
      <dgm:t>
        <a:bodyPr/>
        <a:lstStyle/>
        <a:p>
          <a:r>
            <a:rPr lang="ru-RU" sz="1000" dirty="0">
              <a:latin typeface="Century Gothic" panose="020B0502020202020204" pitchFamily="34" charset="0"/>
            </a:rPr>
            <a:t>Николай Обухов</a:t>
          </a:r>
          <a:br>
            <a:rPr lang="ru-RU" sz="1000" dirty="0">
              <a:latin typeface="Century Gothic" panose="020B0502020202020204" pitchFamily="34" charset="0"/>
            </a:rPr>
          </a:b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Тимлид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 Тестировщик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Системный администратор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Аналитик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>
              <a:latin typeface="Century Gothic" panose="020B0502020202020204" pitchFamily="34" charset="0"/>
            </a:rPr>
            <a:t>Back-end</a:t>
          </a:r>
          <a:br>
            <a:rPr lang="en-US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 err="1">
              <a:latin typeface="Century Gothic" panose="020B0502020202020204" pitchFamily="34" charset="0"/>
            </a:rPr>
            <a:t>Fullstack</a:t>
          </a:r>
          <a:br>
            <a:rPr lang="ru-RU" sz="1000" dirty="0">
              <a:latin typeface="Century Gothic" panose="020B0502020202020204" pitchFamily="34" charset="0"/>
            </a:rPr>
          </a:br>
          <a:endParaRPr lang="ru-RU" sz="1000" dirty="0">
            <a:latin typeface="Century Gothic" panose="020B0502020202020204" pitchFamily="34" charset="0"/>
          </a:endParaRPr>
        </a:p>
      </dgm:t>
    </dgm:pt>
    <dgm:pt modelId="{3D5D8BFA-DAF9-411B-B208-A359FF102F7E}" type="parTrans" cxnId="{A619C325-8C78-43FC-B45B-2FDF59D1B308}">
      <dgm:prSet/>
      <dgm:spPr/>
      <dgm:t>
        <a:bodyPr/>
        <a:lstStyle/>
        <a:p>
          <a:endParaRPr lang="ru-RU"/>
        </a:p>
      </dgm:t>
    </dgm:pt>
    <dgm:pt modelId="{6C7E7D74-04A6-4AFD-BFF2-0FF70B4122D8}" type="sibTrans" cxnId="{A619C325-8C78-43FC-B45B-2FDF59D1B308}">
      <dgm:prSet/>
      <dgm:spPr/>
      <dgm:t>
        <a:bodyPr/>
        <a:lstStyle/>
        <a:p>
          <a:endParaRPr lang="ru-RU"/>
        </a:p>
      </dgm:t>
    </dgm:pt>
    <dgm:pt modelId="{5080D0F9-EA80-45C0-A3A4-FC08E649C016}">
      <dgm:prSet custT="1"/>
      <dgm:spPr>
        <a:gradFill rotWithShape="0">
          <a:gsLst>
            <a:gs pos="0">
              <a:schemeClr val="accent4">
                <a:hueOff val="9800891"/>
                <a:satOff val="-40777"/>
                <a:lumOff val="9608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9800891"/>
                <a:satOff val="-40777"/>
                <a:lumOff val="9608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9800891"/>
                <a:satOff val="-40777"/>
                <a:lumOff val="9608"/>
                <a:lumMod val="99000"/>
                <a:satMod val="120000"/>
                <a:shade val="78000"/>
                <a:alpha val="25000"/>
              </a:schemeClr>
            </a:gs>
          </a:gsLst>
        </a:gradFill>
      </dgm:spPr>
      <dgm:t>
        <a:bodyPr/>
        <a:lstStyle/>
        <a:p>
          <a:r>
            <a:rPr lang="ru-RU" sz="1000" dirty="0">
              <a:latin typeface="Century Gothic" panose="020B0502020202020204" pitchFamily="34" charset="0"/>
            </a:rPr>
            <a:t>Макар Маршев</a:t>
          </a:r>
          <a:br>
            <a:rPr lang="ru-RU" sz="1000" dirty="0">
              <a:latin typeface="Century Gothic" panose="020B0502020202020204" pitchFamily="34" charset="0"/>
            </a:rPr>
          </a:b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Капитан</a:t>
          </a:r>
          <a:br>
            <a:rPr lang="en-US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Спикер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Тимлид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Мастер презентации</a:t>
          </a:r>
          <a:br>
            <a:rPr lang="ru-RU" sz="1000" dirty="0">
              <a:latin typeface="Century Gothic" panose="020B0502020202020204" pitchFamily="34" charset="0"/>
            </a:rPr>
          </a:br>
          <a:r>
            <a:rPr lang="ru-RU" sz="1000" dirty="0">
              <a:latin typeface="Century Gothic" panose="020B0502020202020204" pitchFamily="34" charset="0"/>
            </a:rPr>
            <a:t>- </a:t>
          </a:r>
          <a:r>
            <a:rPr lang="en-US" sz="1000" dirty="0">
              <a:latin typeface="Century Gothic" panose="020B0502020202020204" pitchFamily="34" charset="0"/>
            </a:rPr>
            <a:t>Back-end</a:t>
          </a:r>
          <a:br>
            <a:rPr lang="ru-RU" sz="1000" dirty="0">
              <a:latin typeface="Century Gothic" panose="020B0502020202020204" pitchFamily="34" charset="0"/>
            </a:rPr>
          </a:br>
          <a:endParaRPr lang="ru-RU" sz="1000" dirty="0">
            <a:latin typeface="Century Gothic" panose="020B0502020202020204" pitchFamily="34" charset="0"/>
          </a:endParaRPr>
        </a:p>
      </dgm:t>
    </dgm:pt>
    <dgm:pt modelId="{E76B17BE-F5C1-418D-A252-100082207E2F}" type="parTrans" cxnId="{7E0821FC-F948-4329-B88A-630BB15E3534}">
      <dgm:prSet/>
      <dgm:spPr/>
      <dgm:t>
        <a:bodyPr/>
        <a:lstStyle/>
        <a:p>
          <a:endParaRPr lang="ru-RU"/>
        </a:p>
      </dgm:t>
    </dgm:pt>
    <dgm:pt modelId="{1B7D3D76-CBCD-45BC-B40C-424655B3FB81}" type="sibTrans" cxnId="{7E0821FC-F948-4329-B88A-630BB15E3534}">
      <dgm:prSet/>
      <dgm:spPr/>
      <dgm:t>
        <a:bodyPr/>
        <a:lstStyle/>
        <a:p>
          <a:endParaRPr lang="ru-RU"/>
        </a:p>
      </dgm:t>
    </dgm:pt>
    <dgm:pt modelId="{153FBFA2-9D76-4D83-8504-5F55EF8D876D}" type="pres">
      <dgm:prSet presAssocID="{5AEC37BB-460A-43E2-9433-B79CB59256D7}" presName="linearFlow" presStyleCnt="0">
        <dgm:presLayoutVars>
          <dgm:dir/>
          <dgm:animLvl val="lvl"/>
          <dgm:resizeHandles/>
        </dgm:presLayoutVars>
      </dgm:prSet>
      <dgm:spPr/>
    </dgm:pt>
    <dgm:pt modelId="{89758AB5-93BC-451F-B3A8-D4BF3956A47E}" type="pres">
      <dgm:prSet presAssocID="{D92D3BDF-A788-40D4-AA57-E841EAE3E8D8}" presName="compositeNode" presStyleCnt="0">
        <dgm:presLayoutVars>
          <dgm:bulletEnabled val="1"/>
        </dgm:presLayoutVars>
      </dgm:prSet>
      <dgm:spPr/>
    </dgm:pt>
    <dgm:pt modelId="{6AECC037-FE83-444C-A917-32223702201D}" type="pres">
      <dgm:prSet presAssocID="{D92D3BDF-A788-40D4-AA57-E841EAE3E8D8}" presName="image" presStyleLbl="fgImgPlace1" presStyleIdx="0" presStyleCnt="3"/>
      <dgm:spPr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E20AD7F7-65F9-41DC-863F-FE9CF0F82075}" type="pres">
      <dgm:prSet presAssocID="{D92D3BDF-A788-40D4-AA57-E841EAE3E8D8}" presName="childNode" presStyleLbl="node1" presStyleIdx="0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D026D513-98AD-403B-86F9-63EDFF070BDC}" type="pres">
      <dgm:prSet presAssocID="{D92D3BDF-A788-40D4-AA57-E841EAE3E8D8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A24273B4-DF08-4B91-8731-C4128C509E9E}" type="pres">
      <dgm:prSet presAssocID="{2D688BCD-8999-404B-90E2-659FF9EF5FEF}" presName="sibTrans" presStyleCnt="0"/>
      <dgm:spPr/>
    </dgm:pt>
    <dgm:pt modelId="{D67EA6D6-1095-4AAB-BE0D-65BC0CEC29B2}" type="pres">
      <dgm:prSet presAssocID="{5B645A2D-3ECF-42B1-83C1-92BBBDDD44D6}" presName="compositeNode" presStyleCnt="0">
        <dgm:presLayoutVars>
          <dgm:bulletEnabled val="1"/>
        </dgm:presLayoutVars>
      </dgm:prSet>
      <dgm:spPr/>
    </dgm:pt>
    <dgm:pt modelId="{0F0E8092-10BC-424D-8DD9-9589B233C840}" type="pres">
      <dgm:prSet presAssocID="{5B645A2D-3ECF-42B1-83C1-92BBBDDD44D6}" presName="image" presStyleLbl="fgImgPlace1" presStyleIdx="1" presStyleCnt="3"/>
      <dgm:spPr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44AA0CED-03DC-4759-ACAD-6961BE0CFD2C}" type="pres">
      <dgm:prSet presAssocID="{5B645A2D-3ECF-42B1-83C1-92BBBDDD44D6}" presName="childNode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70EC8BBE-DD44-4F2E-83ED-B8B97CA09761}" type="pres">
      <dgm:prSet presAssocID="{5B645A2D-3ECF-42B1-83C1-92BBBDDD44D6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962E5108-7913-4822-865E-06FDAF02C421}" type="pres">
      <dgm:prSet presAssocID="{67194BD1-5030-4C30-A392-3AFBF91BA45F}" presName="sibTrans" presStyleCnt="0"/>
      <dgm:spPr/>
    </dgm:pt>
    <dgm:pt modelId="{25FA6814-05FD-44A2-AEA5-2A49245CC048}" type="pres">
      <dgm:prSet presAssocID="{BDE7D315-0D7C-44C0-9963-532D3F5F7E03}" presName="compositeNode" presStyleCnt="0">
        <dgm:presLayoutVars>
          <dgm:bulletEnabled val="1"/>
        </dgm:presLayoutVars>
      </dgm:prSet>
      <dgm:spPr/>
    </dgm:pt>
    <dgm:pt modelId="{56A3FFBA-FF8A-400F-B156-0EF9C098DB16}" type="pres">
      <dgm:prSet presAssocID="{BDE7D315-0D7C-44C0-9963-532D3F5F7E03}" presName="image" presStyleLbl="fgImgPlace1" presStyleIdx="2" presStyleCnt="3"/>
      <dgm:spPr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2787C34B-ACD6-476B-8FA7-A69EB71DB302}" type="pres">
      <dgm:prSet presAssocID="{BDE7D315-0D7C-44C0-9963-532D3F5F7E03}" presName="childNode" presStyleLbl="node1" presStyleIdx="2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170F713F-EDBE-4C0C-B959-BA94901A8C33}" type="pres">
      <dgm:prSet presAssocID="{BDE7D315-0D7C-44C0-9963-532D3F5F7E03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F08CDA06-EF37-4F3B-981E-93FE24240899}" type="presOf" srcId="{5B645A2D-3ECF-42B1-83C1-92BBBDDD44D6}" destId="{70EC8BBE-DD44-4F2E-83ED-B8B97CA09761}" srcOrd="0" destOrd="0" presId="urn:microsoft.com/office/officeart/2005/8/layout/hList2"/>
    <dgm:cxn modelId="{E1ED9C07-6AE2-45A1-8E74-E4DCE2AB9D6D}" srcId="{5AEC37BB-460A-43E2-9433-B79CB59256D7}" destId="{D92D3BDF-A788-40D4-AA57-E841EAE3E8D8}" srcOrd="0" destOrd="0" parTransId="{9F10A816-AAA5-4D9C-9D26-BDFBC6E32A7E}" sibTransId="{2D688BCD-8999-404B-90E2-659FF9EF5FEF}"/>
    <dgm:cxn modelId="{A619C325-8C78-43FC-B45B-2FDF59D1B308}" srcId="{5B645A2D-3ECF-42B1-83C1-92BBBDDD44D6}" destId="{6F87F73E-B5FF-4088-A69D-746EF8A4ED32}" srcOrd="0" destOrd="0" parTransId="{3D5D8BFA-DAF9-411B-B208-A359FF102F7E}" sibTransId="{6C7E7D74-04A6-4AFD-BFF2-0FF70B4122D8}"/>
    <dgm:cxn modelId="{EC691960-7B26-4040-A2FA-C97B665335C7}" type="presOf" srcId="{5080D0F9-EA80-45C0-A3A4-FC08E649C016}" destId="{2787C34B-ACD6-476B-8FA7-A69EB71DB302}" srcOrd="0" destOrd="0" presId="urn:microsoft.com/office/officeart/2005/8/layout/hList2"/>
    <dgm:cxn modelId="{D8F62F4F-9F1D-4015-8CFA-E25F826D0AE1}" type="presOf" srcId="{5AEC37BB-460A-43E2-9433-B79CB59256D7}" destId="{153FBFA2-9D76-4D83-8504-5F55EF8D876D}" srcOrd="0" destOrd="0" presId="urn:microsoft.com/office/officeart/2005/8/layout/hList2"/>
    <dgm:cxn modelId="{51BC7973-48AE-4C07-B627-78464B7419D5}" srcId="{5AEC37BB-460A-43E2-9433-B79CB59256D7}" destId="{5B645A2D-3ECF-42B1-83C1-92BBBDDD44D6}" srcOrd="1" destOrd="0" parTransId="{AD5EE047-66D6-4F8A-BE57-E802CE1FCF7E}" sibTransId="{67194BD1-5030-4C30-A392-3AFBF91BA45F}"/>
    <dgm:cxn modelId="{F0D02981-AE67-4D4B-9EDA-99137D9C0800}" type="presOf" srcId="{21BAC845-6281-43B2-A802-2A9FE4F68CA2}" destId="{E20AD7F7-65F9-41DC-863F-FE9CF0F82075}" srcOrd="0" destOrd="0" presId="urn:microsoft.com/office/officeart/2005/8/layout/hList2"/>
    <dgm:cxn modelId="{AA48768B-BE21-4CD5-9F63-A115A80F9316}" srcId="{5AEC37BB-460A-43E2-9433-B79CB59256D7}" destId="{BDE7D315-0D7C-44C0-9963-532D3F5F7E03}" srcOrd="2" destOrd="0" parTransId="{213078F1-5A4A-4554-BBA5-8E90413D4E3C}" sibTransId="{BAE244A3-A45E-4B48-995B-58BFCFBC478A}"/>
    <dgm:cxn modelId="{07EA46BF-B176-43C7-B62C-95BEACCD3D99}" srcId="{D92D3BDF-A788-40D4-AA57-E841EAE3E8D8}" destId="{21BAC845-6281-43B2-A802-2A9FE4F68CA2}" srcOrd="0" destOrd="0" parTransId="{1C67071F-D6E2-41AB-B276-D6947A8ACE8F}" sibTransId="{A8ADC783-24D0-4862-80D2-E752048E7DB4}"/>
    <dgm:cxn modelId="{5E1D99CE-B58E-4B96-AC9B-E7B03858A5C9}" type="presOf" srcId="{BDE7D315-0D7C-44C0-9963-532D3F5F7E03}" destId="{170F713F-EDBE-4C0C-B959-BA94901A8C33}" srcOrd="0" destOrd="0" presId="urn:microsoft.com/office/officeart/2005/8/layout/hList2"/>
    <dgm:cxn modelId="{4D4E50E9-4398-4745-BCF2-10E0B7E6B501}" type="presOf" srcId="{D92D3BDF-A788-40D4-AA57-E841EAE3E8D8}" destId="{D026D513-98AD-403B-86F9-63EDFF070BDC}" srcOrd="0" destOrd="0" presId="urn:microsoft.com/office/officeart/2005/8/layout/hList2"/>
    <dgm:cxn modelId="{D88B2FF2-4AAF-40EC-9245-A2349E883195}" type="presOf" srcId="{6F87F73E-B5FF-4088-A69D-746EF8A4ED32}" destId="{44AA0CED-03DC-4759-ACAD-6961BE0CFD2C}" srcOrd="0" destOrd="0" presId="urn:microsoft.com/office/officeart/2005/8/layout/hList2"/>
    <dgm:cxn modelId="{7E0821FC-F948-4329-B88A-630BB15E3534}" srcId="{BDE7D315-0D7C-44C0-9963-532D3F5F7E03}" destId="{5080D0F9-EA80-45C0-A3A4-FC08E649C016}" srcOrd="0" destOrd="0" parTransId="{E76B17BE-F5C1-418D-A252-100082207E2F}" sibTransId="{1B7D3D76-CBCD-45BC-B40C-424655B3FB81}"/>
    <dgm:cxn modelId="{5FD035C2-233E-44A3-9DED-978D7CE20C67}" type="presParOf" srcId="{153FBFA2-9D76-4D83-8504-5F55EF8D876D}" destId="{89758AB5-93BC-451F-B3A8-D4BF3956A47E}" srcOrd="0" destOrd="0" presId="urn:microsoft.com/office/officeart/2005/8/layout/hList2"/>
    <dgm:cxn modelId="{CE4A6D07-86CA-45C6-877C-9394ED2F5F38}" type="presParOf" srcId="{89758AB5-93BC-451F-B3A8-D4BF3956A47E}" destId="{6AECC037-FE83-444C-A917-32223702201D}" srcOrd="0" destOrd="0" presId="urn:microsoft.com/office/officeart/2005/8/layout/hList2"/>
    <dgm:cxn modelId="{DFFAF19A-1D97-4521-AC65-8ACED824F7A1}" type="presParOf" srcId="{89758AB5-93BC-451F-B3A8-D4BF3956A47E}" destId="{E20AD7F7-65F9-41DC-863F-FE9CF0F82075}" srcOrd="1" destOrd="0" presId="urn:microsoft.com/office/officeart/2005/8/layout/hList2"/>
    <dgm:cxn modelId="{C3F8FC19-A024-4504-A66C-7C1A3B499439}" type="presParOf" srcId="{89758AB5-93BC-451F-B3A8-D4BF3956A47E}" destId="{D026D513-98AD-403B-86F9-63EDFF070BDC}" srcOrd="2" destOrd="0" presId="urn:microsoft.com/office/officeart/2005/8/layout/hList2"/>
    <dgm:cxn modelId="{EE6EFEDD-C47D-456E-B08B-44019D2FEEA7}" type="presParOf" srcId="{153FBFA2-9D76-4D83-8504-5F55EF8D876D}" destId="{A24273B4-DF08-4B91-8731-C4128C509E9E}" srcOrd="1" destOrd="0" presId="urn:microsoft.com/office/officeart/2005/8/layout/hList2"/>
    <dgm:cxn modelId="{5CA1A32E-BBE4-45CC-A9DD-DED006E777FF}" type="presParOf" srcId="{153FBFA2-9D76-4D83-8504-5F55EF8D876D}" destId="{D67EA6D6-1095-4AAB-BE0D-65BC0CEC29B2}" srcOrd="2" destOrd="0" presId="urn:microsoft.com/office/officeart/2005/8/layout/hList2"/>
    <dgm:cxn modelId="{5098EB9D-0D63-4829-9AFC-51B9C6AFE148}" type="presParOf" srcId="{D67EA6D6-1095-4AAB-BE0D-65BC0CEC29B2}" destId="{0F0E8092-10BC-424D-8DD9-9589B233C840}" srcOrd="0" destOrd="0" presId="urn:microsoft.com/office/officeart/2005/8/layout/hList2"/>
    <dgm:cxn modelId="{EDC13718-06D2-4402-AD53-4023A541CC44}" type="presParOf" srcId="{D67EA6D6-1095-4AAB-BE0D-65BC0CEC29B2}" destId="{44AA0CED-03DC-4759-ACAD-6961BE0CFD2C}" srcOrd="1" destOrd="0" presId="urn:microsoft.com/office/officeart/2005/8/layout/hList2"/>
    <dgm:cxn modelId="{3158DF1A-42C7-4A06-9940-7E712B0C2B71}" type="presParOf" srcId="{D67EA6D6-1095-4AAB-BE0D-65BC0CEC29B2}" destId="{70EC8BBE-DD44-4F2E-83ED-B8B97CA09761}" srcOrd="2" destOrd="0" presId="urn:microsoft.com/office/officeart/2005/8/layout/hList2"/>
    <dgm:cxn modelId="{4BDBFB3C-54F9-4260-9372-293C19C9082E}" type="presParOf" srcId="{153FBFA2-9D76-4D83-8504-5F55EF8D876D}" destId="{962E5108-7913-4822-865E-06FDAF02C421}" srcOrd="3" destOrd="0" presId="urn:microsoft.com/office/officeart/2005/8/layout/hList2"/>
    <dgm:cxn modelId="{9525CA36-4616-44EA-81D4-00A7535005C5}" type="presParOf" srcId="{153FBFA2-9D76-4D83-8504-5F55EF8D876D}" destId="{25FA6814-05FD-44A2-AEA5-2A49245CC048}" srcOrd="4" destOrd="0" presId="urn:microsoft.com/office/officeart/2005/8/layout/hList2"/>
    <dgm:cxn modelId="{10FF495D-BE97-422E-AD10-712B9EBC7DD5}" type="presParOf" srcId="{25FA6814-05FD-44A2-AEA5-2A49245CC048}" destId="{56A3FFBA-FF8A-400F-B156-0EF9C098DB16}" srcOrd="0" destOrd="0" presId="urn:microsoft.com/office/officeart/2005/8/layout/hList2"/>
    <dgm:cxn modelId="{E0E3C85E-D73E-4CB8-B320-32A52D758884}" type="presParOf" srcId="{25FA6814-05FD-44A2-AEA5-2A49245CC048}" destId="{2787C34B-ACD6-476B-8FA7-A69EB71DB302}" srcOrd="1" destOrd="0" presId="urn:microsoft.com/office/officeart/2005/8/layout/hList2"/>
    <dgm:cxn modelId="{808DF6F3-D28D-4495-AEFD-10EDB1E33A9D}" type="presParOf" srcId="{25FA6814-05FD-44A2-AEA5-2A49245CC048}" destId="{170F713F-EDBE-4C0C-B959-BA94901A8C3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D513-98AD-403B-86F9-63EDFF070BDC}">
      <dsp:nvSpPr>
        <dsp:cNvPr id="0" name=""/>
        <dsp:cNvSpPr/>
      </dsp:nvSpPr>
      <dsp:spPr>
        <a:xfrm rot="16200000">
          <a:off x="-535506" y="966899"/>
          <a:ext cx="1435918" cy="290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5977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-535506" y="966899"/>
        <a:ext cx="1435918" cy="290242"/>
      </dsp:txXfrm>
    </dsp:sp>
    <dsp:sp modelId="{E20AD7F7-65F9-41DC-863F-FE9CF0F82075}">
      <dsp:nvSpPr>
        <dsp:cNvPr id="0" name=""/>
        <dsp:cNvSpPr/>
      </dsp:nvSpPr>
      <dsp:spPr>
        <a:xfrm>
          <a:off x="327573" y="394061"/>
          <a:ext cx="1445713" cy="143591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0"/>
                <a:satOff val="0"/>
                <a:lumOff val="0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0"/>
                <a:satOff val="0"/>
                <a:lumOff val="0"/>
                <a:lumMod val="99000"/>
                <a:satMod val="120000"/>
                <a:shade val="78000"/>
                <a:alpha val="2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255977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Century Gothic" panose="020B0502020202020204" pitchFamily="34" charset="0"/>
            </a:rPr>
            <a:t>Виктор </a:t>
          </a:r>
          <a:r>
            <a:rPr lang="ru-RU" sz="1000" kern="1200" dirty="0" err="1">
              <a:latin typeface="Century Gothic" panose="020B0502020202020204" pitchFamily="34" charset="0"/>
            </a:rPr>
            <a:t>Хрушкой</a:t>
          </a:r>
          <a:br>
            <a:rPr lang="ru-RU" sz="1000" kern="1200" dirty="0">
              <a:latin typeface="Century Gothic" panose="020B0502020202020204" pitchFamily="34" charset="0"/>
            </a:rPr>
          </a:b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Дизайнер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>
              <a:latin typeface="Century Gothic" panose="020B0502020202020204" pitchFamily="34" charset="0"/>
            </a:rPr>
            <a:t>Front-end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Советник</a:t>
          </a:r>
        </a:p>
      </dsp:txBody>
      <dsp:txXfrm>
        <a:off x="397669" y="464157"/>
        <a:ext cx="1305521" cy="1295726"/>
      </dsp:txXfrm>
    </dsp:sp>
    <dsp:sp modelId="{6AECC037-FE83-444C-A917-32223702201D}">
      <dsp:nvSpPr>
        <dsp:cNvPr id="0" name=""/>
        <dsp:cNvSpPr/>
      </dsp:nvSpPr>
      <dsp:spPr>
        <a:xfrm>
          <a:off x="37331" y="10941"/>
          <a:ext cx="580484" cy="580484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0EC8BBE-DD44-4F2E-83ED-B8B97CA09761}">
      <dsp:nvSpPr>
        <dsp:cNvPr id="0" name=""/>
        <dsp:cNvSpPr/>
      </dsp:nvSpPr>
      <dsp:spPr>
        <a:xfrm rot="16200000">
          <a:off x="1591308" y="966899"/>
          <a:ext cx="1435918" cy="290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5977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1591308" y="966899"/>
        <a:ext cx="1435918" cy="290242"/>
      </dsp:txXfrm>
    </dsp:sp>
    <dsp:sp modelId="{44AA0CED-03DC-4759-ACAD-6961BE0CFD2C}">
      <dsp:nvSpPr>
        <dsp:cNvPr id="0" name=""/>
        <dsp:cNvSpPr/>
      </dsp:nvSpPr>
      <dsp:spPr>
        <a:xfrm>
          <a:off x="2454389" y="394061"/>
          <a:ext cx="1445713" cy="1435918"/>
        </a:xfrm>
        <a:prstGeom prst="round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4900445"/>
                <a:satOff val="-20388"/>
                <a:lumOff val="4804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4900445"/>
                <a:satOff val="-20388"/>
                <a:lumOff val="4804"/>
                <a:lumMod val="99000"/>
                <a:satMod val="120000"/>
                <a:shade val="78000"/>
                <a:alpha val="2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255977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Century Gothic" panose="020B0502020202020204" pitchFamily="34" charset="0"/>
            </a:rPr>
            <a:t>Николай Обухов</a:t>
          </a:r>
          <a:br>
            <a:rPr lang="ru-RU" sz="1000" kern="1200" dirty="0">
              <a:latin typeface="Century Gothic" panose="020B0502020202020204" pitchFamily="34" charset="0"/>
            </a:rPr>
          </a:b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Тимлид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Тестировщик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Системный  администратор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Аналитик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>
              <a:latin typeface="Century Gothic" panose="020B0502020202020204" pitchFamily="34" charset="0"/>
            </a:rPr>
            <a:t>Back-end</a:t>
          </a:r>
          <a:br>
            <a:rPr lang="en-US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 err="1">
              <a:latin typeface="Century Gothic" panose="020B0502020202020204" pitchFamily="34" charset="0"/>
            </a:rPr>
            <a:t>Fullstack</a:t>
          </a:r>
          <a:br>
            <a:rPr lang="ru-RU" sz="1000" kern="1200" dirty="0">
              <a:latin typeface="Century Gothic" panose="020B0502020202020204" pitchFamily="34" charset="0"/>
            </a:rPr>
          </a:br>
          <a:endParaRPr lang="ru-RU" sz="1000" kern="1200" dirty="0">
            <a:latin typeface="Century Gothic" panose="020B0502020202020204" pitchFamily="34" charset="0"/>
          </a:endParaRPr>
        </a:p>
      </dsp:txBody>
      <dsp:txXfrm>
        <a:off x="2524485" y="464157"/>
        <a:ext cx="1305521" cy="1295726"/>
      </dsp:txXfrm>
    </dsp:sp>
    <dsp:sp modelId="{0F0E8092-10BC-424D-8DD9-9589B233C840}">
      <dsp:nvSpPr>
        <dsp:cNvPr id="0" name=""/>
        <dsp:cNvSpPr/>
      </dsp:nvSpPr>
      <dsp:spPr>
        <a:xfrm>
          <a:off x="2164147" y="10941"/>
          <a:ext cx="580484" cy="580484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70F713F-EDBE-4C0C-B959-BA94901A8C33}">
      <dsp:nvSpPr>
        <dsp:cNvPr id="0" name=""/>
        <dsp:cNvSpPr/>
      </dsp:nvSpPr>
      <dsp:spPr>
        <a:xfrm rot="16200000">
          <a:off x="3718124" y="966899"/>
          <a:ext cx="1435918" cy="290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5977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3718124" y="966899"/>
        <a:ext cx="1435918" cy="290242"/>
      </dsp:txXfrm>
    </dsp:sp>
    <dsp:sp modelId="{2787C34B-ACD6-476B-8FA7-A69EB71DB302}">
      <dsp:nvSpPr>
        <dsp:cNvPr id="0" name=""/>
        <dsp:cNvSpPr/>
      </dsp:nvSpPr>
      <dsp:spPr>
        <a:xfrm>
          <a:off x="4581204" y="394061"/>
          <a:ext cx="1445713" cy="1435918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9800891"/>
                <a:satOff val="-40777"/>
                <a:lumOff val="9608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9800891"/>
                <a:satOff val="-40777"/>
                <a:lumOff val="9608"/>
                <a:lumMod val="99000"/>
                <a:satMod val="120000"/>
                <a:shade val="78000"/>
                <a:alpha val="2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255977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Century Gothic" panose="020B0502020202020204" pitchFamily="34" charset="0"/>
            </a:rPr>
            <a:t>Макар Маршев</a:t>
          </a:r>
          <a:br>
            <a:rPr lang="ru-RU" sz="1000" kern="1200" dirty="0">
              <a:latin typeface="Century Gothic" panose="020B0502020202020204" pitchFamily="34" charset="0"/>
            </a:rPr>
          </a:b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Капитан</a:t>
          </a:r>
          <a:br>
            <a:rPr lang="en-US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Спикер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Тимлид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Мастер презентации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>
              <a:latin typeface="Century Gothic" panose="020B0502020202020204" pitchFamily="34" charset="0"/>
            </a:rPr>
            <a:t>Back-end</a:t>
          </a:r>
          <a:endParaRPr lang="ru-RU" sz="1000" kern="1200" dirty="0">
            <a:latin typeface="Century Gothic" panose="020B0502020202020204" pitchFamily="34" charset="0"/>
          </a:endParaRPr>
        </a:p>
      </dsp:txBody>
      <dsp:txXfrm>
        <a:off x="4651300" y="464157"/>
        <a:ext cx="1305521" cy="1295726"/>
      </dsp:txXfrm>
    </dsp:sp>
    <dsp:sp modelId="{56A3FFBA-FF8A-400F-B156-0EF9C098DB16}">
      <dsp:nvSpPr>
        <dsp:cNvPr id="0" name=""/>
        <dsp:cNvSpPr/>
      </dsp:nvSpPr>
      <dsp:spPr>
        <a:xfrm>
          <a:off x="4290962" y="10941"/>
          <a:ext cx="580484" cy="580484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D513-98AD-403B-86F9-63EDFF070BDC}">
      <dsp:nvSpPr>
        <dsp:cNvPr id="0" name=""/>
        <dsp:cNvSpPr/>
      </dsp:nvSpPr>
      <dsp:spPr>
        <a:xfrm rot="16200000">
          <a:off x="-1184061" y="1801401"/>
          <a:ext cx="2737316" cy="291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48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-1184061" y="1801401"/>
        <a:ext cx="2737316" cy="291946"/>
      </dsp:txXfrm>
    </dsp:sp>
    <dsp:sp modelId="{E20AD7F7-65F9-41DC-863F-FE9CF0F82075}">
      <dsp:nvSpPr>
        <dsp:cNvPr id="0" name=""/>
        <dsp:cNvSpPr/>
      </dsp:nvSpPr>
      <dsp:spPr>
        <a:xfrm>
          <a:off x="330570" y="578716"/>
          <a:ext cx="1454202" cy="273731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0"/>
                <a:satOff val="0"/>
                <a:lumOff val="0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0"/>
                <a:satOff val="0"/>
                <a:lumOff val="0"/>
                <a:lumMod val="99000"/>
                <a:satMod val="120000"/>
                <a:shade val="78000"/>
                <a:alpha val="2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25748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Century Gothic" panose="020B0502020202020204" pitchFamily="34" charset="0"/>
            </a:rPr>
            <a:t>Виктор </a:t>
          </a:r>
          <a:r>
            <a:rPr lang="ru-RU" sz="1000" kern="1200" dirty="0" err="1">
              <a:latin typeface="Century Gothic" panose="020B0502020202020204" pitchFamily="34" charset="0"/>
            </a:rPr>
            <a:t>Хрушкой</a:t>
          </a:r>
          <a:br>
            <a:rPr lang="ru-RU" sz="1000" kern="1200" dirty="0">
              <a:latin typeface="Century Gothic" panose="020B0502020202020204" pitchFamily="34" charset="0"/>
            </a:rPr>
          </a:b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Дизайнер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>
              <a:latin typeface="Century Gothic" panose="020B0502020202020204" pitchFamily="34" charset="0"/>
            </a:rPr>
            <a:t>Front-end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Советник</a:t>
          </a:r>
        </a:p>
      </dsp:txBody>
      <dsp:txXfrm>
        <a:off x="401558" y="649704"/>
        <a:ext cx="1312226" cy="2595340"/>
      </dsp:txXfrm>
    </dsp:sp>
    <dsp:sp modelId="{6AECC037-FE83-444C-A917-32223702201D}">
      <dsp:nvSpPr>
        <dsp:cNvPr id="0" name=""/>
        <dsp:cNvSpPr/>
      </dsp:nvSpPr>
      <dsp:spPr>
        <a:xfrm>
          <a:off x="38624" y="193347"/>
          <a:ext cx="583892" cy="583892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0EC8BBE-DD44-4F2E-83ED-B8B97CA09761}">
      <dsp:nvSpPr>
        <dsp:cNvPr id="0" name=""/>
        <dsp:cNvSpPr/>
      </dsp:nvSpPr>
      <dsp:spPr>
        <a:xfrm rot="16200000">
          <a:off x="936365" y="1801401"/>
          <a:ext cx="2737316" cy="291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48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936365" y="1801401"/>
        <a:ext cx="2737316" cy="291946"/>
      </dsp:txXfrm>
    </dsp:sp>
    <dsp:sp modelId="{44AA0CED-03DC-4759-ACAD-6961BE0CFD2C}">
      <dsp:nvSpPr>
        <dsp:cNvPr id="0" name=""/>
        <dsp:cNvSpPr/>
      </dsp:nvSpPr>
      <dsp:spPr>
        <a:xfrm>
          <a:off x="2450996" y="578716"/>
          <a:ext cx="1454202" cy="2737316"/>
        </a:xfrm>
        <a:prstGeom prst="round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4900445"/>
                <a:satOff val="-20388"/>
                <a:lumOff val="4804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4900445"/>
                <a:satOff val="-20388"/>
                <a:lumOff val="4804"/>
                <a:lumMod val="99000"/>
                <a:satMod val="120000"/>
                <a:shade val="78000"/>
                <a:alpha val="2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25748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Century Gothic" panose="020B0502020202020204" pitchFamily="34" charset="0"/>
            </a:rPr>
            <a:t>Николай Обухов</a:t>
          </a:r>
          <a:br>
            <a:rPr lang="ru-RU" sz="1000" kern="1200" dirty="0">
              <a:latin typeface="Century Gothic" panose="020B0502020202020204" pitchFamily="34" charset="0"/>
            </a:rPr>
          </a:b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Тимлид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 Тестировщик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Системный администратор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Аналитик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>
              <a:latin typeface="Century Gothic" panose="020B0502020202020204" pitchFamily="34" charset="0"/>
            </a:rPr>
            <a:t>Back-end</a:t>
          </a:r>
          <a:br>
            <a:rPr lang="en-US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 err="1">
              <a:latin typeface="Century Gothic" panose="020B0502020202020204" pitchFamily="34" charset="0"/>
            </a:rPr>
            <a:t>Fullstack</a:t>
          </a:r>
          <a:br>
            <a:rPr lang="ru-RU" sz="1000" kern="1200" dirty="0">
              <a:latin typeface="Century Gothic" panose="020B0502020202020204" pitchFamily="34" charset="0"/>
            </a:rPr>
          </a:br>
          <a:endParaRPr lang="ru-RU" sz="1000" kern="1200" dirty="0">
            <a:latin typeface="Century Gothic" panose="020B0502020202020204" pitchFamily="34" charset="0"/>
          </a:endParaRPr>
        </a:p>
      </dsp:txBody>
      <dsp:txXfrm>
        <a:off x="2521984" y="649704"/>
        <a:ext cx="1312226" cy="2595340"/>
      </dsp:txXfrm>
    </dsp:sp>
    <dsp:sp modelId="{0F0E8092-10BC-424D-8DD9-9589B233C840}">
      <dsp:nvSpPr>
        <dsp:cNvPr id="0" name=""/>
        <dsp:cNvSpPr/>
      </dsp:nvSpPr>
      <dsp:spPr>
        <a:xfrm>
          <a:off x="2159050" y="193347"/>
          <a:ext cx="583892" cy="583892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70F713F-EDBE-4C0C-B959-BA94901A8C33}">
      <dsp:nvSpPr>
        <dsp:cNvPr id="0" name=""/>
        <dsp:cNvSpPr/>
      </dsp:nvSpPr>
      <dsp:spPr>
        <a:xfrm rot="16200000">
          <a:off x="3056792" y="1801401"/>
          <a:ext cx="2737316" cy="291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48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3056792" y="1801401"/>
        <a:ext cx="2737316" cy="291946"/>
      </dsp:txXfrm>
    </dsp:sp>
    <dsp:sp modelId="{2787C34B-ACD6-476B-8FA7-A69EB71DB302}">
      <dsp:nvSpPr>
        <dsp:cNvPr id="0" name=""/>
        <dsp:cNvSpPr/>
      </dsp:nvSpPr>
      <dsp:spPr>
        <a:xfrm>
          <a:off x="4571423" y="578716"/>
          <a:ext cx="1454202" cy="2737316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9800891"/>
                <a:satOff val="-40777"/>
                <a:lumOff val="9608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9800891"/>
                <a:satOff val="-40777"/>
                <a:lumOff val="9608"/>
                <a:lumMod val="99000"/>
                <a:satMod val="120000"/>
                <a:shade val="78000"/>
                <a:alpha val="2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25748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Century Gothic" panose="020B0502020202020204" pitchFamily="34" charset="0"/>
            </a:rPr>
            <a:t>Макар Маршев</a:t>
          </a:r>
          <a:br>
            <a:rPr lang="ru-RU" sz="1000" kern="1200" dirty="0">
              <a:latin typeface="Century Gothic" panose="020B0502020202020204" pitchFamily="34" charset="0"/>
            </a:rPr>
          </a:b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Капитан</a:t>
          </a:r>
          <a:br>
            <a:rPr lang="en-US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Спикер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Тимлид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Мастер презентации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>
              <a:latin typeface="Century Gothic" panose="020B0502020202020204" pitchFamily="34" charset="0"/>
            </a:rPr>
            <a:t>Back-end</a:t>
          </a:r>
          <a:br>
            <a:rPr lang="ru-RU" sz="1000" kern="1200" dirty="0">
              <a:latin typeface="Century Gothic" panose="020B0502020202020204" pitchFamily="34" charset="0"/>
            </a:rPr>
          </a:br>
          <a:endParaRPr lang="ru-RU" sz="1000" kern="1200" dirty="0">
            <a:latin typeface="Century Gothic" panose="020B0502020202020204" pitchFamily="34" charset="0"/>
          </a:endParaRPr>
        </a:p>
      </dsp:txBody>
      <dsp:txXfrm>
        <a:off x="4642411" y="649704"/>
        <a:ext cx="1312226" cy="2595340"/>
      </dsp:txXfrm>
    </dsp:sp>
    <dsp:sp modelId="{56A3FFBA-FF8A-400F-B156-0EF9C098DB16}">
      <dsp:nvSpPr>
        <dsp:cNvPr id="0" name=""/>
        <dsp:cNvSpPr/>
      </dsp:nvSpPr>
      <dsp:spPr>
        <a:xfrm>
          <a:off x="4279477" y="193347"/>
          <a:ext cx="583892" cy="583892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D513-98AD-403B-86F9-63EDFF070BDC}">
      <dsp:nvSpPr>
        <dsp:cNvPr id="0" name=""/>
        <dsp:cNvSpPr/>
      </dsp:nvSpPr>
      <dsp:spPr>
        <a:xfrm rot="16200000">
          <a:off x="-706444" y="1183994"/>
          <a:ext cx="1774414" cy="290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6585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-706444" y="1183994"/>
        <a:ext cx="1774414" cy="290930"/>
      </dsp:txXfrm>
    </dsp:sp>
    <dsp:sp modelId="{E20AD7F7-65F9-41DC-863F-FE9CF0F82075}">
      <dsp:nvSpPr>
        <dsp:cNvPr id="0" name=""/>
        <dsp:cNvSpPr/>
      </dsp:nvSpPr>
      <dsp:spPr>
        <a:xfrm>
          <a:off x="326228" y="442252"/>
          <a:ext cx="1449144" cy="177441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0"/>
                <a:satOff val="0"/>
                <a:lumOff val="0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0"/>
                <a:satOff val="0"/>
                <a:lumOff val="0"/>
                <a:lumMod val="99000"/>
                <a:satMod val="120000"/>
                <a:shade val="78000"/>
                <a:alpha val="2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256585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Century Gothic" panose="020B0502020202020204" pitchFamily="34" charset="0"/>
            </a:rPr>
            <a:t>Виктор </a:t>
          </a:r>
          <a:r>
            <a:rPr lang="ru-RU" sz="1000" kern="1200" dirty="0" err="1">
              <a:latin typeface="Century Gothic" panose="020B0502020202020204" pitchFamily="34" charset="0"/>
            </a:rPr>
            <a:t>Хрушкой</a:t>
          </a:r>
          <a:br>
            <a:rPr lang="ru-RU" sz="1000" kern="1200" dirty="0">
              <a:latin typeface="Century Gothic" panose="020B0502020202020204" pitchFamily="34" charset="0"/>
            </a:rPr>
          </a:b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Дизайнер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>
              <a:latin typeface="Century Gothic" panose="020B0502020202020204" pitchFamily="34" charset="0"/>
            </a:rPr>
            <a:t>Front-end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Советник</a:t>
          </a:r>
        </a:p>
      </dsp:txBody>
      <dsp:txXfrm>
        <a:off x="396969" y="512993"/>
        <a:ext cx="1307662" cy="1632932"/>
      </dsp:txXfrm>
    </dsp:sp>
    <dsp:sp modelId="{6AECC037-FE83-444C-A917-32223702201D}">
      <dsp:nvSpPr>
        <dsp:cNvPr id="0" name=""/>
        <dsp:cNvSpPr/>
      </dsp:nvSpPr>
      <dsp:spPr>
        <a:xfrm>
          <a:off x="35297" y="58223"/>
          <a:ext cx="581861" cy="581861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0EC8BBE-DD44-4F2E-83ED-B8B97CA09761}">
      <dsp:nvSpPr>
        <dsp:cNvPr id="0" name=""/>
        <dsp:cNvSpPr/>
      </dsp:nvSpPr>
      <dsp:spPr>
        <a:xfrm rot="16200000">
          <a:off x="1420345" y="1183994"/>
          <a:ext cx="1774414" cy="290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6585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1420345" y="1183994"/>
        <a:ext cx="1774414" cy="290930"/>
      </dsp:txXfrm>
    </dsp:sp>
    <dsp:sp modelId="{44AA0CED-03DC-4759-ACAD-6961BE0CFD2C}">
      <dsp:nvSpPr>
        <dsp:cNvPr id="0" name=""/>
        <dsp:cNvSpPr/>
      </dsp:nvSpPr>
      <dsp:spPr>
        <a:xfrm>
          <a:off x="2453018" y="442252"/>
          <a:ext cx="1449144" cy="1774414"/>
        </a:xfrm>
        <a:prstGeom prst="round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4900445"/>
                <a:satOff val="-20388"/>
                <a:lumOff val="4804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4900445"/>
                <a:satOff val="-20388"/>
                <a:lumOff val="4804"/>
                <a:lumMod val="99000"/>
                <a:satMod val="120000"/>
                <a:shade val="78000"/>
                <a:alpha val="2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256585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Century Gothic" panose="020B0502020202020204" pitchFamily="34" charset="0"/>
            </a:rPr>
            <a:t>Николай Обухов</a:t>
          </a:r>
          <a:br>
            <a:rPr lang="ru-RU" sz="1000" kern="1200" dirty="0">
              <a:latin typeface="Century Gothic" panose="020B0502020202020204" pitchFamily="34" charset="0"/>
            </a:rPr>
          </a:b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Тимлид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 Тестировщик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Системный администратор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Аналитик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>
              <a:latin typeface="Century Gothic" panose="020B0502020202020204" pitchFamily="34" charset="0"/>
            </a:rPr>
            <a:t>Back-end</a:t>
          </a:r>
          <a:br>
            <a:rPr lang="en-US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 err="1">
              <a:latin typeface="Century Gothic" panose="020B0502020202020204" pitchFamily="34" charset="0"/>
            </a:rPr>
            <a:t>Fullstack</a:t>
          </a:r>
          <a:br>
            <a:rPr lang="ru-RU" sz="1000" kern="1200" dirty="0">
              <a:latin typeface="Century Gothic" panose="020B0502020202020204" pitchFamily="34" charset="0"/>
            </a:rPr>
          </a:br>
          <a:endParaRPr lang="ru-RU" sz="1000" kern="1200" dirty="0">
            <a:latin typeface="Century Gothic" panose="020B0502020202020204" pitchFamily="34" charset="0"/>
          </a:endParaRPr>
        </a:p>
      </dsp:txBody>
      <dsp:txXfrm>
        <a:off x="2523759" y="512993"/>
        <a:ext cx="1307662" cy="1632932"/>
      </dsp:txXfrm>
    </dsp:sp>
    <dsp:sp modelId="{0F0E8092-10BC-424D-8DD9-9589B233C840}">
      <dsp:nvSpPr>
        <dsp:cNvPr id="0" name=""/>
        <dsp:cNvSpPr/>
      </dsp:nvSpPr>
      <dsp:spPr>
        <a:xfrm>
          <a:off x="2162087" y="58223"/>
          <a:ext cx="581861" cy="581861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70F713F-EDBE-4C0C-B959-BA94901A8C33}">
      <dsp:nvSpPr>
        <dsp:cNvPr id="0" name=""/>
        <dsp:cNvSpPr/>
      </dsp:nvSpPr>
      <dsp:spPr>
        <a:xfrm rot="16200000">
          <a:off x="3547135" y="1183994"/>
          <a:ext cx="1774414" cy="290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6585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3547135" y="1183994"/>
        <a:ext cx="1774414" cy="290930"/>
      </dsp:txXfrm>
    </dsp:sp>
    <dsp:sp modelId="{2787C34B-ACD6-476B-8FA7-A69EB71DB302}">
      <dsp:nvSpPr>
        <dsp:cNvPr id="0" name=""/>
        <dsp:cNvSpPr/>
      </dsp:nvSpPr>
      <dsp:spPr>
        <a:xfrm>
          <a:off x="4579808" y="442252"/>
          <a:ext cx="1449144" cy="1774414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satMod val="103000"/>
                <a:lumMod val="102000"/>
                <a:tint val="94000"/>
                <a:alpha val="40000"/>
              </a:schemeClr>
            </a:gs>
            <a:gs pos="50000">
              <a:schemeClr val="accent4">
                <a:hueOff val="9800891"/>
                <a:satOff val="-40777"/>
                <a:lumOff val="9608"/>
                <a:satMod val="110000"/>
                <a:lumMod val="100000"/>
                <a:shade val="100000"/>
                <a:alpha val="35000"/>
              </a:schemeClr>
            </a:gs>
            <a:gs pos="100000">
              <a:schemeClr val="accent4">
                <a:hueOff val="9800891"/>
                <a:satOff val="-40777"/>
                <a:lumOff val="9608"/>
                <a:lumMod val="99000"/>
                <a:satMod val="120000"/>
                <a:shade val="78000"/>
                <a:alpha val="2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256585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Century Gothic" panose="020B0502020202020204" pitchFamily="34" charset="0"/>
            </a:rPr>
            <a:t>Макар Маршев</a:t>
          </a:r>
          <a:br>
            <a:rPr lang="ru-RU" sz="1000" kern="1200" dirty="0">
              <a:latin typeface="Century Gothic" panose="020B0502020202020204" pitchFamily="34" charset="0"/>
            </a:rPr>
          </a:b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Капитан</a:t>
          </a:r>
          <a:br>
            <a:rPr lang="en-US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Спикер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Тимлид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Мастер презентации</a:t>
          </a:r>
          <a:br>
            <a:rPr lang="ru-RU" sz="1000" kern="1200" dirty="0">
              <a:latin typeface="Century Gothic" panose="020B0502020202020204" pitchFamily="34" charset="0"/>
            </a:rPr>
          </a:br>
          <a:r>
            <a:rPr lang="ru-RU" sz="1000" kern="1200" dirty="0">
              <a:latin typeface="Century Gothic" panose="020B0502020202020204" pitchFamily="34" charset="0"/>
            </a:rPr>
            <a:t>- </a:t>
          </a:r>
          <a:r>
            <a:rPr lang="en-US" sz="1000" kern="1200" dirty="0">
              <a:latin typeface="Century Gothic" panose="020B0502020202020204" pitchFamily="34" charset="0"/>
            </a:rPr>
            <a:t>Back-end</a:t>
          </a:r>
          <a:br>
            <a:rPr lang="ru-RU" sz="1000" kern="1200" dirty="0">
              <a:latin typeface="Century Gothic" panose="020B0502020202020204" pitchFamily="34" charset="0"/>
            </a:rPr>
          </a:br>
          <a:endParaRPr lang="ru-RU" sz="1000" kern="1200" dirty="0">
            <a:latin typeface="Century Gothic" panose="020B0502020202020204" pitchFamily="34" charset="0"/>
          </a:endParaRPr>
        </a:p>
      </dsp:txBody>
      <dsp:txXfrm>
        <a:off x="4650549" y="512993"/>
        <a:ext cx="1307662" cy="1632932"/>
      </dsp:txXfrm>
    </dsp:sp>
    <dsp:sp modelId="{56A3FFBA-FF8A-400F-B156-0EF9C098DB16}">
      <dsp:nvSpPr>
        <dsp:cNvPr id="0" name=""/>
        <dsp:cNvSpPr/>
      </dsp:nvSpPr>
      <dsp:spPr>
        <a:xfrm>
          <a:off x="4288877" y="58223"/>
          <a:ext cx="581861" cy="581861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564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2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21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36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86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34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12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77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60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1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microsoft.com/office/2007/relationships/hdphoto" Target="../media/hdphoto1.wdp"/><Relationship Id="rId5" Type="http://schemas.openxmlformats.org/officeDocument/2006/relationships/diagramData" Target="../diagrams/data1.xml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3.png"/><Relationship Id="rId5" Type="http://schemas.openxmlformats.org/officeDocument/2006/relationships/diagramLayout" Target="../diagrams/layout2.xml"/><Relationship Id="rId15" Type="http://schemas.microsoft.com/office/2007/relationships/hdphoto" Target="../media/hdphoto1.wdp"/><Relationship Id="rId10" Type="http://schemas.openxmlformats.org/officeDocument/2006/relationships/image" Target="../media/image2.png"/><Relationship Id="rId4" Type="http://schemas.openxmlformats.org/officeDocument/2006/relationships/diagramData" Target="../diagrams/data2.xml"/><Relationship Id="rId9" Type="http://schemas.openxmlformats.org/officeDocument/2006/relationships/image" Target="../media/image11.png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3.png"/><Relationship Id="rId5" Type="http://schemas.openxmlformats.org/officeDocument/2006/relationships/diagramLayout" Target="../diagrams/layout3.xml"/><Relationship Id="rId15" Type="http://schemas.microsoft.com/office/2007/relationships/hdphoto" Target="../media/hdphoto1.wdp"/><Relationship Id="rId10" Type="http://schemas.openxmlformats.org/officeDocument/2006/relationships/image" Target="../media/image2.png"/><Relationship Id="rId4" Type="http://schemas.openxmlformats.org/officeDocument/2006/relationships/diagramData" Target="../diagrams/data3.xml"/><Relationship Id="rId9" Type="http://schemas.openxmlformats.org/officeDocument/2006/relationships/image" Target="../media/image11.png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70E7A67-845B-4C3A-97AA-7BA66E253CA9}"/>
              </a:ext>
            </a:extLst>
          </p:cNvPr>
          <p:cNvSpPr/>
          <p:nvPr/>
        </p:nvSpPr>
        <p:spPr>
          <a:xfrm>
            <a:off x="0" y="0"/>
            <a:ext cx="9136874" cy="1140589"/>
          </a:xfrm>
          <a:prstGeom prst="rect">
            <a:avLst/>
          </a:prstGeom>
          <a:solidFill>
            <a:srgbClr val="0D0D0D"/>
          </a:solidFill>
          <a:ln>
            <a:solidFill>
              <a:schemeClr val="dk1">
                <a:shade val="50000"/>
                <a:alpha val="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Хедер">
            <a:extLst>
              <a:ext uri="{FF2B5EF4-FFF2-40B4-BE49-F238E27FC236}">
                <a16:creationId xmlns:a16="http://schemas.microsoft.com/office/drawing/2014/main" id="{EB3CBEA7-D5D7-4AE7-9353-E7D624AAB216}"/>
              </a:ext>
            </a:extLst>
          </p:cNvPr>
          <p:cNvSpPr txBox="1"/>
          <p:nvPr/>
        </p:nvSpPr>
        <p:spPr>
          <a:xfrm>
            <a:off x="2280834" y="2150907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0D0D0D"/>
                </a:solidFill>
                <a:latin typeface="IBM Plex Mono" panose="020B0509050203000203" pitchFamily="49" charset="-52"/>
                <a:ea typeface="MS UI Gothic" panose="020B0600070205080204" pitchFamily="34" charset="-128"/>
              </a:rPr>
              <a:t>Актуальность</a:t>
            </a:r>
            <a:endParaRPr lang="en-US" sz="4400" dirty="0">
              <a:solidFill>
                <a:srgbClr val="0D0D0D"/>
              </a:solidFill>
              <a:latin typeface="IBM Plex Mono" panose="020B0509050203000203" pitchFamily="49" charset="-52"/>
              <a:ea typeface="MS UI Gothic" panose="020B0600070205080204" pitchFamily="34" charset="-128"/>
            </a:endParaRPr>
          </a:p>
        </p:txBody>
      </p:sp>
      <p:pic>
        <p:nvPicPr>
          <p:cNvPr id="17" name="Фон">
            <a:extLst>
              <a:ext uri="{FF2B5EF4-FFF2-40B4-BE49-F238E27FC236}">
                <a16:creationId xmlns:a16="http://schemas.microsoft.com/office/drawing/2014/main" id="{6556B217-60B2-413C-AD15-88D3C66E54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16810" y="-1"/>
            <a:ext cx="9177618" cy="514350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738034" y="3414227"/>
            <a:ext cx="365760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050"/>
              </a:lnSpc>
            </a:pPr>
            <a:r>
              <a:rPr lang="ru-RU" sz="1000" b="1" kern="0" spc="96" dirty="0">
                <a:solidFill>
                  <a:srgbClr val="FFFFFF"/>
                </a:solidFill>
                <a:latin typeface="Century Gothic" panose="020B0502020202020204" pitchFamily="34" charset="0"/>
                <a:ea typeface="IBM Plex Mono" pitchFamily="34" charset="-122"/>
                <a:cs typeface="IBM Plex Mono" pitchFamily="34" charset="-120"/>
              </a:rPr>
              <a:t>Финансовый ассистент планирования бюджета</a:t>
            </a:r>
            <a:endParaRPr lang="en-US" sz="900" dirty="0">
              <a:latin typeface="Century Gothic" panose="020B0502020202020204" pitchFamily="34" charset="0"/>
            </a:endParaRPr>
          </a:p>
        </p:txBody>
      </p:sp>
      <p:grpSp>
        <p:nvGrpSpPr>
          <p:cNvPr id="13" name="2035">
            <a:extLst>
              <a:ext uri="{FF2B5EF4-FFF2-40B4-BE49-F238E27FC236}">
                <a16:creationId xmlns:a16="http://schemas.microsoft.com/office/drawing/2014/main" id="{D30DE1E8-C01F-46B5-9156-4DA934794AB9}"/>
              </a:ext>
            </a:extLst>
          </p:cNvPr>
          <p:cNvGrpSpPr/>
          <p:nvPr/>
        </p:nvGrpSpPr>
        <p:grpSpPr>
          <a:xfrm>
            <a:off x="5761816" y="136466"/>
            <a:ext cx="3271578" cy="1076832"/>
            <a:chOff x="4826081" y="62934"/>
            <a:chExt cx="4217648" cy="1388228"/>
          </a:xfrm>
        </p:grpSpPr>
        <p:sp>
          <p:nvSpPr>
            <p:cNvPr id="10" name="Блок-схема: альтернативный процесс 9">
              <a:extLst>
                <a:ext uri="{FF2B5EF4-FFF2-40B4-BE49-F238E27FC236}">
                  <a16:creationId xmlns:a16="http://schemas.microsoft.com/office/drawing/2014/main" id="{D317E88C-2EAA-4C72-86CF-1CACAA69D884}"/>
                </a:ext>
              </a:extLst>
            </p:cNvPr>
            <p:cNvSpPr/>
            <p:nvPr/>
          </p:nvSpPr>
          <p:spPr>
            <a:xfrm>
              <a:off x="6759720" y="62934"/>
              <a:ext cx="2284009" cy="1388228"/>
            </a:xfrm>
            <a:prstGeom prst="flowChartAlternateProcess">
              <a:avLst/>
            </a:prstGeom>
            <a:solidFill>
              <a:schemeClr val="bg1">
                <a:alpha val="9500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CCCEC406-9539-4AE6-BA9C-99EA7A3ED0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100" y="188976"/>
              <a:ext cx="1619249" cy="552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AFC9C711-01AF-4D0D-ABE2-A684D47B7B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6081" y="62934"/>
              <a:ext cx="1767450" cy="138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>
              <a:extLst>
                <a:ext uri="{FF2B5EF4-FFF2-40B4-BE49-F238E27FC236}">
                  <a16:creationId xmlns:a16="http://schemas.microsoft.com/office/drawing/2014/main" id="{5FFE994D-9B18-4DB3-BE62-B20D59D0E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5841" y="867466"/>
              <a:ext cx="911766" cy="451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Загогулина 1" descr="https://pitch-assets-ccb95893-de3f-4266-973c-20049231b248.s3.eu-west-1.amazonaws.com/40862760-ef35-4f79-ad18-23373531a5e5?pitch-bytes=4649931&amp;pitch-content-type=image%2Fpng"/>
          <p:cNvPicPr>
            <a:picLocks noChangeAspect="1"/>
          </p:cNvPicPr>
          <p:nvPr/>
        </p:nvPicPr>
        <p:blipFill rotWithShape="1">
          <a:blip r:embed="rId7">
            <a:alphaModFix amt="88000"/>
          </a:blip>
          <a:srcRect l="23078" t="23839" r="15508" b="24540"/>
          <a:stretch/>
        </p:blipFill>
        <p:spPr>
          <a:xfrm rot="6824802" flipH="1">
            <a:off x="228601" y="302196"/>
            <a:ext cx="2336167" cy="1963659"/>
          </a:xfrm>
          <a:prstGeom prst="rect">
            <a:avLst/>
          </a:prstGeom>
        </p:spPr>
      </p:pic>
      <p:pic>
        <p:nvPicPr>
          <p:cNvPr id="4" name="Загогулина 2" descr="https://pitch-assets-ccb95893-de3f-4266-973c-20049231b248.s3.eu-west-1.amazonaws.com/40862760-ef35-4f79-ad18-23373531a5e5?pitch-bytes=4649931&amp;pitch-content-type=image%2Fpng"/>
          <p:cNvPicPr>
            <a:picLocks noChangeAspect="1"/>
          </p:cNvPicPr>
          <p:nvPr/>
        </p:nvPicPr>
        <p:blipFill rotWithShape="1">
          <a:blip r:embed="rId7">
            <a:alphaModFix amt="88000"/>
          </a:blip>
          <a:srcRect l="22099" t="23797" r="16131" b="23429"/>
          <a:stretch/>
        </p:blipFill>
        <p:spPr>
          <a:xfrm>
            <a:off x="6345065" y="2932791"/>
            <a:ext cx="2644765" cy="2259593"/>
          </a:xfrm>
          <a:prstGeom prst="rect">
            <a:avLst/>
          </a:prstGeom>
        </p:spPr>
      </p:pic>
      <p:sp>
        <p:nvSpPr>
          <p:cNvPr id="14" name="Хедер обводка">
            <a:extLst>
              <a:ext uri="{FF2B5EF4-FFF2-40B4-BE49-F238E27FC236}">
                <a16:creationId xmlns:a16="http://schemas.microsoft.com/office/drawing/2014/main" id="{91CFB7D4-3568-4418-A182-5903B4FF1C9D}"/>
              </a:ext>
            </a:extLst>
          </p:cNvPr>
          <p:cNvSpPr/>
          <p:nvPr/>
        </p:nvSpPr>
        <p:spPr>
          <a:xfrm>
            <a:off x="2286000" y="1871662"/>
            <a:ext cx="4572000" cy="1400175"/>
          </a:xfrm>
          <a:prstGeom prst="flowChartTerminator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Название">
            <a:extLst>
              <a:ext uri="{FF2B5EF4-FFF2-40B4-BE49-F238E27FC236}">
                <a16:creationId xmlns:a16="http://schemas.microsoft.com/office/drawing/2014/main" id="{836392DB-10D1-47C8-AA51-719632763282}"/>
              </a:ext>
            </a:extLst>
          </p:cNvPr>
          <p:cNvSpPr txBox="1"/>
          <p:nvPr/>
        </p:nvSpPr>
        <p:spPr>
          <a:xfrm>
            <a:off x="3023590" y="2115652"/>
            <a:ext cx="3096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kern="0" spc="-12" dirty="0">
                <a:solidFill>
                  <a:srgbClr val="FFFFFF"/>
                </a:solidFill>
                <a:latin typeface="IBM Plex Mono" panose="020B0509050203000203" pitchFamily="49" charset="-52"/>
                <a:ea typeface="MS UI Gothic" panose="020B0600070205080204" pitchFamily="34" charset="-128"/>
              </a:rPr>
              <a:t>AI FINA</a:t>
            </a:r>
            <a:endParaRPr lang="en-US" sz="5400" dirty="0">
              <a:latin typeface="IBM Plex Mono" panose="020B0509050203000203" pitchFamily="49" charset="-52"/>
              <a:ea typeface="MS UI 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1">
            <a:extLst>
              <a:ext uri="{FF2B5EF4-FFF2-40B4-BE49-F238E27FC236}">
                <a16:creationId xmlns:a16="http://schemas.microsoft.com/office/drawing/2014/main" id="{C5E7C50E-80D7-4AAE-A05D-D96933A70152}"/>
              </a:ext>
            </a:extLst>
          </p:cNvPr>
          <p:cNvSpPr/>
          <p:nvPr/>
        </p:nvSpPr>
        <p:spPr>
          <a:xfrm>
            <a:off x="372982" y="3453016"/>
            <a:ext cx="851296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050"/>
              </a:lnSpc>
            </a:pPr>
            <a:r>
              <a:rPr lang="ru-RU" sz="2400" kern="0" spc="96" dirty="0">
                <a:solidFill>
                  <a:srgbClr val="0D0D0D"/>
                </a:solidFill>
                <a:latin typeface="Century Gothic" panose="020B0502020202020204" pitchFamily="34" charset="0"/>
                <a:ea typeface="IBM Plex Mono" pitchFamily="34" charset="-122"/>
                <a:cs typeface="IBM Plex Mono" pitchFamily="34" charset="-120"/>
              </a:rPr>
              <a:t>Финансовый ассистент планирования бюджета</a:t>
            </a:r>
            <a:endParaRPr lang="en-US" sz="2000" dirty="0">
              <a:solidFill>
                <a:srgbClr val="0D0D0D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Название">
            <a:extLst>
              <a:ext uri="{FF2B5EF4-FFF2-40B4-BE49-F238E27FC236}">
                <a16:creationId xmlns:a16="http://schemas.microsoft.com/office/drawing/2014/main" id="{06619DDC-B60F-4C3C-B759-E5B3DFB36281}"/>
              </a:ext>
            </a:extLst>
          </p:cNvPr>
          <p:cNvSpPr txBox="1"/>
          <p:nvPr/>
        </p:nvSpPr>
        <p:spPr>
          <a:xfrm>
            <a:off x="-350884" y="433995"/>
            <a:ext cx="309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kern="0" spc="-12" dirty="0">
                <a:solidFill>
                  <a:srgbClr val="0D0D0D"/>
                </a:solidFill>
                <a:latin typeface="IBM Plex Mono" panose="020B0509050203000203" pitchFamily="49" charset="-52"/>
                <a:ea typeface="MS UI Gothic" panose="020B0600070205080204" pitchFamily="34" charset="-128"/>
              </a:rPr>
              <a:t>AI FINA</a:t>
            </a:r>
            <a:endParaRPr lang="en-US" sz="2400" dirty="0">
              <a:solidFill>
                <a:srgbClr val="0D0D0D"/>
              </a:solidFill>
              <a:latin typeface="IBM Plex Mono" panose="020B0509050203000203" pitchFamily="49" charset="-52"/>
              <a:ea typeface="MS UI Gothic" panose="020B0600070205080204" pitchFamily="34" charset="-128"/>
            </a:endParaRPr>
          </a:p>
        </p:txBody>
      </p:sp>
      <p:pic>
        <p:nvPicPr>
          <p:cNvPr id="9" name="Фон">
            <a:extLst>
              <a:ext uri="{FF2B5EF4-FFF2-40B4-BE49-F238E27FC236}">
                <a16:creationId xmlns:a16="http://schemas.microsoft.com/office/drawing/2014/main" id="{1D816416-0330-4FC5-AC26-1A70B68873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9330489" y="-5869857"/>
            <a:ext cx="28631531" cy="16046244"/>
          </a:xfrm>
          <a:prstGeom prst="rect">
            <a:avLst/>
          </a:prstGeom>
        </p:spPr>
      </p:pic>
      <p:sp>
        <p:nvSpPr>
          <p:cNvPr id="16" name="Аудитория">
            <a:extLst>
              <a:ext uri="{FF2B5EF4-FFF2-40B4-BE49-F238E27FC236}">
                <a16:creationId xmlns:a16="http://schemas.microsoft.com/office/drawing/2014/main" id="{9468337A-BFED-4358-9FB8-E179FBC6E7B3}"/>
              </a:ext>
            </a:extLst>
          </p:cNvPr>
          <p:cNvSpPr txBox="1"/>
          <p:nvPr/>
        </p:nvSpPr>
        <p:spPr>
          <a:xfrm>
            <a:off x="-8102397" y="1693540"/>
            <a:ext cx="75336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Мы делаем упор на конечного пользователя и на микро/малый бизнес (b2b/b2c)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Предлагаемый функционал: финансовый календарь расходов и доходов; финансовое прогнозирование бюджета; общий расчёт бюджета; упрощение планирования бюджета; оптимизация инвестиций</a:t>
            </a:r>
          </a:p>
        </p:txBody>
      </p:sp>
      <p:sp>
        <p:nvSpPr>
          <p:cNvPr id="2" name="Актуальность">
            <a:extLst>
              <a:ext uri="{FF2B5EF4-FFF2-40B4-BE49-F238E27FC236}">
                <a16:creationId xmlns:a16="http://schemas.microsoft.com/office/drawing/2014/main" id="{F2B9DD95-79F8-4045-A6B8-43909F894286}"/>
              </a:ext>
            </a:extLst>
          </p:cNvPr>
          <p:cNvSpPr txBox="1"/>
          <p:nvPr/>
        </p:nvSpPr>
        <p:spPr>
          <a:xfrm>
            <a:off x="805193" y="1555041"/>
            <a:ext cx="75336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Системы финансового ассистирования, основанные на искусственном интеллекте становятся все более актуальными в современном мире, предоставляя целый ряд преимуществ для бизнеса и частных лиц.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Наше решение помогает грамотно распоряжаться финансами, учитывая индивидуальные и вышеперечисленные факторы.</a:t>
            </a:r>
          </a:p>
        </p:txBody>
      </p:sp>
      <p:sp>
        <p:nvSpPr>
          <p:cNvPr id="64" name="Хедер обводка">
            <a:extLst>
              <a:ext uri="{FF2B5EF4-FFF2-40B4-BE49-F238E27FC236}">
                <a16:creationId xmlns:a16="http://schemas.microsoft.com/office/drawing/2014/main" id="{EAEA988D-BB77-4412-949E-D00768A2B629}"/>
              </a:ext>
            </a:extLst>
          </p:cNvPr>
          <p:cNvSpPr/>
          <p:nvPr/>
        </p:nvSpPr>
        <p:spPr>
          <a:xfrm>
            <a:off x="167639" y="354267"/>
            <a:ext cx="2028157" cy="621123"/>
          </a:xfrm>
          <a:prstGeom prst="flowChartTerminator">
            <a:avLst/>
          </a:prstGeom>
          <a:solidFill>
            <a:srgbClr val="6699FF">
              <a:alpha val="24706"/>
            </a:srgbClr>
          </a:solidFill>
          <a:ln w="50800">
            <a:solidFill>
              <a:srgbClr val="6699FF">
                <a:alpha val="75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Хедер Актуальность">
            <a:extLst>
              <a:ext uri="{FF2B5EF4-FFF2-40B4-BE49-F238E27FC236}">
                <a16:creationId xmlns:a16="http://schemas.microsoft.com/office/drawing/2014/main" id="{95FB6866-B848-4BF8-8940-FA40311A1640}"/>
              </a:ext>
            </a:extLst>
          </p:cNvPr>
          <p:cNvSpPr txBox="1"/>
          <p:nvPr/>
        </p:nvSpPr>
        <p:spPr>
          <a:xfrm>
            <a:off x="167640" y="480162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Актуальность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  <a:ea typeface="MS UI Gothic" panose="020B0600070205080204" pitchFamily="34" charset="-128"/>
            </a:endParaRPr>
          </a:p>
        </p:txBody>
      </p:sp>
      <p:pic>
        <p:nvPicPr>
          <p:cNvPr id="28" name="Загогулина 2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364243E0-B97E-452D-A2FB-9D98A28C34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11047952">
            <a:off x="4846274" y="-4742613"/>
            <a:ext cx="7353306" cy="6282404"/>
          </a:xfrm>
          <a:prstGeom prst="rect">
            <a:avLst/>
          </a:prstGeom>
        </p:spPr>
      </p:pic>
      <p:pic>
        <p:nvPicPr>
          <p:cNvPr id="27" name="Загогулина 1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4562ADF4-0E3E-4F58-9F1B-F0B9A836FD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3078" t="23839" r="15508" b="24540"/>
          <a:stretch/>
        </p:blipFill>
        <p:spPr>
          <a:xfrm rot="187893" flipH="1">
            <a:off x="-3849035" y="3733810"/>
            <a:ext cx="8748236" cy="7353305"/>
          </a:xfrm>
          <a:prstGeom prst="rect">
            <a:avLst/>
          </a:prstGeom>
        </p:spPr>
      </p:pic>
      <p:grpSp>
        <p:nvGrpSpPr>
          <p:cNvPr id="10" name="2035">
            <a:extLst>
              <a:ext uri="{FF2B5EF4-FFF2-40B4-BE49-F238E27FC236}">
                <a16:creationId xmlns:a16="http://schemas.microsoft.com/office/drawing/2014/main" id="{1B1A433E-D8E8-4679-8E7C-23506D958B8E}"/>
              </a:ext>
            </a:extLst>
          </p:cNvPr>
          <p:cNvGrpSpPr/>
          <p:nvPr/>
        </p:nvGrpSpPr>
        <p:grpSpPr>
          <a:xfrm>
            <a:off x="9144000" y="-5401048"/>
            <a:ext cx="9589613" cy="3156398"/>
            <a:chOff x="4826081" y="62934"/>
            <a:chExt cx="4217648" cy="1388228"/>
          </a:xfrm>
        </p:grpSpPr>
        <p:sp>
          <p:nvSpPr>
            <p:cNvPr id="11" name="Блок-схема: альтернативный процесс 10">
              <a:extLst>
                <a:ext uri="{FF2B5EF4-FFF2-40B4-BE49-F238E27FC236}">
                  <a16:creationId xmlns:a16="http://schemas.microsoft.com/office/drawing/2014/main" id="{8284B9F9-C22F-4394-A402-5A59C2047566}"/>
                </a:ext>
              </a:extLst>
            </p:cNvPr>
            <p:cNvSpPr/>
            <p:nvPr/>
          </p:nvSpPr>
          <p:spPr>
            <a:xfrm>
              <a:off x="6759720" y="62934"/>
              <a:ext cx="2284009" cy="1388228"/>
            </a:xfrm>
            <a:prstGeom prst="flowChartAlternateProcess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675405D4-2861-4326-9D96-0CE53AC63D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100" y="188976"/>
              <a:ext cx="1619249" cy="552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650A4F40-89B8-423D-A3E2-AD3010D605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6081" y="62934"/>
              <a:ext cx="1767450" cy="138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ED668F76-65E4-4FDD-BF04-C913B40FC8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5841" y="867466"/>
              <a:ext cx="911766" cy="451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Хедер Актуальность">
            <a:extLst>
              <a:ext uri="{FF2B5EF4-FFF2-40B4-BE49-F238E27FC236}">
                <a16:creationId xmlns:a16="http://schemas.microsoft.com/office/drawing/2014/main" id="{D83E1192-EE82-40FA-8694-EAC69F84F361}"/>
              </a:ext>
            </a:extLst>
          </p:cNvPr>
          <p:cNvSpPr txBox="1"/>
          <p:nvPr/>
        </p:nvSpPr>
        <p:spPr>
          <a:xfrm>
            <a:off x="6821505" y="451397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D0D0D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Актуальность</a:t>
            </a:r>
            <a:endParaRPr lang="en-US" dirty="0">
              <a:solidFill>
                <a:srgbClr val="0D0D0D"/>
              </a:solidFill>
              <a:latin typeface="Century Gothic" panose="020B0502020202020204" pitchFamily="34" charset="0"/>
              <a:ea typeface="MS UI Gothic" panose="020B0600070205080204" pitchFamily="34" charset="-128"/>
            </a:endParaRPr>
          </a:p>
        </p:txBody>
      </p:sp>
      <p:pic>
        <p:nvPicPr>
          <p:cNvPr id="16" name="Фон">
            <a:extLst>
              <a:ext uri="{FF2B5EF4-FFF2-40B4-BE49-F238E27FC236}">
                <a16:creationId xmlns:a16="http://schemas.microsoft.com/office/drawing/2014/main" id="{E197EAD4-01E3-4A0C-9B67-AE3A2A9448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-5869857"/>
            <a:ext cx="28631531" cy="16046244"/>
          </a:xfrm>
          <a:prstGeom prst="rect">
            <a:avLst/>
          </a:prstGeom>
        </p:spPr>
      </p:pic>
      <p:sp>
        <p:nvSpPr>
          <p:cNvPr id="2" name="Актуальность">
            <a:extLst>
              <a:ext uri="{FF2B5EF4-FFF2-40B4-BE49-F238E27FC236}">
                <a16:creationId xmlns:a16="http://schemas.microsoft.com/office/drawing/2014/main" id="{F2B9DD95-79F8-4045-A6B8-43909F894286}"/>
              </a:ext>
            </a:extLst>
          </p:cNvPr>
          <p:cNvSpPr txBox="1"/>
          <p:nvPr/>
        </p:nvSpPr>
        <p:spPr>
          <a:xfrm>
            <a:off x="9882403" y="1556087"/>
            <a:ext cx="75336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Системы финансового ассистирования, основанные на искусственном интеллекте становятся все более актуальными в современном мире, предоставляя целый ряд преимуществ для бизнеса и частных лиц.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Наше решение помогает грамотно распоряжаться финансами, учитывая индивидуальные и вышеперечисленные факторы.</a:t>
            </a:r>
          </a:p>
        </p:txBody>
      </p:sp>
      <p:sp>
        <p:nvSpPr>
          <p:cNvPr id="11" name="Аудитория">
            <a:extLst>
              <a:ext uri="{FF2B5EF4-FFF2-40B4-BE49-F238E27FC236}">
                <a16:creationId xmlns:a16="http://schemas.microsoft.com/office/drawing/2014/main" id="{784ED2F2-FEBF-4277-8EE7-7EE5E092811B}"/>
              </a:ext>
            </a:extLst>
          </p:cNvPr>
          <p:cNvSpPr txBox="1"/>
          <p:nvPr/>
        </p:nvSpPr>
        <p:spPr>
          <a:xfrm>
            <a:off x="929995" y="1694587"/>
            <a:ext cx="75336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Мы делаем упор на конечного пользователя и на микро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/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малый бизнес (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b2b/b2c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Предлагаемый функционал: финансовый календарь расходов и доходов; финансовое прогнозирование бюджета; общий расчёт бюджета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;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упрощение планирования бюджета; оптимизация инвестиций</a:t>
            </a:r>
          </a:p>
        </p:txBody>
      </p:sp>
      <p:sp>
        <p:nvSpPr>
          <p:cNvPr id="64" name="Хедер обводка">
            <a:extLst>
              <a:ext uri="{FF2B5EF4-FFF2-40B4-BE49-F238E27FC236}">
                <a16:creationId xmlns:a16="http://schemas.microsoft.com/office/drawing/2014/main" id="{EAEA988D-BB77-4412-949E-D00768A2B629}"/>
              </a:ext>
            </a:extLst>
          </p:cNvPr>
          <p:cNvSpPr/>
          <p:nvPr/>
        </p:nvSpPr>
        <p:spPr>
          <a:xfrm>
            <a:off x="6821505" y="333166"/>
            <a:ext cx="2028157" cy="621123"/>
          </a:xfrm>
          <a:prstGeom prst="flowChartTerminator">
            <a:avLst/>
          </a:prstGeom>
          <a:solidFill>
            <a:srgbClr val="CC99FF">
              <a:alpha val="24706"/>
            </a:srgbClr>
          </a:solidFill>
          <a:ln w="50800">
            <a:solidFill>
              <a:srgbClr val="CC99FF">
                <a:alpha val="75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Хедер Аудитория">
            <a:extLst>
              <a:ext uri="{FF2B5EF4-FFF2-40B4-BE49-F238E27FC236}">
                <a16:creationId xmlns:a16="http://schemas.microsoft.com/office/drawing/2014/main" id="{95FB6866-B848-4BF8-8940-FA40311A1640}"/>
              </a:ext>
            </a:extLst>
          </p:cNvPr>
          <p:cNvSpPr txBox="1"/>
          <p:nvPr/>
        </p:nvSpPr>
        <p:spPr>
          <a:xfrm>
            <a:off x="6821504" y="459061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Аудитория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  <a:ea typeface="MS UI Gothic" panose="020B0600070205080204" pitchFamily="34" charset="-128"/>
            </a:endParaRPr>
          </a:p>
        </p:txBody>
      </p:sp>
      <p:sp>
        <p:nvSpPr>
          <p:cNvPr id="17" name="Проблема">
            <a:extLst>
              <a:ext uri="{FF2B5EF4-FFF2-40B4-BE49-F238E27FC236}">
                <a16:creationId xmlns:a16="http://schemas.microsoft.com/office/drawing/2014/main" id="{75CBDB45-A461-443F-BB70-FB4DFB6440E4}"/>
              </a:ext>
            </a:extLst>
          </p:cNvPr>
          <p:cNvSpPr txBox="1"/>
          <p:nvPr/>
        </p:nvSpPr>
        <p:spPr>
          <a:xfrm>
            <a:off x="836542" y="7461843"/>
            <a:ext cx="7720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Спрос на данном рынке рождается за счёт того, что людям порой сложно вести учёт расходов-доходов так как это утомляет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К тому же, уже существующие предложения на рынке не способны в полной мере подавить данный спрос</a:t>
            </a:r>
          </a:p>
        </p:txBody>
      </p:sp>
      <p:pic>
        <p:nvPicPr>
          <p:cNvPr id="15" name="Загогулина 3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D8C86C81-02B5-4A89-BFEF-E93D8B7D48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8677448">
            <a:off x="7333931" y="12598844"/>
            <a:ext cx="7353306" cy="6282404"/>
          </a:xfrm>
          <a:prstGeom prst="rect">
            <a:avLst/>
          </a:prstGeom>
        </p:spPr>
      </p:pic>
      <p:pic>
        <p:nvPicPr>
          <p:cNvPr id="28" name="Загогулина 2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364243E0-B97E-452D-A2FB-9D98A28C34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8677448">
            <a:off x="-279047" y="-4996674"/>
            <a:ext cx="7353306" cy="6282404"/>
          </a:xfrm>
          <a:prstGeom prst="rect">
            <a:avLst/>
          </a:prstGeom>
        </p:spPr>
      </p:pic>
      <p:pic>
        <p:nvPicPr>
          <p:cNvPr id="27" name="Загогулина 1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4562ADF4-0E3E-4F58-9F1B-F0B9A836FD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3078" t="23839" r="15508" b="24540"/>
          <a:stretch/>
        </p:blipFill>
        <p:spPr>
          <a:xfrm rot="20994556" flipH="1">
            <a:off x="1959802" y="3543837"/>
            <a:ext cx="8748236" cy="735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59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Хедер Аудитория">
            <a:extLst>
              <a:ext uri="{FF2B5EF4-FFF2-40B4-BE49-F238E27FC236}">
                <a16:creationId xmlns:a16="http://schemas.microsoft.com/office/drawing/2014/main" id="{95FB6866-B848-4BF8-8940-FA40311A1640}"/>
              </a:ext>
            </a:extLst>
          </p:cNvPr>
          <p:cNvSpPr txBox="1"/>
          <p:nvPr/>
        </p:nvSpPr>
        <p:spPr>
          <a:xfrm>
            <a:off x="6821502" y="4189211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D0D0D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Аудитория</a:t>
            </a:r>
            <a:endParaRPr lang="en-US" dirty="0">
              <a:solidFill>
                <a:srgbClr val="0D0D0D"/>
              </a:solidFill>
              <a:latin typeface="Century Gothic" panose="020B0502020202020204" pitchFamily="34" charset="0"/>
              <a:ea typeface="MS UI Gothic" panose="020B0600070205080204" pitchFamily="34" charset="-128"/>
            </a:endParaRPr>
          </a:p>
        </p:txBody>
      </p:sp>
      <p:pic>
        <p:nvPicPr>
          <p:cNvPr id="17" name="Фон">
            <a:extLst>
              <a:ext uri="{FF2B5EF4-FFF2-40B4-BE49-F238E27FC236}">
                <a16:creationId xmlns:a16="http://schemas.microsoft.com/office/drawing/2014/main" id="{C0CD809E-9FF4-42EF-AE53-1238FCAE20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-10902744"/>
            <a:ext cx="28631531" cy="16046244"/>
          </a:xfrm>
          <a:prstGeom prst="rect">
            <a:avLst/>
          </a:prstGeom>
        </p:spPr>
      </p:pic>
      <p:sp>
        <p:nvSpPr>
          <p:cNvPr id="20" name="Аудитория">
            <a:extLst>
              <a:ext uri="{FF2B5EF4-FFF2-40B4-BE49-F238E27FC236}">
                <a16:creationId xmlns:a16="http://schemas.microsoft.com/office/drawing/2014/main" id="{327AD5C7-B97D-4A92-93A9-FDD4390851A3}"/>
              </a:ext>
            </a:extLst>
          </p:cNvPr>
          <p:cNvSpPr txBox="1"/>
          <p:nvPr/>
        </p:nvSpPr>
        <p:spPr>
          <a:xfrm>
            <a:off x="805193" y="-3695257"/>
            <a:ext cx="75336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Мы делаем упор на конечного пользователя и на микро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/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малый бизнес (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b2b/b2c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Предлагаемый функционал: финансовый календарь расходов и доходов; финансовое прогнозирование бюджета; общий расчёт бюджета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;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упрощение планирования бюджета; оптимизация инвестиций</a:t>
            </a:r>
          </a:p>
        </p:txBody>
      </p:sp>
      <p:sp>
        <p:nvSpPr>
          <p:cNvPr id="11" name="Проблема">
            <a:extLst>
              <a:ext uri="{FF2B5EF4-FFF2-40B4-BE49-F238E27FC236}">
                <a16:creationId xmlns:a16="http://schemas.microsoft.com/office/drawing/2014/main" id="{784ED2F2-FEBF-4277-8EE7-7EE5E092811B}"/>
              </a:ext>
            </a:extLst>
          </p:cNvPr>
          <p:cNvSpPr txBox="1"/>
          <p:nvPr/>
        </p:nvSpPr>
        <p:spPr>
          <a:xfrm>
            <a:off x="709723" y="2149191"/>
            <a:ext cx="7724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Спрос на данном рынке рождается за счёт того, что людям порой сложно вести учёт расходов-доходов так как это утомляет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К тому же, уже существующие предложения на рынке не способны в полной мере подавить данный спрос</a:t>
            </a:r>
          </a:p>
        </p:txBody>
      </p:sp>
      <p:sp>
        <p:nvSpPr>
          <p:cNvPr id="14" name="Решение">
            <a:extLst>
              <a:ext uri="{FF2B5EF4-FFF2-40B4-BE49-F238E27FC236}">
                <a16:creationId xmlns:a16="http://schemas.microsoft.com/office/drawing/2014/main" id="{3142D08C-1418-43E9-BF94-05C3B683DAEE}"/>
              </a:ext>
            </a:extLst>
          </p:cNvPr>
          <p:cNvSpPr txBox="1"/>
          <p:nvPr/>
        </p:nvSpPr>
        <p:spPr>
          <a:xfrm>
            <a:off x="10931950" y="2017751"/>
            <a:ext cx="7533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В отличие от конкурентов наше решение не только удобно в ведении личного счёта, но и позволяет создавать точный финансовый календарь, адаптирующийся под каждого пользователя.</a:t>
            </a:r>
          </a:p>
        </p:txBody>
      </p:sp>
      <p:sp>
        <p:nvSpPr>
          <p:cNvPr id="64" name="Хедер обводка">
            <a:extLst>
              <a:ext uri="{FF2B5EF4-FFF2-40B4-BE49-F238E27FC236}">
                <a16:creationId xmlns:a16="http://schemas.microsoft.com/office/drawing/2014/main" id="{EAEA988D-BB77-4412-949E-D00768A2B629}"/>
              </a:ext>
            </a:extLst>
          </p:cNvPr>
          <p:cNvSpPr/>
          <p:nvPr/>
        </p:nvSpPr>
        <p:spPr>
          <a:xfrm>
            <a:off x="6821505" y="4063316"/>
            <a:ext cx="2028157" cy="621123"/>
          </a:xfrm>
          <a:prstGeom prst="flowChartTerminator">
            <a:avLst/>
          </a:prstGeom>
          <a:solidFill>
            <a:srgbClr val="FF6699">
              <a:alpha val="24706"/>
            </a:srgbClr>
          </a:solidFill>
          <a:ln w="50800">
            <a:solidFill>
              <a:srgbClr val="FF6699">
                <a:alpha val="75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Хедер Проблема">
            <a:extLst>
              <a:ext uri="{FF2B5EF4-FFF2-40B4-BE49-F238E27FC236}">
                <a16:creationId xmlns:a16="http://schemas.microsoft.com/office/drawing/2014/main" id="{45421A06-5A26-47D0-9AC7-49B24ECC7885}"/>
              </a:ext>
            </a:extLst>
          </p:cNvPr>
          <p:cNvSpPr txBox="1"/>
          <p:nvPr/>
        </p:nvSpPr>
        <p:spPr>
          <a:xfrm>
            <a:off x="6821505" y="4189211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Проблема</a:t>
            </a:r>
          </a:p>
        </p:txBody>
      </p:sp>
      <p:pic>
        <p:nvPicPr>
          <p:cNvPr id="12" name="Загогулина 3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A25A4CFE-13D6-4332-8197-FDFEA3B10C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4511490">
            <a:off x="-3553812" y="3233942"/>
            <a:ext cx="7353306" cy="6282404"/>
          </a:xfrm>
          <a:prstGeom prst="rect">
            <a:avLst/>
          </a:prstGeom>
        </p:spPr>
      </p:pic>
      <p:pic>
        <p:nvPicPr>
          <p:cNvPr id="13" name="Загогулина 2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36F404AC-575D-4F6B-B212-120A7173F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3959585">
            <a:off x="13989480" y="-10269137"/>
            <a:ext cx="7353306" cy="6282404"/>
          </a:xfrm>
          <a:prstGeom prst="rect">
            <a:avLst/>
          </a:prstGeom>
        </p:spPr>
      </p:pic>
      <p:pic>
        <p:nvPicPr>
          <p:cNvPr id="10" name="Загогулина 1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ECDF08AE-630E-4A3C-9DD2-5B5CE59D22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3078" t="23839" r="15508" b="24540"/>
          <a:stretch/>
        </p:blipFill>
        <p:spPr>
          <a:xfrm rot="13491786" flipH="1">
            <a:off x="3179308" y="-5617582"/>
            <a:ext cx="8748236" cy="735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8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Хедер Проблема">
            <a:extLst>
              <a:ext uri="{FF2B5EF4-FFF2-40B4-BE49-F238E27FC236}">
                <a16:creationId xmlns:a16="http://schemas.microsoft.com/office/drawing/2014/main" id="{0A9EBFF0-2E33-4910-935D-0634B995A8A2}"/>
              </a:ext>
            </a:extLst>
          </p:cNvPr>
          <p:cNvSpPr txBox="1"/>
          <p:nvPr/>
        </p:nvSpPr>
        <p:spPr>
          <a:xfrm>
            <a:off x="294336" y="4189211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D0D0D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Проблема</a:t>
            </a:r>
          </a:p>
        </p:txBody>
      </p:sp>
      <p:pic>
        <p:nvPicPr>
          <p:cNvPr id="17" name="Фон">
            <a:extLst>
              <a:ext uri="{FF2B5EF4-FFF2-40B4-BE49-F238E27FC236}">
                <a16:creationId xmlns:a16="http://schemas.microsoft.com/office/drawing/2014/main" id="{C0CD809E-9FF4-42EF-AE53-1238FCAE20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9618964" y="-10899834"/>
            <a:ext cx="28631531" cy="16046244"/>
          </a:xfrm>
          <a:prstGeom prst="rect">
            <a:avLst/>
          </a:prstGeom>
        </p:spPr>
      </p:pic>
      <p:sp>
        <p:nvSpPr>
          <p:cNvPr id="11" name="Решение">
            <a:extLst>
              <a:ext uri="{FF2B5EF4-FFF2-40B4-BE49-F238E27FC236}">
                <a16:creationId xmlns:a16="http://schemas.microsoft.com/office/drawing/2014/main" id="{784ED2F2-FEBF-4277-8EE7-7EE5E092811B}"/>
              </a:ext>
            </a:extLst>
          </p:cNvPr>
          <p:cNvSpPr txBox="1"/>
          <p:nvPr/>
        </p:nvSpPr>
        <p:spPr>
          <a:xfrm>
            <a:off x="929992" y="2052668"/>
            <a:ext cx="7533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В отличие от конкурентов наше решение не только удобно в ведении личного счёта, но и позволяет создавать точный финансовый календарь, адаптирующийся под каждого пользователя.</a:t>
            </a:r>
          </a:p>
        </p:txBody>
      </p:sp>
      <p:sp>
        <p:nvSpPr>
          <p:cNvPr id="19" name="Проблема">
            <a:extLst>
              <a:ext uri="{FF2B5EF4-FFF2-40B4-BE49-F238E27FC236}">
                <a16:creationId xmlns:a16="http://schemas.microsoft.com/office/drawing/2014/main" id="{8949561A-82C5-4B84-839A-8859957DB670}"/>
              </a:ext>
            </a:extLst>
          </p:cNvPr>
          <p:cNvSpPr txBox="1"/>
          <p:nvPr/>
        </p:nvSpPr>
        <p:spPr>
          <a:xfrm>
            <a:off x="-9055586" y="2248584"/>
            <a:ext cx="7846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Спрос на данном рынке рождается за счёт того, что людям порой сложно вести учёт расходов-доходов так как это утомляет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К тому же, уже существующие предложения на рынке не способны в полной мере подавить данный спрос</a:t>
            </a:r>
          </a:p>
        </p:txBody>
      </p:sp>
      <p:sp>
        <p:nvSpPr>
          <p:cNvPr id="64" name="Хедер обводка">
            <a:extLst>
              <a:ext uri="{FF2B5EF4-FFF2-40B4-BE49-F238E27FC236}">
                <a16:creationId xmlns:a16="http://schemas.microsoft.com/office/drawing/2014/main" id="{EAEA988D-BB77-4412-949E-D00768A2B629}"/>
              </a:ext>
            </a:extLst>
          </p:cNvPr>
          <p:cNvSpPr/>
          <p:nvPr/>
        </p:nvSpPr>
        <p:spPr>
          <a:xfrm>
            <a:off x="294338" y="4063316"/>
            <a:ext cx="2028157" cy="621123"/>
          </a:xfrm>
          <a:prstGeom prst="flowChartTerminator">
            <a:avLst/>
          </a:prstGeom>
          <a:solidFill>
            <a:srgbClr val="FF9966">
              <a:alpha val="24706"/>
            </a:srgbClr>
          </a:solidFill>
          <a:ln w="50800">
            <a:solidFill>
              <a:srgbClr val="FF9966">
                <a:alpha val="75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Хедер Решение">
            <a:extLst>
              <a:ext uri="{FF2B5EF4-FFF2-40B4-BE49-F238E27FC236}">
                <a16:creationId xmlns:a16="http://schemas.microsoft.com/office/drawing/2014/main" id="{09805127-7F12-4CAB-B6B1-7785151D9B65}"/>
              </a:ext>
            </a:extLst>
          </p:cNvPr>
          <p:cNvSpPr txBox="1"/>
          <p:nvPr/>
        </p:nvSpPr>
        <p:spPr>
          <a:xfrm>
            <a:off x="294336" y="4189212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Решение</a:t>
            </a:r>
          </a:p>
        </p:txBody>
      </p:sp>
      <p:sp>
        <p:nvSpPr>
          <p:cNvPr id="23" name="Ценность">
            <a:extLst>
              <a:ext uri="{FF2B5EF4-FFF2-40B4-BE49-F238E27FC236}">
                <a16:creationId xmlns:a16="http://schemas.microsoft.com/office/drawing/2014/main" id="{F63BF714-EA2D-45FC-9AE7-BE581DFAEA6B}"/>
              </a:ext>
            </a:extLst>
          </p:cNvPr>
          <p:cNvSpPr txBox="1"/>
          <p:nvPr/>
        </p:nvSpPr>
        <p:spPr>
          <a:xfrm>
            <a:off x="1424528" y="-3799546"/>
            <a:ext cx="75336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Ключевые плюсы нашего решения: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Помогает грамотно распоряжаться финансами, учитывая индивидуальные факторы.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Предоставляет точное расписание финансовых событий и мероприятий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Удобство и интуитивный интерфейс, лёгкость и простота в заполнении ежедневных миграций денежных средств</a:t>
            </a:r>
          </a:p>
        </p:txBody>
      </p:sp>
      <p:pic>
        <p:nvPicPr>
          <p:cNvPr id="12" name="Загогулина 3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A25A4CFE-13D6-4332-8197-FDFEA3B10C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9812998">
            <a:off x="-1212463" y="9209785"/>
            <a:ext cx="7353306" cy="6282404"/>
          </a:xfrm>
          <a:prstGeom prst="rect">
            <a:avLst/>
          </a:prstGeom>
        </p:spPr>
      </p:pic>
      <p:pic>
        <p:nvPicPr>
          <p:cNvPr id="13" name="Загогулина 2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36F404AC-575D-4F6B-B212-120A7173F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7470738">
            <a:off x="5691641" y="-430952"/>
            <a:ext cx="7353306" cy="6282404"/>
          </a:xfrm>
          <a:prstGeom prst="rect">
            <a:avLst/>
          </a:prstGeom>
        </p:spPr>
      </p:pic>
      <p:pic>
        <p:nvPicPr>
          <p:cNvPr id="10" name="Загогулина 1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ECDF08AE-630E-4A3C-9DD2-5B5CE59D22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3078" t="23839" r="15508" b="24540"/>
          <a:stretch/>
        </p:blipFill>
        <p:spPr>
          <a:xfrm rot="5400000" flipH="1">
            <a:off x="-5896089" y="-4557733"/>
            <a:ext cx="8748236" cy="735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2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Хедер Бизнес Модель">
            <a:extLst>
              <a:ext uri="{FF2B5EF4-FFF2-40B4-BE49-F238E27FC236}">
                <a16:creationId xmlns:a16="http://schemas.microsoft.com/office/drawing/2014/main" id="{39534A5D-8294-4359-8770-CE32B658FC15}"/>
              </a:ext>
            </a:extLst>
          </p:cNvPr>
          <p:cNvSpPr txBox="1"/>
          <p:nvPr/>
        </p:nvSpPr>
        <p:spPr>
          <a:xfrm>
            <a:off x="294330" y="511248"/>
            <a:ext cx="20281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D0D0D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Бизнес-Модель</a:t>
            </a:r>
          </a:p>
        </p:txBody>
      </p:sp>
      <p:sp>
        <p:nvSpPr>
          <p:cNvPr id="20" name="Хедер обводка БМ">
            <a:extLst>
              <a:ext uri="{FF2B5EF4-FFF2-40B4-BE49-F238E27FC236}">
                <a16:creationId xmlns:a16="http://schemas.microsoft.com/office/drawing/2014/main" id="{CB0AEA41-F75A-45A1-84B0-A98C875A911F}"/>
              </a:ext>
            </a:extLst>
          </p:cNvPr>
          <p:cNvSpPr/>
          <p:nvPr/>
        </p:nvSpPr>
        <p:spPr>
          <a:xfrm rot="10800000">
            <a:off x="294338" y="369964"/>
            <a:ext cx="2028161" cy="621123"/>
          </a:xfrm>
          <a:prstGeom prst="flowChartOnlineStorage">
            <a:avLst/>
          </a:prstGeom>
          <a:solidFill>
            <a:srgbClr val="0D0D0D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Хедер Решение">
            <a:extLst>
              <a:ext uri="{FF2B5EF4-FFF2-40B4-BE49-F238E27FC236}">
                <a16:creationId xmlns:a16="http://schemas.microsoft.com/office/drawing/2014/main" id="{E48DD98D-6387-4389-94CA-5122E2257B2D}"/>
              </a:ext>
            </a:extLst>
          </p:cNvPr>
          <p:cNvSpPr txBox="1"/>
          <p:nvPr/>
        </p:nvSpPr>
        <p:spPr>
          <a:xfrm>
            <a:off x="294336" y="488880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D0D0D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Решение</a:t>
            </a:r>
          </a:p>
        </p:txBody>
      </p:sp>
      <p:pic>
        <p:nvPicPr>
          <p:cNvPr id="17" name="Фон">
            <a:extLst>
              <a:ext uri="{FF2B5EF4-FFF2-40B4-BE49-F238E27FC236}">
                <a16:creationId xmlns:a16="http://schemas.microsoft.com/office/drawing/2014/main" id="{C0CD809E-9FF4-42EF-AE53-1238FCAE20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9743766" y="-5766974"/>
            <a:ext cx="28631531" cy="16046244"/>
          </a:xfrm>
          <a:prstGeom prst="rect">
            <a:avLst/>
          </a:prstGeom>
        </p:spPr>
      </p:pic>
      <p:sp>
        <p:nvSpPr>
          <p:cNvPr id="11" name="Ценность">
            <a:extLst>
              <a:ext uri="{FF2B5EF4-FFF2-40B4-BE49-F238E27FC236}">
                <a16:creationId xmlns:a16="http://schemas.microsoft.com/office/drawing/2014/main" id="{784ED2F2-FEBF-4277-8EE7-7EE5E092811B}"/>
              </a:ext>
            </a:extLst>
          </p:cNvPr>
          <p:cNvSpPr txBox="1"/>
          <p:nvPr/>
        </p:nvSpPr>
        <p:spPr>
          <a:xfrm>
            <a:off x="1308408" y="1470438"/>
            <a:ext cx="75336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Ключевые плюсы нашего решения: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Помогает грамотно распоряжаться финансами, учитывая индивидуальные факторы.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Предоставляет точное расписание финансовых событий и мероприятий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Удобство и интуитивный интерфейс, лёгкость и простота в заполнении ежедневных миграций денежных средств</a:t>
            </a:r>
          </a:p>
        </p:txBody>
      </p:sp>
      <p:sp>
        <p:nvSpPr>
          <p:cNvPr id="16" name="Решение">
            <a:extLst>
              <a:ext uri="{FF2B5EF4-FFF2-40B4-BE49-F238E27FC236}">
                <a16:creationId xmlns:a16="http://schemas.microsoft.com/office/drawing/2014/main" id="{89CA9EAA-1A79-49D1-8E8F-81A3EEFE9A06}"/>
              </a:ext>
            </a:extLst>
          </p:cNvPr>
          <p:cNvSpPr txBox="1"/>
          <p:nvPr/>
        </p:nvSpPr>
        <p:spPr>
          <a:xfrm>
            <a:off x="805193" y="7130886"/>
            <a:ext cx="7533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В отличие от конкурентов наше решение не только удобно в ведении личного счёта, но и позволяет создавать точный финансовый календарь, адаптирующийся под каждого пользователя.</a:t>
            </a:r>
          </a:p>
        </p:txBody>
      </p:sp>
      <p:sp>
        <p:nvSpPr>
          <p:cNvPr id="64" name="Хедер обводка">
            <a:extLst>
              <a:ext uri="{FF2B5EF4-FFF2-40B4-BE49-F238E27FC236}">
                <a16:creationId xmlns:a16="http://schemas.microsoft.com/office/drawing/2014/main" id="{EAEA988D-BB77-4412-949E-D00768A2B629}"/>
              </a:ext>
            </a:extLst>
          </p:cNvPr>
          <p:cNvSpPr/>
          <p:nvPr/>
        </p:nvSpPr>
        <p:spPr>
          <a:xfrm>
            <a:off x="294338" y="367656"/>
            <a:ext cx="2028157" cy="621123"/>
          </a:xfrm>
          <a:prstGeom prst="flowChartTerminator">
            <a:avLst/>
          </a:prstGeom>
          <a:solidFill>
            <a:srgbClr val="FFFF66">
              <a:alpha val="24706"/>
            </a:srgbClr>
          </a:solidFill>
          <a:ln w="50800">
            <a:solidFill>
              <a:srgbClr val="FFFF66">
                <a:alpha val="75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Хедер Ценность">
            <a:extLst>
              <a:ext uri="{FF2B5EF4-FFF2-40B4-BE49-F238E27FC236}">
                <a16:creationId xmlns:a16="http://schemas.microsoft.com/office/drawing/2014/main" id="{8D8591E0-11F3-46DF-94F5-C91143453860}"/>
              </a:ext>
            </a:extLst>
          </p:cNvPr>
          <p:cNvSpPr txBox="1"/>
          <p:nvPr/>
        </p:nvSpPr>
        <p:spPr>
          <a:xfrm>
            <a:off x="294334" y="497290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Ценность</a:t>
            </a:r>
          </a:p>
        </p:txBody>
      </p:sp>
      <p:pic>
        <p:nvPicPr>
          <p:cNvPr id="12" name="Загогулина 3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A25A4CFE-13D6-4332-8197-FDFEA3B10C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9812998">
            <a:off x="-1212463" y="9209785"/>
            <a:ext cx="7353306" cy="6282404"/>
          </a:xfrm>
          <a:prstGeom prst="rect">
            <a:avLst/>
          </a:prstGeom>
        </p:spPr>
      </p:pic>
      <p:pic>
        <p:nvPicPr>
          <p:cNvPr id="13" name="Загогулина 2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36F404AC-575D-4F6B-B212-120A7173F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2244063">
            <a:off x="3041337" y="-4189186"/>
            <a:ext cx="7353306" cy="6282404"/>
          </a:xfrm>
          <a:prstGeom prst="rect">
            <a:avLst/>
          </a:prstGeom>
        </p:spPr>
      </p:pic>
      <p:pic>
        <p:nvPicPr>
          <p:cNvPr id="10" name="Загогулина 1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ECDF08AE-630E-4A3C-9DD2-5B5CE59D22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3078" t="23839" r="15508" b="24540"/>
          <a:stretch/>
        </p:blipFill>
        <p:spPr>
          <a:xfrm flipH="1">
            <a:off x="-5737196" y="2502443"/>
            <a:ext cx="8748236" cy="735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32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Ценность">
            <a:extLst>
              <a:ext uri="{FF2B5EF4-FFF2-40B4-BE49-F238E27FC236}">
                <a16:creationId xmlns:a16="http://schemas.microsoft.com/office/drawing/2014/main" id="{784ED2F2-FEBF-4277-8EE7-7EE5E092811B}"/>
              </a:ext>
            </a:extLst>
          </p:cNvPr>
          <p:cNvSpPr txBox="1"/>
          <p:nvPr/>
        </p:nvSpPr>
        <p:spPr>
          <a:xfrm>
            <a:off x="1941697" y="1713780"/>
            <a:ext cx="49776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D0D0D"/>
                </a:solidFill>
                <a:latin typeface="Century Gothic" panose="020B0502020202020204" pitchFamily="34" charset="0"/>
              </a:rPr>
              <a:t>Ключевые плюсы нашего решения:</a:t>
            </a:r>
          </a:p>
          <a:p>
            <a:r>
              <a:rPr lang="ru-RU" sz="1200" dirty="0">
                <a:solidFill>
                  <a:srgbClr val="0D0D0D"/>
                </a:solidFill>
                <a:latin typeface="Century Gothic" panose="020B0502020202020204" pitchFamily="34" charset="0"/>
              </a:rPr>
              <a:t>• Помогает грамотно распоряжаться финансами, учитывая индивидуальные факторы.</a:t>
            </a:r>
          </a:p>
          <a:p>
            <a:r>
              <a:rPr lang="ru-RU" sz="1200" dirty="0">
                <a:solidFill>
                  <a:srgbClr val="0D0D0D"/>
                </a:solidFill>
                <a:latin typeface="Century Gothic" panose="020B0502020202020204" pitchFamily="34" charset="0"/>
              </a:rPr>
              <a:t>• Предоставляет точное расписание финансовых событий и мероприятий</a:t>
            </a:r>
          </a:p>
          <a:p>
            <a:r>
              <a:rPr lang="ru-RU" sz="1200" dirty="0">
                <a:solidFill>
                  <a:srgbClr val="0D0D0D"/>
                </a:solidFill>
                <a:latin typeface="Century Gothic" panose="020B0502020202020204" pitchFamily="34" charset="0"/>
              </a:rPr>
              <a:t>• Удобство и интуитивный интерфейс, лёгкость и простота в заполнении ежедневных миграций денежных средств</a:t>
            </a:r>
          </a:p>
        </p:txBody>
      </p:sp>
      <p:sp>
        <p:nvSpPr>
          <p:cNvPr id="14" name="Хедер Ценность">
            <a:extLst>
              <a:ext uri="{FF2B5EF4-FFF2-40B4-BE49-F238E27FC236}">
                <a16:creationId xmlns:a16="http://schemas.microsoft.com/office/drawing/2014/main" id="{8D8591E0-11F3-46DF-94F5-C91143453860}"/>
              </a:ext>
            </a:extLst>
          </p:cNvPr>
          <p:cNvSpPr txBox="1"/>
          <p:nvPr/>
        </p:nvSpPr>
        <p:spPr>
          <a:xfrm>
            <a:off x="294334" y="497290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D0D0D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Ценность</a:t>
            </a:r>
          </a:p>
        </p:txBody>
      </p:sp>
      <p:pic>
        <p:nvPicPr>
          <p:cNvPr id="17" name="Фон">
            <a:extLst>
              <a:ext uri="{FF2B5EF4-FFF2-40B4-BE49-F238E27FC236}">
                <a16:creationId xmlns:a16="http://schemas.microsoft.com/office/drawing/2014/main" id="{C0CD809E-9FF4-42EF-AE53-1238FCAE20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-19922"/>
            <a:ext cx="9144000" cy="5124660"/>
          </a:xfrm>
          <a:prstGeom prst="rect">
            <a:avLst/>
          </a:prstGeom>
        </p:spPr>
      </p:pic>
      <p:sp>
        <p:nvSpPr>
          <p:cNvPr id="19" name="Рынок">
            <a:extLst>
              <a:ext uri="{FF2B5EF4-FFF2-40B4-BE49-F238E27FC236}">
                <a16:creationId xmlns:a16="http://schemas.microsoft.com/office/drawing/2014/main" id="{EB91B8A9-0897-4967-AA5D-3BD3B07ED480}"/>
              </a:ext>
            </a:extLst>
          </p:cNvPr>
          <p:cNvSpPr txBox="1"/>
          <p:nvPr/>
        </p:nvSpPr>
        <p:spPr>
          <a:xfrm>
            <a:off x="1007433" y="1411072"/>
            <a:ext cx="71291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Базовая версия нашего решения будет доступна для всех желающих бесплатно, а для расширения функционала будет использоваться модель подписок (</a:t>
            </a:r>
            <a:r>
              <a:rPr lang="ru-RU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freemium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Для привлечения инвестиций наша команда будет использовать как личные связи, так и доступные средства АП “</a:t>
            </a:r>
            <a:r>
              <a:rPr lang="ru-RU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ТехноВызов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”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Для популяризации решения и привлечения новой аудитории мы будем использовать таргетированную рекламу</a:t>
            </a:r>
          </a:p>
        </p:txBody>
      </p:sp>
      <p:sp>
        <p:nvSpPr>
          <p:cNvPr id="3" name="Хедер обводка БМ">
            <a:extLst>
              <a:ext uri="{FF2B5EF4-FFF2-40B4-BE49-F238E27FC236}">
                <a16:creationId xmlns:a16="http://schemas.microsoft.com/office/drawing/2014/main" id="{BD9970E6-84C0-4B7E-A14B-096547A25476}"/>
              </a:ext>
            </a:extLst>
          </p:cNvPr>
          <p:cNvSpPr/>
          <p:nvPr/>
        </p:nvSpPr>
        <p:spPr>
          <a:xfrm rot="10800000">
            <a:off x="1977101" y="367655"/>
            <a:ext cx="2028161" cy="623431"/>
          </a:xfrm>
          <a:prstGeom prst="flowChartOnlineStorage">
            <a:avLst/>
          </a:prstGeom>
          <a:solidFill>
            <a:srgbClr val="99FF66">
              <a:alpha val="24706"/>
            </a:srgbClr>
          </a:solidFill>
          <a:ln w="50800">
            <a:gradFill>
              <a:gsLst>
                <a:gs pos="93000">
                  <a:srgbClr val="FFFF66">
                    <a:alpha val="75000"/>
                  </a:srgbClr>
                </a:gs>
                <a:gs pos="0">
                  <a:srgbClr val="99FF66">
                    <a:alpha val="75000"/>
                  </a:srgbClr>
                </a:gs>
                <a:gs pos="50000">
                  <a:srgbClr val="99FF66">
                    <a:alpha val="75000"/>
                  </a:srgbClr>
                </a:gs>
                <a:gs pos="100000">
                  <a:srgbClr val="FFFF66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Хедер Бизнес Модель">
            <a:extLst>
              <a:ext uri="{FF2B5EF4-FFF2-40B4-BE49-F238E27FC236}">
                <a16:creationId xmlns:a16="http://schemas.microsoft.com/office/drawing/2014/main" id="{FCBCEC33-D9BE-4565-AD63-B17AAFE1C7F2}"/>
              </a:ext>
            </a:extLst>
          </p:cNvPr>
          <p:cNvSpPr txBox="1"/>
          <p:nvPr/>
        </p:nvSpPr>
        <p:spPr>
          <a:xfrm>
            <a:off x="2149797" y="511248"/>
            <a:ext cx="20281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Бизнес-Модель</a:t>
            </a:r>
          </a:p>
        </p:txBody>
      </p:sp>
      <p:sp>
        <p:nvSpPr>
          <p:cNvPr id="64" name="Хедер обводка">
            <a:extLst>
              <a:ext uri="{FF2B5EF4-FFF2-40B4-BE49-F238E27FC236}">
                <a16:creationId xmlns:a16="http://schemas.microsoft.com/office/drawing/2014/main" id="{EAEA988D-BB77-4412-949E-D00768A2B629}"/>
              </a:ext>
            </a:extLst>
          </p:cNvPr>
          <p:cNvSpPr/>
          <p:nvPr/>
        </p:nvSpPr>
        <p:spPr>
          <a:xfrm>
            <a:off x="294338" y="367656"/>
            <a:ext cx="2028157" cy="621123"/>
          </a:xfrm>
          <a:prstGeom prst="flowChartTerminator">
            <a:avLst/>
          </a:prstGeom>
          <a:solidFill>
            <a:srgbClr val="FFFF66">
              <a:alpha val="60000"/>
            </a:srgbClr>
          </a:solidFill>
          <a:ln w="50800">
            <a:solidFill>
              <a:srgbClr val="FFFF66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Хедер Рынок">
            <a:extLst>
              <a:ext uri="{FF2B5EF4-FFF2-40B4-BE49-F238E27FC236}">
                <a16:creationId xmlns:a16="http://schemas.microsoft.com/office/drawing/2014/main" id="{E8932AB4-FA43-426E-88EF-AB3B7B7AACA9}"/>
              </a:ext>
            </a:extLst>
          </p:cNvPr>
          <p:cNvSpPr txBox="1"/>
          <p:nvPr/>
        </p:nvSpPr>
        <p:spPr>
          <a:xfrm>
            <a:off x="294338" y="495860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Рынок</a:t>
            </a:r>
          </a:p>
        </p:txBody>
      </p:sp>
      <p:sp>
        <p:nvSpPr>
          <p:cNvPr id="23" name="Хедер обводка ТР">
            <a:extLst>
              <a:ext uri="{FF2B5EF4-FFF2-40B4-BE49-F238E27FC236}">
                <a16:creationId xmlns:a16="http://schemas.microsoft.com/office/drawing/2014/main" id="{6828EFB9-5CC6-4631-987D-809B3793723F}"/>
              </a:ext>
            </a:extLst>
          </p:cNvPr>
          <p:cNvSpPr/>
          <p:nvPr/>
        </p:nvSpPr>
        <p:spPr>
          <a:xfrm>
            <a:off x="294338" y="8208418"/>
            <a:ext cx="2028157" cy="621123"/>
          </a:xfrm>
          <a:prstGeom prst="flowChartTerminator">
            <a:avLst/>
          </a:prstGeom>
          <a:solidFill>
            <a:srgbClr val="66FF99">
              <a:alpha val="24706"/>
            </a:srgbClr>
          </a:solidFill>
          <a:ln w="50800">
            <a:solidFill>
              <a:srgbClr val="66FF99">
                <a:alpha val="76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Загогулина 3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75D63FEE-16D0-49BA-870D-3D799A0811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3078" t="23839" r="15508" b="24540"/>
          <a:stretch/>
        </p:blipFill>
        <p:spPr>
          <a:xfrm rot="4884919" flipH="1">
            <a:off x="7265051" y="7283359"/>
            <a:ext cx="4443099" cy="3734634"/>
          </a:xfrm>
          <a:prstGeom prst="rect">
            <a:avLst/>
          </a:prstGeom>
        </p:spPr>
      </p:pic>
      <p:pic>
        <p:nvPicPr>
          <p:cNvPr id="13" name="Загогулина 2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36F404AC-575D-4F6B-B212-120A7173F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3366524">
            <a:off x="7381363" y="297218"/>
            <a:ext cx="1555160" cy="1328673"/>
          </a:xfrm>
          <a:prstGeom prst="rect">
            <a:avLst/>
          </a:prstGeom>
        </p:spPr>
      </p:pic>
      <p:pic>
        <p:nvPicPr>
          <p:cNvPr id="10" name="Загогулина 1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ECDF08AE-630E-4A3C-9DD2-5B5CE59D22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3078" t="23839" r="15508" b="24540"/>
          <a:stretch/>
        </p:blipFill>
        <p:spPr>
          <a:xfrm rot="14728984" flipH="1">
            <a:off x="-51199" y="3481027"/>
            <a:ext cx="1828575" cy="1537004"/>
          </a:xfrm>
          <a:prstGeom prst="rect">
            <a:avLst/>
          </a:prstGeom>
        </p:spPr>
      </p:pic>
      <p:sp>
        <p:nvSpPr>
          <p:cNvPr id="18" name="Результаты">
            <a:extLst>
              <a:ext uri="{FF2B5EF4-FFF2-40B4-BE49-F238E27FC236}">
                <a16:creationId xmlns:a16="http://schemas.microsoft.com/office/drawing/2014/main" id="{4D6F4A61-77CC-4D7F-A213-FF9D7ACF69A9}"/>
              </a:ext>
            </a:extLst>
          </p:cNvPr>
          <p:cNvSpPr txBox="1"/>
          <p:nvPr/>
        </p:nvSpPr>
        <p:spPr>
          <a:xfrm>
            <a:off x="2382602" y="5750902"/>
            <a:ext cx="49259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• Определили базовый функционал и необходимые для разработки типы данных</a:t>
            </a:r>
          </a:p>
          <a:p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• Разработали архитектуру будущей платформы.</a:t>
            </a:r>
          </a:p>
          <a:p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• Распределили роли и обязанности на ближайший квартал, определились со стеком технологий для реализации программного решения</a:t>
            </a:r>
          </a:p>
          <a:p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• Оформили полностью рабочий макет сайта нашего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44471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Фон">
            <a:extLst>
              <a:ext uri="{FF2B5EF4-FFF2-40B4-BE49-F238E27FC236}">
                <a16:creationId xmlns:a16="http://schemas.microsoft.com/office/drawing/2014/main" id="{C0CD809E-9FF4-42EF-AE53-1238FCAE20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6553200" y="-7365268"/>
            <a:ext cx="22250400" cy="12470006"/>
          </a:xfrm>
          <a:prstGeom prst="rect">
            <a:avLst/>
          </a:prstGeom>
        </p:spPr>
      </p:pic>
      <p:sp>
        <p:nvSpPr>
          <p:cNvPr id="19" name="Результаты">
            <a:extLst>
              <a:ext uri="{FF2B5EF4-FFF2-40B4-BE49-F238E27FC236}">
                <a16:creationId xmlns:a16="http://schemas.microsoft.com/office/drawing/2014/main" id="{EB91B8A9-0897-4967-AA5D-3BD3B07ED480}"/>
              </a:ext>
            </a:extLst>
          </p:cNvPr>
          <p:cNvSpPr txBox="1"/>
          <p:nvPr/>
        </p:nvSpPr>
        <p:spPr>
          <a:xfrm>
            <a:off x="1804154" y="1455484"/>
            <a:ext cx="75336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Определили базовый функционал и необходимые для разработки типы данных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Разработали архитектуру будущей платформы.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Распределили роли и обязанности на ближайший квартал, определились со стеком технологий для реализации программного решения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Оформили полностью рабочий макет сайта нашего решения</a:t>
            </a:r>
          </a:p>
        </p:txBody>
      </p:sp>
      <p:sp>
        <p:nvSpPr>
          <p:cNvPr id="3" name="Хедер обводка БМ">
            <a:extLst>
              <a:ext uri="{FF2B5EF4-FFF2-40B4-BE49-F238E27FC236}">
                <a16:creationId xmlns:a16="http://schemas.microsoft.com/office/drawing/2014/main" id="{BD9970E6-84C0-4B7E-A14B-096547A25476}"/>
              </a:ext>
            </a:extLst>
          </p:cNvPr>
          <p:cNvSpPr/>
          <p:nvPr/>
        </p:nvSpPr>
        <p:spPr>
          <a:xfrm rot="10800000">
            <a:off x="1977101" y="-6311358"/>
            <a:ext cx="2046555" cy="626756"/>
          </a:xfrm>
          <a:prstGeom prst="flowChartOnlineStorage">
            <a:avLst/>
          </a:prstGeom>
          <a:solidFill>
            <a:srgbClr val="99FF66">
              <a:alpha val="24706"/>
            </a:srgbClr>
          </a:solidFill>
          <a:ln w="50800">
            <a:gradFill>
              <a:gsLst>
                <a:gs pos="93000">
                  <a:srgbClr val="FFFF66"/>
                </a:gs>
                <a:gs pos="0">
                  <a:srgbClr val="99FF66"/>
                </a:gs>
                <a:gs pos="50000">
                  <a:srgbClr val="99FF66"/>
                </a:gs>
                <a:gs pos="100000">
                  <a:srgbClr val="FFFF66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Хедер Бизнес Модель">
            <a:extLst>
              <a:ext uri="{FF2B5EF4-FFF2-40B4-BE49-F238E27FC236}">
                <a16:creationId xmlns:a16="http://schemas.microsoft.com/office/drawing/2014/main" id="{FCBCEC33-D9BE-4565-AD63-B17AAFE1C7F2}"/>
              </a:ext>
            </a:extLst>
          </p:cNvPr>
          <p:cNvSpPr txBox="1"/>
          <p:nvPr/>
        </p:nvSpPr>
        <p:spPr>
          <a:xfrm>
            <a:off x="2149797" y="-6164441"/>
            <a:ext cx="20281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Бизнес-Модель</a:t>
            </a:r>
          </a:p>
        </p:txBody>
      </p:sp>
      <p:sp>
        <p:nvSpPr>
          <p:cNvPr id="64" name="Хедер обводка">
            <a:extLst>
              <a:ext uri="{FF2B5EF4-FFF2-40B4-BE49-F238E27FC236}">
                <a16:creationId xmlns:a16="http://schemas.microsoft.com/office/drawing/2014/main" id="{EAEA988D-BB77-4412-949E-D00768A2B629}"/>
              </a:ext>
            </a:extLst>
          </p:cNvPr>
          <p:cNvSpPr/>
          <p:nvPr/>
        </p:nvSpPr>
        <p:spPr>
          <a:xfrm>
            <a:off x="294338" y="-6308033"/>
            <a:ext cx="2028157" cy="621123"/>
          </a:xfrm>
          <a:prstGeom prst="flowChartTerminator">
            <a:avLst/>
          </a:prstGeom>
          <a:solidFill>
            <a:srgbClr val="FFFF66">
              <a:alpha val="60000"/>
            </a:srgbClr>
          </a:solidFill>
          <a:ln w="50800">
            <a:solidFill>
              <a:srgbClr val="FFFF66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Хедер Рынок">
            <a:extLst>
              <a:ext uri="{FF2B5EF4-FFF2-40B4-BE49-F238E27FC236}">
                <a16:creationId xmlns:a16="http://schemas.microsoft.com/office/drawing/2014/main" id="{E8932AB4-FA43-426E-88EF-AB3B7B7AACA9}"/>
              </a:ext>
            </a:extLst>
          </p:cNvPr>
          <p:cNvSpPr txBox="1"/>
          <p:nvPr/>
        </p:nvSpPr>
        <p:spPr>
          <a:xfrm>
            <a:off x="294338" y="-6179829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Рынок</a:t>
            </a:r>
          </a:p>
        </p:txBody>
      </p:sp>
      <p:sp>
        <p:nvSpPr>
          <p:cNvPr id="23" name="Хедер обводка ТР">
            <a:extLst>
              <a:ext uri="{FF2B5EF4-FFF2-40B4-BE49-F238E27FC236}">
                <a16:creationId xmlns:a16="http://schemas.microsoft.com/office/drawing/2014/main" id="{7A4A039E-5429-4216-B6C8-7380ED79C3BA}"/>
              </a:ext>
            </a:extLst>
          </p:cNvPr>
          <p:cNvSpPr/>
          <p:nvPr/>
        </p:nvSpPr>
        <p:spPr>
          <a:xfrm>
            <a:off x="294336" y="4072797"/>
            <a:ext cx="2028157" cy="621123"/>
          </a:xfrm>
          <a:prstGeom prst="flowChartTerminator">
            <a:avLst/>
          </a:prstGeom>
          <a:solidFill>
            <a:srgbClr val="66FF99">
              <a:alpha val="25000"/>
            </a:srgbClr>
          </a:solidFill>
          <a:ln w="50800">
            <a:solidFill>
              <a:srgbClr val="99FF66">
                <a:alpha val="75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Загогулина 2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36F404AC-575D-4F6B-B212-120A7173F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2099" t="23797" r="16131" b="23429"/>
          <a:stretch/>
        </p:blipFill>
        <p:spPr>
          <a:xfrm rot="12850365">
            <a:off x="6578311" y="-9375751"/>
            <a:ext cx="6557506" cy="5602498"/>
          </a:xfrm>
          <a:prstGeom prst="rect">
            <a:avLst/>
          </a:prstGeom>
        </p:spPr>
      </p:pic>
      <p:sp>
        <p:nvSpPr>
          <p:cNvPr id="24" name="Хедер Текущие Результаты">
            <a:extLst>
              <a:ext uri="{FF2B5EF4-FFF2-40B4-BE49-F238E27FC236}">
                <a16:creationId xmlns:a16="http://schemas.microsoft.com/office/drawing/2014/main" id="{031B0E88-46C6-40E2-B7AF-1377A0D48F58}"/>
              </a:ext>
            </a:extLst>
          </p:cNvPr>
          <p:cNvSpPr txBox="1"/>
          <p:nvPr/>
        </p:nvSpPr>
        <p:spPr>
          <a:xfrm>
            <a:off x="294335" y="4220267"/>
            <a:ext cx="2028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Текущие результаты</a:t>
            </a:r>
          </a:p>
        </p:txBody>
      </p:sp>
      <p:sp>
        <p:nvSpPr>
          <p:cNvPr id="27" name="Хедер обводка КС">
            <a:extLst>
              <a:ext uri="{FF2B5EF4-FFF2-40B4-BE49-F238E27FC236}">
                <a16:creationId xmlns:a16="http://schemas.microsoft.com/office/drawing/2014/main" id="{3458B81C-33C1-4B11-949D-0D85675146DB}"/>
              </a:ext>
            </a:extLst>
          </p:cNvPr>
          <p:cNvSpPr/>
          <p:nvPr/>
        </p:nvSpPr>
        <p:spPr>
          <a:xfrm>
            <a:off x="6702812" y="-7077117"/>
            <a:ext cx="2028157" cy="621123"/>
          </a:xfrm>
          <a:prstGeom prst="flowChartTerminator">
            <a:avLst/>
          </a:prstGeom>
          <a:solidFill>
            <a:srgbClr val="00FFFF">
              <a:alpha val="24706"/>
            </a:srgbClr>
          </a:solidFill>
          <a:ln w="50800">
            <a:solidFill>
              <a:srgbClr val="00FFFF">
                <a:alpha val="76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1" name="Команда стартапа">
            <a:extLst>
              <a:ext uri="{FF2B5EF4-FFF2-40B4-BE49-F238E27FC236}">
                <a16:creationId xmlns:a16="http://schemas.microsoft.com/office/drawing/2014/main" id="{5A9E879F-F8E7-4C0E-8848-381098AE6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7254213"/>
              </p:ext>
            </p:extLst>
          </p:nvPr>
        </p:nvGraphicFramePr>
        <p:xfrm>
          <a:off x="1260931" y="-6031612"/>
          <a:ext cx="6064250" cy="1840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2" name="Загогулина 3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BC9E6B0D-07FC-4564-A47C-D81CD0B643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3078" t="23839" r="15508" b="24540"/>
          <a:stretch/>
        </p:blipFill>
        <p:spPr>
          <a:xfrm rot="21200160" flipH="1">
            <a:off x="4420179" y="3644815"/>
            <a:ext cx="7035728" cy="5913861"/>
          </a:xfrm>
          <a:prstGeom prst="rect">
            <a:avLst/>
          </a:prstGeom>
        </p:spPr>
      </p:pic>
      <p:pic>
        <p:nvPicPr>
          <p:cNvPr id="10" name="Загогулина 1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ECDF08AE-630E-4A3C-9DD2-5B5CE59D22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8000"/>
          </a:blip>
          <a:srcRect l="23078" t="23839" r="15508" b="24540"/>
          <a:stretch/>
        </p:blipFill>
        <p:spPr>
          <a:xfrm rot="6752972" flipH="1">
            <a:off x="-2395585" y="-3094275"/>
            <a:ext cx="6015821" cy="5056583"/>
          </a:xfrm>
          <a:prstGeom prst="rect">
            <a:avLst/>
          </a:prstGeom>
        </p:spPr>
      </p:pic>
      <p:sp>
        <p:nvSpPr>
          <p:cNvPr id="25" name="Рынок">
            <a:extLst>
              <a:ext uri="{FF2B5EF4-FFF2-40B4-BE49-F238E27FC236}">
                <a16:creationId xmlns:a16="http://schemas.microsoft.com/office/drawing/2014/main" id="{41C0DF1C-EF17-4870-AE50-C2D8496A6754}"/>
              </a:ext>
            </a:extLst>
          </p:cNvPr>
          <p:cNvSpPr txBox="1"/>
          <p:nvPr/>
        </p:nvSpPr>
        <p:spPr>
          <a:xfrm>
            <a:off x="-463164" y="-4820798"/>
            <a:ext cx="110127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• Базовая версия нашего решения будет доступна для всех желающих бесплатно, а для расширения функционала будет использоваться модель подписок (</a:t>
            </a:r>
            <a:r>
              <a:rPr lang="ru-RU" sz="28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freemium</a:t>
            </a:r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• Для привлечения инвестиций наша команда будет использовать как личные связи, так и доступные средства АП “</a:t>
            </a:r>
            <a:r>
              <a:rPr lang="ru-RU" sz="28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ТехноВызов</a:t>
            </a:r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”</a:t>
            </a:r>
          </a:p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• Для популяризации решения и привлечения новой аудитории мы будем использовать таргетированную рекламу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1570696-4DED-4D2B-8836-0C4B286B65D8}"/>
              </a:ext>
            </a:extLst>
          </p:cNvPr>
          <p:cNvGrpSpPr/>
          <p:nvPr/>
        </p:nvGrpSpPr>
        <p:grpSpPr>
          <a:xfrm>
            <a:off x="6119628" y="-5520771"/>
            <a:ext cx="886015" cy="1267064"/>
            <a:chOff x="6202178" y="3043128"/>
            <a:chExt cx="886015" cy="1267064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5A919245-AA7D-43BC-8D77-99BB289BE6FD}"/>
                </a:ext>
              </a:extLst>
            </p:cNvPr>
            <p:cNvGrpSpPr/>
            <p:nvPr/>
          </p:nvGrpSpPr>
          <p:grpSpPr>
            <a:xfrm>
              <a:off x="6202178" y="3043128"/>
              <a:ext cx="886015" cy="1267064"/>
              <a:chOff x="6205486" y="3012869"/>
              <a:chExt cx="886015" cy="1267064"/>
            </a:xfrm>
          </p:grpSpPr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044F7B59-47E3-4C3D-AFC4-02E85A9D43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75000"/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80" b="90465" l="9790" r="89860">
                            <a14:foregroundMark x1="31469" y1="29095" x2="81469" y2="42543"/>
                            <a14:foregroundMark x1="81469" y1="42543" x2="46853" y2="73105"/>
                            <a14:foregroundMark x1="46853" y1="73105" x2="16434" y2="40342"/>
                            <a14:foregroundMark x1="16434" y1="40342" x2="26923" y2="27628"/>
                            <a14:foregroundMark x1="17832" y1="38142" x2="69580" y2="26895"/>
                            <a14:foregroundMark x1="69580" y1="26895" x2="82867" y2="64792"/>
                            <a14:foregroundMark x1="82867" y1="64792" x2="30420" y2="74817"/>
                            <a14:foregroundMark x1="30420" y1="74817" x2="59441" y2="73594"/>
                            <a14:foregroundMark x1="9091" y1="17359" x2="72727" y2="18826"/>
                            <a14:foregroundMark x1="72727" y1="18826" x2="87762" y2="72127"/>
                            <a14:foregroundMark x1="87762" y1="72127" x2="35664" y2="90465"/>
                            <a14:foregroundMark x1="35664" y1="90465" x2="10140" y2="40587"/>
                            <a14:foregroundMark x1="10140" y1="40587" x2="10490" y2="17115"/>
                            <a14:foregroundMark x1="54895" y1="21271" x2="42657" y2="10513"/>
                            <a14:foregroundMark x1="54196" y1="21027" x2="54895" y2="23227"/>
                            <a14:foregroundMark x1="30769" y1="16626" x2="42308" y2="18582"/>
                            <a14:foregroundMark x1="68531" y1="16626" x2="52098" y2="18093"/>
                            <a14:foregroundMark x1="49650" y1="21027" x2="58741" y2="1980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205486" y="3012869"/>
                <a:ext cx="886015" cy="1267064"/>
              </a:xfrm>
              <a:prstGeom prst="rect">
                <a:avLst/>
              </a:prstGeom>
            </p:spPr>
          </p:pic>
          <p:sp>
            <p:nvSpPr>
              <p:cNvPr id="30" name="Овал 29">
                <a:extLst>
                  <a:ext uri="{FF2B5EF4-FFF2-40B4-BE49-F238E27FC236}">
                    <a16:creationId xmlns:a16="http://schemas.microsoft.com/office/drawing/2014/main" id="{B257473D-2C8E-43FB-B173-8D670A7D283A}"/>
                  </a:ext>
                </a:extLst>
              </p:cNvPr>
              <p:cNvSpPr/>
              <p:nvPr/>
            </p:nvSpPr>
            <p:spPr>
              <a:xfrm>
                <a:off x="6517524" y="3043588"/>
                <a:ext cx="261937" cy="261937"/>
              </a:xfrm>
              <a:prstGeom prst="ellipse">
                <a:avLst/>
              </a:prstGeom>
              <a:gradFill>
                <a:gsLst>
                  <a:gs pos="0">
                    <a:srgbClr val="5675F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0" scaled="0"/>
              </a:gradFill>
              <a:ln>
                <a:solidFill>
                  <a:srgbClr val="4885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0712EF2F-2F47-49A5-863B-3EC27A8BB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alphaModFix amt="90000"/>
            </a:blip>
            <a:srcRect l="785" r="785"/>
            <a:stretch/>
          </p:blipFill>
          <p:spPr>
            <a:xfrm>
              <a:off x="6516505" y="3076136"/>
              <a:ext cx="257357" cy="257357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6583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Хедер Решение">
            <a:extLst>
              <a:ext uri="{FF2B5EF4-FFF2-40B4-BE49-F238E27FC236}">
                <a16:creationId xmlns:a16="http://schemas.microsoft.com/office/drawing/2014/main" id="{09805127-7F12-4CAB-B6B1-7785151D9B65}"/>
              </a:ext>
            </a:extLst>
          </p:cNvPr>
          <p:cNvSpPr txBox="1"/>
          <p:nvPr/>
        </p:nvSpPr>
        <p:spPr>
          <a:xfrm>
            <a:off x="294336" y="488667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D0D0D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Решение</a:t>
            </a:r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5B71A5AB-8F2E-4918-A465-EA88B8DB28CC}"/>
              </a:ext>
            </a:extLst>
          </p:cNvPr>
          <p:cNvSpPr/>
          <p:nvPr/>
        </p:nvSpPr>
        <p:spPr>
          <a:xfrm>
            <a:off x="442184" y="3781104"/>
            <a:ext cx="8259631" cy="147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050"/>
              </a:lnSpc>
            </a:pPr>
            <a:r>
              <a:rPr lang="ru-RU" sz="2400" b="1" kern="0" spc="96" dirty="0">
                <a:solidFill>
                  <a:srgbClr val="0D0D0D"/>
                </a:solidFill>
                <a:latin typeface="Century Gothic" panose="020B0502020202020204" pitchFamily="34" charset="0"/>
                <a:ea typeface="IBM Plex Mono" pitchFamily="34" charset="-122"/>
                <a:cs typeface="IBM Plex Mono" pitchFamily="34" charset="-120"/>
              </a:rPr>
              <a:t>Финансовый ассистент планирования бюджета</a:t>
            </a:r>
            <a:endParaRPr lang="en-US" sz="2000" dirty="0">
              <a:solidFill>
                <a:srgbClr val="0D0D0D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Фон">
            <a:extLst>
              <a:ext uri="{FF2B5EF4-FFF2-40B4-BE49-F238E27FC236}">
                <a16:creationId xmlns:a16="http://schemas.microsoft.com/office/drawing/2014/main" id="{69DCB41C-5289-424A-91A6-DA11727256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6467475" y="0"/>
            <a:ext cx="22250400" cy="12470006"/>
          </a:xfrm>
          <a:prstGeom prst="rect">
            <a:avLst/>
          </a:prstGeom>
        </p:spPr>
      </p:pic>
      <p:sp>
        <p:nvSpPr>
          <p:cNvPr id="14" name="Результаты">
            <a:extLst>
              <a:ext uri="{FF2B5EF4-FFF2-40B4-BE49-F238E27FC236}">
                <a16:creationId xmlns:a16="http://schemas.microsoft.com/office/drawing/2014/main" id="{EB91B8A9-0897-4967-AA5D-3BD3B07ED480}"/>
              </a:ext>
            </a:extLst>
          </p:cNvPr>
          <p:cNvSpPr txBox="1"/>
          <p:nvPr/>
        </p:nvSpPr>
        <p:spPr>
          <a:xfrm>
            <a:off x="1769270" y="8989259"/>
            <a:ext cx="75336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Определили базовый функционал и необходимые для разработки типы данных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Разработали архитектуру будущей платформы.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Распределили роли и обязанности на ближайший квартал, определились со стеком технологий для реализации программного решения</a:t>
            </a: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• Оформили полностью рабочий макет сайта нашего решения</a:t>
            </a:r>
          </a:p>
        </p:txBody>
      </p:sp>
      <p:sp>
        <p:nvSpPr>
          <p:cNvPr id="23" name="Хедер обводка ТР">
            <a:extLst>
              <a:ext uri="{FF2B5EF4-FFF2-40B4-BE49-F238E27FC236}">
                <a16:creationId xmlns:a16="http://schemas.microsoft.com/office/drawing/2014/main" id="{7A4A039E-5429-4216-B6C8-7380ED79C3BA}"/>
              </a:ext>
            </a:extLst>
          </p:cNvPr>
          <p:cNvSpPr/>
          <p:nvPr/>
        </p:nvSpPr>
        <p:spPr>
          <a:xfrm>
            <a:off x="294336" y="11503069"/>
            <a:ext cx="2028157" cy="621123"/>
          </a:xfrm>
          <a:prstGeom prst="flowChartTerminator">
            <a:avLst/>
          </a:prstGeom>
          <a:solidFill>
            <a:srgbClr val="66FF99">
              <a:alpha val="25000"/>
            </a:srgbClr>
          </a:solidFill>
          <a:ln w="50800">
            <a:solidFill>
              <a:srgbClr val="66FF99">
                <a:alpha val="76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Хедер Текущие Результаты">
            <a:extLst>
              <a:ext uri="{FF2B5EF4-FFF2-40B4-BE49-F238E27FC236}">
                <a16:creationId xmlns:a16="http://schemas.microsoft.com/office/drawing/2014/main" id="{031B0E88-46C6-40E2-B7AF-1377A0D48F58}"/>
              </a:ext>
            </a:extLst>
          </p:cNvPr>
          <p:cNvSpPr txBox="1"/>
          <p:nvPr/>
        </p:nvSpPr>
        <p:spPr>
          <a:xfrm>
            <a:off x="294335" y="11650539"/>
            <a:ext cx="2028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Текущие результаты</a:t>
            </a:r>
          </a:p>
        </p:txBody>
      </p:sp>
      <p:sp>
        <p:nvSpPr>
          <p:cNvPr id="25" name="Хедер обводка КС">
            <a:extLst>
              <a:ext uri="{FF2B5EF4-FFF2-40B4-BE49-F238E27FC236}">
                <a16:creationId xmlns:a16="http://schemas.microsoft.com/office/drawing/2014/main" id="{923DEC5A-DF78-450C-A6DE-D6761B38C6DD}"/>
              </a:ext>
            </a:extLst>
          </p:cNvPr>
          <p:cNvSpPr/>
          <p:nvPr/>
        </p:nvSpPr>
        <p:spPr>
          <a:xfrm>
            <a:off x="6763772" y="371146"/>
            <a:ext cx="2028157" cy="621123"/>
          </a:xfrm>
          <a:prstGeom prst="flowChartTerminator">
            <a:avLst/>
          </a:prstGeom>
          <a:solidFill>
            <a:srgbClr val="00FFFF">
              <a:alpha val="24706"/>
            </a:srgbClr>
          </a:solidFill>
          <a:ln w="50800">
            <a:solidFill>
              <a:srgbClr val="00FFFF">
                <a:alpha val="75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Хедер Команда Стартапа">
            <a:extLst>
              <a:ext uri="{FF2B5EF4-FFF2-40B4-BE49-F238E27FC236}">
                <a16:creationId xmlns:a16="http://schemas.microsoft.com/office/drawing/2014/main" id="{C05DF4D4-6B32-4F08-93C8-63E1802F958E}"/>
              </a:ext>
            </a:extLst>
          </p:cNvPr>
          <p:cNvSpPr txBox="1"/>
          <p:nvPr/>
        </p:nvSpPr>
        <p:spPr>
          <a:xfrm>
            <a:off x="6763771" y="529893"/>
            <a:ext cx="2028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Команда стартапа</a:t>
            </a:r>
          </a:p>
        </p:txBody>
      </p:sp>
      <p:graphicFrame>
        <p:nvGraphicFramePr>
          <p:cNvPr id="20" name="Команда стартапа">
            <a:extLst>
              <a:ext uri="{FF2B5EF4-FFF2-40B4-BE49-F238E27FC236}">
                <a16:creationId xmlns:a16="http://schemas.microsoft.com/office/drawing/2014/main" id="{7B875372-62CF-473A-BFB5-00F5F8E182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3116049"/>
              </p:ext>
            </p:extLst>
          </p:nvPr>
        </p:nvGraphicFramePr>
        <p:xfrm>
          <a:off x="1364801" y="1005469"/>
          <a:ext cx="6064250" cy="3509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4" name="Планы развития">
            <a:extLst>
              <a:ext uri="{FF2B5EF4-FFF2-40B4-BE49-F238E27FC236}">
                <a16:creationId xmlns:a16="http://schemas.microsoft.com/office/drawing/2014/main" id="{F34736BF-A3A2-4A33-8E16-86C5249ACD08}"/>
              </a:ext>
            </a:extLst>
          </p:cNvPr>
          <p:cNvGrpSpPr/>
          <p:nvPr/>
        </p:nvGrpSpPr>
        <p:grpSpPr>
          <a:xfrm>
            <a:off x="1104511" y="5841636"/>
            <a:ext cx="6978114" cy="3895551"/>
            <a:chOff x="1104511" y="1112772"/>
            <a:chExt cx="6978114" cy="3895551"/>
          </a:xfrm>
        </p:grpSpPr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7E9001B1-5509-4AD1-9754-CF1B6F343EFD}"/>
                </a:ext>
              </a:extLst>
            </p:cNvPr>
            <p:cNvGrpSpPr/>
            <p:nvPr/>
          </p:nvGrpSpPr>
          <p:grpSpPr>
            <a:xfrm>
              <a:off x="1104511" y="1112772"/>
              <a:ext cx="6978114" cy="3895551"/>
              <a:chOff x="1104511" y="1112772"/>
              <a:chExt cx="6978114" cy="3895551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D6764F7-386F-4F43-840A-2473AD3C0B37}"/>
                  </a:ext>
                </a:extLst>
              </p:cNvPr>
              <p:cNvSpPr txBox="1"/>
              <p:nvPr/>
            </p:nvSpPr>
            <p:spPr>
              <a:xfrm>
                <a:off x="1104511" y="1112772"/>
                <a:ext cx="2435962" cy="26468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b="0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Планы развития, основные укрупненные задачи</a:t>
                </a:r>
              </a:p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600" b="0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Собрать данные</a:t>
                </a:r>
              </a:p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600" b="0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Разработать алгоритм </a:t>
                </a:r>
              </a:p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600" b="0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Развернуть облако</a:t>
                </a:r>
              </a:p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600" b="0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 Создать кроссплатформенные приложения</a:t>
                </a:r>
              </a:p>
            </p:txBody>
          </p:sp>
          <p:pic>
            <p:nvPicPr>
              <p:cNvPr id="58" name="Рисунок 57">
                <a:extLst>
                  <a:ext uri="{FF2B5EF4-FFF2-40B4-BE49-F238E27FC236}">
                    <a16:creationId xmlns:a16="http://schemas.microsoft.com/office/drawing/2014/main" id="{DABC4086-AA8E-4C05-ABD5-ED06AD36F4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54017" y="1141724"/>
                <a:ext cx="4528608" cy="3866599"/>
              </a:xfrm>
              <a:prstGeom prst="rect">
                <a:avLst/>
              </a:prstGeom>
            </p:spPr>
          </p:pic>
        </p:grpSp>
        <p:sp>
          <p:nvSpPr>
            <p:cNvPr id="56" name="План">
              <a:extLst>
                <a:ext uri="{FF2B5EF4-FFF2-40B4-BE49-F238E27FC236}">
                  <a16:creationId xmlns:a16="http://schemas.microsoft.com/office/drawing/2014/main" id="{08580516-5D36-4C3D-8DB8-0A4D99D552DF}"/>
                </a:ext>
              </a:extLst>
            </p:cNvPr>
            <p:cNvSpPr/>
            <p:nvPr/>
          </p:nvSpPr>
          <p:spPr>
            <a:xfrm>
              <a:off x="6197600" y="1362397"/>
              <a:ext cx="1710908" cy="440820"/>
            </a:xfrm>
            <a:prstGeom prst="flowChartTerminator">
              <a:avLst/>
            </a:prstGeom>
            <a:solidFill>
              <a:srgbClr val="66FF99">
                <a:alpha val="15000"/>
              </a:srgbClr>
            </a:solidFill>
            <a:ln w="50800">
              <a:solidFill>
                <a:srgbClr val="66FF99">
                  <a:alpha val="24706"/>
                </a:srgb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326289 w 2028157"/>
                        <a:gd name="connsiteY0" fmla="*/ 0 h 621123"/>
                        <a:gd name="connsiteX1" fmla="*/ 1701867 w 2028157"/>
                        <a:gd name="connsiteY1" fmla="*/ 0 h 621123"/>
                        <a:gd name="connsiteX2" fmla="*/ 2028156 w 2028157"/>
                        <a:gd name="connsiteY2" fmla="*/ 310561 h 621123"/>
                        <a:gd name="connsiteX3" fmla="*/ 1701867 w 2028157"/>
                        <a:gd name="connsiteY3" fmla="*/ 621123 h 621123"/>
                        <a:gd name="connsiteX4" fmla="*/ 326289 w 2028157"/>
                        <a:gd name="connsiteY4" fmla="*/ 621123 h 621123"/>
                        <a:gd name="connsiteX5" fmla="*/ 0 w 2028157"/>
                        <a:gd name="connsiteY5" fmla="*/ 310561 h 621123"/>
                        <a:gd name="connsiteX6" fmla="*/ 326289 w 2028157"/>
                        <a:gd name="connsiteY6" fmla="*/ 0 h 6211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28157" h="621123" extrusionOk="0">
                          <a:moveTo>
                            <a:pt x="326289" y="0"/>
                          </a:moveTo>
                          <a:cubicBezTo>
                            <a:pt x="956124" y="-51915"/>
                            <a:pt x="1409344" y="-117795"/>
                            <a:pt x="1701867" y="0"/>
                          </a:cubicBezTo>
                          <a:cubicBezTo>
                            <a:pt x="1895353" y="2800"/>
                            <a:pt x="2022542" y="139212"/>
                            <a:pt x="2028156" y="310561"/>
                          </a:cubicBezTo>
                          <a:cubicBezTo>
                            <a:pt x="2012018" y="497849"/>
                            <a:pt x="1875690" y="656299"/>
                            <a:pt x="1701867" y="621123"/>
                          </a:cubicBezTo>
                          <a:cubicBezTo>
                            <a:pt x="1437118" y="702086"/>
                            <a:pt x="711822" y="734070"/>
                            <a:pt x="326289" y="621123"/>
                          </a:cubicBezTo>
                          <a:cubicBezTo>
                            <a:pt x="175296" y="624586"/>
                            <a:pt x="6899" y="467890"/>
                            <a:pt x="0" y="310561"/>
                          </a:cubicBezTo>
                          <a:cubicBezTo>
                            <a:pt x="-29716" y="134483"/>
                            <a:pt x="121616" y="23053"/>
                            <a:pt x="326289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План на декабрь</a:t>
              </a:r>
            </a:p>
          </p:txBody>
        </p:sp>
      </p:grpSp>
      <p:grpSp>
        <p:nvGrpSpPr>
          <p:cNvPr id="40" name="2035">
            <a:extLst>
              <a:ext uri="{FF2B5EF4-FFF2-40B4-BE49-F238E27FC236}">
                <a16:creationId xmlns:a16="http://schemas.microsoft.com/office/drawing/2014/main" id="{E854584A-2135-4E1E-94B0-BC3E422FE570}"/>
              </a:ext>
            </a:extLst>
          </p:cNvPr>
          <p:cNvGrpSpPr/>
          <p:nvPr/>
        </p:nvGrpSpPr>
        <p:grpSpPr>
          <a:xfrm>
            <a:off x="9461693" y="234234"/>
            <a:ext cx="6188765" cy="2037017"/>
            <a:chOff x="4826081" y="62934"/>
            <a:chExt cx="4217648" cy="1388228"/>
          </a:xfrm>
        </p:grpSpPr>
        <p:sp>
          <p:nvSpPr>
            <p:cNvPr id="41" name="Блок-схема: альтернативный процесс 40">
              <a:extLst>
                <a:ext uri="{FF2B5EF4-FFF2-40B4-BE49-F238E27FC236}">
                  <a16:creationId xmlns:a16="http://schemas.microsoft.com/office/drawing/2014/main" id="{5787B21C-6FAD-4E44-B636-494B2FF46B13}"/>
                </a:ext>
              </a:extLst>
            </p:cNvPr>
            <p:cNvSpPr/>
            <p:nvPr/>
          </p:nvSpPr>
          <p:spPr>
            <a:xfrm>
              <a:off x="6759720" y="62934"/>
              <a:ext cx="2284009" cy="1388228"/>
            </a:xfrm>
            <a:prstGeom prst="flowChartAlternateProcess">
              <a:avLst/>
            </a:prstGeom>
            <a:solidFill>
              <a:schemeClr val="bg1">
                <a:alpha val="9500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2" name="Picture 2">
              <a:extLst>
                <a:ext uri="{FF2B5EF4-FFF2-40B4-BE49-F238E27FC236}">
                  <a16:creationId xmlns:a16="http://schemas.microsoft.com/office/drawing/2014/main" id="{AF26523E-1AD5-4376-80DB-B54316710F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100" y="188976"/>
              <a:ext cx="1619249" cy="552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4">
              <a:extLst>
                <a:ext uri="{FF2B5EF4-FFF2-40B4-BE49-F238E27FC236}">
                  <a16:creationId xmlns:a16="http://schemas.microsoft.com/office/drawing/2014/main" id="{BAF81F31-2FBF-4890-A18D-73A67D4FBE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6081" y="62934"/>
              <a:ext cx="1767450" cy="138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10">
              <a:extLst>
                <a:ext uri="{FF2B5EF4-FFF2-40B4-BE49-F238E27FC236}">
                  <a16:creationId xmlns:a16="http://schemas.microsoft.com/office/drawing/2014/main" id="{3C49CD43-5A17-4D01-9A94-5BD89B1AFA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5841" y="867466"/>
              <a:ext cx="911766" cy="451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" name="Загогулина 1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F931050C-FFB1-4D26-AF0F-C56712099AA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88000"/>
          </a:blip>
          <a:srcRect l="23078" t="23839" r="15508" b="24540"/>
          <a:stretch/>
        </p:blipFill>
        <p:spPr>
          <a:xfrm rot="2278194" flipH="1">
            <a:off x="-4097666" y="2060136"/>
            <a:ext cx="6015821" cy="5056583"/>
          </a:xfrm>
          <a:prstGeom prst="rect">
            <a:avLst/>
          </a:prstGeom>
        </p:spPr>
      </p:pic>
      <p:pic>
        <p:nvPicPr>
          <p:cNvPr id="38" name="Загогулина 3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AF6487E2-EFD0-431C-A297-1EF628D8075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88000"/>
          </a:blip>
          <a:srcRect l="23078" t="23839" r="15508" b="24540"/>
          <a:stretch/>
        </p:blipFill>
        <p:spPr>
          <a:xfrm rot="21200160" flipH="1">
            <a:off x="4343031" y="9590376"/>
            <a:ext cx="7035728" cy="5913861"/>
          </a:xfrm>
          <a:prstGeom prst="rect">
            <a:avLst/>
          </a:prstGeom>
        </p:spPr>
      </p:pic>
      <p:pic>
        <p:nvPicPr>
          <p:cNvPr id="39" name="Загогулина 2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F9D58DE7-B506-4B6C-AACC-12A2EA8C45E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88000"/>
          </a:blip>
          <a:srcRect l="22099" t="23797" r="16131" b="23429"/>
          <a:stretch/>
        </p:blipFill>
        <p:spPr>
          <a:xfrm rot="16687374">
            <a:off x="1118173" y="-4943753"/>
            <a:ext cx="6557506" cy="560249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4D8777D-714D-4353-AA16-A671F7660512}"/>
              </a:ext>
            </a:extLst>
          </p:cNvPr>
          <p:cNvGrpSpPr/>
          <p:nvPr/>
        </p:nvGrpSpPr>
        <p:grpSpPr>
          <a:xfrm>
            <a:off x="6202178" y="3041042"/>
            <a:ext cx="886015" cy="1267064"/>
            <a:chOff x="6202178" y="3043128"/>
            <a:chExt cx="886015" cy="126706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5745D2B0-44CB-49C5-BD57-510BD942E760}"/>
                </a:ext>
              </a:extLst>
            </p:cNvPr>
            <p:cNvGrpSpPr/>
            <p:nvPr/>
          </p:nvGrpSpPr>
          <p:grpSpPr>
            <a:xfrm>
              <a:off x="6202178" y="3043128"/>
              <a:ext cx="886015" cy="1267064"/>
              <a:chOff x="6205486" y="3012869"/>
              <a:chExt cx="886015" cy="1267064"/>
            </a:xfrm>
          </p:grpSpPr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78828467-6FF1-46FD-93B9-43A6C8ECA1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alphaModFix amt="75000"/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9780" b="90465" l="9790" r="89860">
                            <a14:foregroundMark x1="31469" y1="29095" x2="81469" y2="42543"/>
                            <a14:foregroundMark x1="81469" y1="42543" x2="46853" y2="73105"/>
                            <a14:foregroundMark x1="46853" y1="73105" x2="16434" y2="40342"/>
                            <a14:foregroundMark x1="16434" y1="40342" x2="26923" y2="27628"/>
                            <a14:foregroundMark x1="17832" y1="38142" x2="69580" y2="26895"/>
                            <a14:foregroundMark x1="69580" y1="26895" x2="82867" y2="64792"/>
                            <a14:foregroundMark x1="82867" y1="64792" x2="30420" y2="74817"/>
                            <a14:foregroundMark x1="30420" y1="74817" x2="59441" y2="73594"/>
                            <a14:foregroundMark x1="9091" y1="17359" x2="72727" y2="18826"/>
                            <a14:foregroundMark x1="72727" y1="18826" x2="87762" y2="72127"/>
                            <a14:foregroundMark x1="87762" y1="72127" x2="35664" y2="90465"/>
                            <a14:foregroundMark x1="35664" y1="90465" x2="10140" y2="40587"/>
                            <a14:foregroundMark x1="10140" y1="40587" x2="10490" y2="17115"/>
                            <a14:foregroundMark x1="54895" y1="21271" x2="42657" y2="10513"/>
                            <a14:foregroundMark x1="54196" y1="21027" x2="54895" y2="23227"/>
                            <a14:foregroundMark x1="30769" y1="16626" x2="42308" y2="18582"/>
                            <a14:foregroundMark x1="68531" y1="16626" x2="52098" y2="18093"/>
                            <a14:foregroundMark x1="49650" y1="21027" x2="58741" y2="1980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205486" y="3012869"/>
                <a:ext cx="886015" cy="1267064"/>
              </a:xfrm>
              <a:prstGeom prst="rect">
                <a:avLst/>
              </a:prstGeom>
            </p:spPr>
          </p:pic>
          <p:sp>
            <p:nvSpPr>
              <p:cNvPr id="5" name="Овал 4">
                <a:extLst>
                  <a:ext uri="{FF2B5EF4-FFF2-40B4-BE49-F238E27FC236}">
                    <a16:creationId xmlns:a16="http://schemas.microsoft.com/office/drawing/2014/main" id="{56FE7FBB-08DC-4400-8B83-3E8055911B71}"/>
                  </a:ext>
                </a:extLst>
              </p:cNvPr>
              <p:cNvSpPr/>
              <p:nvPr/>
            </p:nvSpPr>
            <p:spPr>
              <a:xfrm>
                <a:off x="6517524" y="3043588"/>
                <a:ext cx="261937" cy="261937"/>
              </a:xfrm>
              <a:prstGeom prst="ellipse">
                <a:avLst/>
              </a:prstGeom>
              <a:gradFill>
                <a:gsLst>
                  <a:gs pos="0">
                    <a:srgbClr val="5675F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0" scaled="0"/>
              </a:gradFill>
              <a:ln>
                <a:solidFill>
                  <a:srgbClr val="4885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6E85825-827E-4694-9D5C-121E9F3A9B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alphaModFix amt="90000"/>
            </a:blip>
            <a:srcRect l="785" r="785"/>
            <a:stretch/>
          </p:blipFill>
          <p:spPr>
            <a:xfrm>
              <a:off x="6516505" y="3076136"/>
              <a:ext cx="257357" cy="257357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7168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Хедер Решение">
            <a:extLst>
              <a:ext uri="{FF2B5EF4-FFF2-40B4-BE49-F238E27FC236}">
                <a16:creationId xmlns:a16="http://schemas.microsoft.com/office/drawing/2014/main" id="{09805127-7F12-4CAB-B6B1-7785151D9B65}"/>
              </a:ext>
            </a:extLst>
          </p:cNvPr>
          <p:cNvSpPr txBox="1"/>
          <p:nvPr/>
        </p:nvSpPr>
        <p:spPr>
          <a:xfrm>
            <a:off x="294336" y="488667"/>
            <a:ext cx="202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D0D0D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Решение</a:t>
            </a:r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5B71A5AB-8F2E-4918-A465-EA88B8DB28CC}"/>
              </a:ext>
            </a:extLst>
          </p:cNvPr>
          <p:cNvSpPr/>
          <p:nvPr/>
        </p:nvSpPr>
        <p:spPr>
          <a:xfrm>
            <a:off x="442184" y="3781104"/>
            <a:ext cx="8259631" cy="147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050"/>
              </a:lnSpc>
            </a:pPr>
            <a:r>
              <a:rPr lang="ru-RU" sz="2400" b="1" kern="0" spc="96" dirty="0">
                <a:solidFill>
                  <a:srgbClr val="0D0D0D"/>
                </a:solidFill>
                <a:latin typeface="Century Gothic" panose="020B0502020202020204" pitchFamily="34" charset="0"/>
                <a:ea typeface="IBM Plex Mono" pitchFamily="34" charset="-122"/>
                <a:cs typeface="IBM Plex Mono" pitchFamily="34" charset="-120"/>
              </a:rPr>
              <a:t>Финансовый ассистент планирования бюджета</a:t>
            </a:r>
            <a:endParaRPr lang="en-US" sz="2000" dirty="0">
              <a:solidFill>
                <a:srgbClr val="0D0D0D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Фон">
            <a:extLst>
              <a:ext uri="{FF2B5EF4-FFF2-40B4-BE49-F238E27FC236}">
                <a16:creationId xmlns:a16="http://schemas.microsoft.com/office/drawing/2014/main" id="{69DCB41C-5289-424A-91A6-DA11727256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6467475" y="0"/>
            <a:ext cx="22250400" cy="12470006"/>
          </a:xfrm>
          <a:prstGeom prst="rect">
            <a:avLst/>
          </a:prstGeom>
        </p:spPr>
      </p:pic>
      <p:graphicFrame>
        <p:nvGraphicFramePr>
          <p:cNvPr id="20" name="Команда стартапа">
            <a:extLst>
              <a:ext uri="{FF2B5EF4-FFF2-40B4-BE49-F238E27FC236}">
                <a16:creationId xmlns:a16="http://schemas.microsoft.com/office/drawing/2014/main" id="{7B875372-62CF-473A-BFB5-00F5F8E182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1864002"/>
              </p:ext>
            </p:extLst>
          </p:nvPr>
        </p:nvGraphicFramePr>
        <p:xfrm>
          <a:off x="1364801" y="-3097908"/>
          <a:ext cx="6064250" cy="2274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0" name="Планы развития">
            <a:extLst>
              <a:ext uri="{FF2B5EF4-FFF2-40B4-BE49-F238E27FC236}">
                <a16:creationId xmlns:a16="http://schemas.microsoft.com/office/drawing/2014/main" id="{57246ADF-1667-4260-B32C-4F16863F1618}"/>
              </a:ext>
            </a:extLst>
          </p:cNvPr>
          <p:cNvGrpSpPr/>
          <p:nvPr/>
        </p:nvGrpSpPr>
        <p:grpSpPr>
          <a:xfrm>
            <a:off x="1104511" y="1112772"/>
            <a:ext cx="6978114" cy="3895551"/>
            <a:chOff x="1104511" y="1112772"/>
            <a:chExt cx="6978114" cy="3895551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76EBFF24-C307-43C3-B653-6CDEAABCC7C1}"/>
                </a:ext>
              </a:extLst>
            </p:cNvPr>
            <p:cNvGrpSpPr/>
            <p:nvPr/>
          </p:nvGrpSpPr>
          <p:grpSpPr>
            <a:xfrm>
              <a:off x="1104511" y="1112772"/>
              <a:ext cx="6978114" cy="3895551"/>
              <a:chOff x="1104511" y="1112772"/>
              <a:chExt cx="6978114" cy="389555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FF4584-875C-45F4-AD7B-52C8D72AF0CF}"/>
                  </a:ext>
                </a:extLst>
              </p:cNvPr>
              <p:cNvSpPr txBox="1"/>
              <p:nvPr/>
            </p:nvSpPr>
            <p:spPr>
              <a:xfrm>
                <a:off x="1104511" y="1112772"/>
                <a:ext cx="2435962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b="1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Планы развития, основные укрупненные задачи</a:t>
                </a:r>
              </a:p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400" b="0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Собрать данные</a:t>
                </a:r>
              </a:p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400" b="0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Разработать алгоритм </a:t>
                </a:r>
              </a:p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400" b="0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Развернуть облако</a:t>
                </a:r>
              </a:p>
              <a:p>
                <a:pPr rtl="0" fontAlgn="base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400" b="0" i="0" u="none" strike="noStrike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</a:rPr>
                  <a:t> Создать кроссплатформенные приложения</a:t>
                </a:r>
              </a:p>
            </p:txBody>
          </p:sp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463B5E27-ADB9-4452-BDD3-FC91206B5C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54017" y="1141724"/>
                <a:ext cx="4528608" cy="3866599"/>
              </a:xfrm>
              <a:prstGeom prst="rect">
                <a:avLst/>
              </a:prstGeom>
            </p:spPr>
          </p:pic>
        </p:grpSp>
        <p:sp>
          <p:nvSpPr>
            <p:cNvPr id="27" name="План">
              <a:extLst>
                <a:ext uri="{FF2B5EF4-FFF2-40B4-BE49-F238E27FC236}">
                  <a16:creationId xmlns:a16="http://schemas.microsoft.com/office/drawing/2014/main" id="{35AF6CDA-9A6D-481E-A787-BBEB3B6B0BEE}"/>
                </a:ext>
              </a:extLst>
            </p:cNvPr>
            <p:cNvSpPr/>
            <p:nvPr/>
          </p:nvSpPr>
          <p:spPr>
            <a:xfrm>
              <a:off x="6197600" y="1362397"/>
              <a:ext cx="1710908" cy="440820"/>
            </a:xfrm>
            <a:prstGeom prst="flowChartTerminator">
              <a:avLst/>
            </a:prstGeom>
            <a:solidFill>
              <a:srgbClr val="66FF99">
                <a:alpha val="15000"/>
              </a:srgbClr>
            </a:solidFill>
            <a:ln w="50800">
              <a:solidFill>
                <a:srgbClr val="66FF99">
                  <a:alpha val="24706"/>
                </a:srgb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326289 w 2028157"/>
                        <a:gd name="connsiteY0" fmla="*/ 0 h 621123"/>
                        <a:gd name="connsiteX1" fmla="*/ 1701867 w 2028157"/>
                        <a:gd name="connsiteY1" fmla="*/ 0 h 621123"/>
                        <a:gd name="connsiteX2" fmla="*/ 2028156 w 2028157"/>
                        <a:gd name="connsiteY2" fmla="*/ 310561 h 621123"/>
                        <a:gd name="connsiteX3" fmla="*/ 1701867 w 2028157"/>
                        <a:gd name="connsiteY3" fmla="*/ 621123 h 621123"/>
                        <a:gd name="connsiteX4" fmla="*/ 326289 w 2028157"/>
                        <a:gd name="connsiteY4" fmla="*/ 621123 h 621123"/>
                        <a:gd name="connsiteX5" fmla="*/ 0 w 2028157"/>
                        <a:gd name="connsiteY5" fmla="*/ 310561 h 621123"/>
                        <a:gd name="connsiteX6" fmla="*/ 326289 w 2028157"/>
                        <a:gd name="connsiteY6" fmla="*/ 0 h 6211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28157" h="621123" extrusionOk="0">
                          <a:moveTo>
                            <a:pt x="326289" y="0"/>
                          </a:moveTo>
                          <a:cubicBezTo>
                            <a:pt x="956124" y="-51915"/>
                            <a:pt x="1409344" y="-117795"/>
                            <a:pt x="1701867" y="0"/>
                          </a:cubicBezTo>
                          <a:cubicBezTo>
                            <a:pt x="1895353" y="2800"/>
                            <a:pt x="2022542" y="139212"/>
                            <a:pt x="2028156" y="310561"/>
                          </a:cubicBezTo>
                          <a:cubicBezTo>
                            <a:pt x="2012018" y="497849"/>
                            <a:pt x="1875690" y="656299"/>
                            <a:pt x="1701867" y="621123"/>
                          </a:cubicBezTo>
                          <a:cubicBezTo>
                            <a:pt x="1437118" y="702086"/>
                            <a:pt x="711822" y="734070"/>
                            <a:pt x="326289" y="621123"/>
                          </a:cubicBezTo>
                          <a:cubicBezTo>
                            <a:pt x="175296" y="624586"/>
                            <a:pt x="6899" y="467890"/>
                            <a:pt x="0" y="310561"/>
                          </a:cubicBezTo>
                          <a:cubicBezTo>
                            <a:pt x="-29716" y="134483"/>
                            <a:pt x="121616" y="23053"/>
                            <a:pt x="326289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План на декабрь</a:t>
              </a:r>
            </a:p>
          </p:txBody>
        </p:sp>
      </p:grpSp>
      <p:grpSp>
        <p:nvGrpSpPr>
          <p:cNvPr id="40" name="2035">
            <a:extLst>
              <a:ext uri="{FF2B5EF4-FFF2-40B4-BE49-F238E27FC236}">
                <a16:creationId xmlns:a16="http://schemas.microsoft.com/office/drawing/2014/main" id="{E854584A-2135-4E1E-94B0-BC3E422FE570}"/>
              </a:ext>
            </a:extLst>
          </p:cNvPr>
          <p:cNvGrpSpPr/>
          <p:nvPr/>
        </p:nvGrpSpPr>
        <p:grpSpPr>
          <a:xfrm>
            <a:off x="9461693" y="234234"/>
            <a:ext cx="6188765" cy="2037017"/>
            <a:chOff x="4826081" y="62934"/>
            <a:chExt cx="4217648" cy="1388228"/>
          </a:xfrm>
        </p:grpSpPr>
        <p:sp>
          <p:nvSpPr>
            <p:cNvPr id="41" name="Блок-схема: альтернативный процесс 40">
              <a:extLst>
                <a:ext uri="{FF2B5EF4-FFF2-40B4-BE49-F238E27FC236}">
                  <a16:creationId xmlns:a16="http://schemas.microsoft.com/office/drawing/2014/main" id="{5787B21C-6FAD-4E44-B636-494B2FF46B13}"/>
                </a:ext>
              </a:extLst>
            </p:cNvPr>
            <p:cNvSpPr/>
            <p:nvPr/>
          </p:nvSpPr>
          <p:spPr>
            <a:xfrm>
              <a:off x="6759720" y="62934"/>
              <a:ext cx="2284009" cy="1388228"/>
            </a:xfrm>
            <a:prstGeom prst="flowChartAlternateProcess">
              <a:avLst/>
            </a:prstGeom>
            <a:solidFill>
              <a:schemeClr val="bg1">
                <a:alpha val="9500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2" name="Picture 2">
              <a:extLst>
                <a:ext uri="{FF2B5EF4-FFF2-40B4-BE49-F238E27FC236}">
                  <a16:creationId xmlns:a16="http://schemas.microsoft.com/office/drawing/2014/main" id="{AF26523E-1AD5-4376-80DB-B54316710F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100" y="188976"/>
              <a:ext cx="1619249" cy="552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4">
              <a:extLst>
                <a:ext uri="{FF2B5EF4-FFF2-40B4-BE49-F238E27FC236}">
                  <a16:creationId xmlns:a16="http://schemas.microsoft.com/office/drawing/2014/main" id="{BAF81F31-2FBF-4890-A18D-73A67D4FBE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6081" y="62934"/>
              <a:ext cx="1767450" cy="138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10">
              <a:extLst>
                <a:ext uri="{FF2B5EF4-FFF2-40B4-BE49-F238E27FC236}">
                  <a16:creationId xmlns:a16="http://schemas.microsoft.com/office/drawing/2014/main" id="{3C49CD43-5A17-4D01-9A94-5BD89B1AFA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5841" y="867466"/>
              <a:ext cx="911766" cy="451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Загогулина 2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F9D58DE7-B506-4B6C-AACC-12A2EA8C45E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88000"/>
          </a:blip>
          <a:srcRect l="22099" t="23797" r="16131" b="23429"/>
          <a:stretch/>
        </p:blipFill>
        <p:spPr>
          <a:xfrm rot="16687374">
            <a:off x="1118173" y="-4943753"/>
            <a:ext cx="6557506" cy="5602498"/>
          </a:xfrm>
          <a:prstGeom prst="rect">
            <a:avLst/>
          </a:prstGeom>
        </p:spPr>
      </p:pic>
      <p:pic>
        <p:nvPicPr>
          <p:cNvPr id="36" name="Загогулина 1" descr="https://pitch-assets-ccb95893-de3f-4266-973c-20049231b248.s3.eu-west-1.amazonaws.com/40862760-ef35-4f79-ad18-23373531a5e5?pitch-bytes=4649931&amp;pitch-content-type=image%2Fpng">
            <a:extLst>
              <a:ext uri="{FF2B5EF4-FFF2-40B4-BE49-F238E27FC236}">
                <a16:creationId xmlns:a16="http://schemas.microsoft.com/office/drawing/2014/main" id="{F931050C-FFB1-4D26-AF0F-C56712099AA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88000"/>
          </a:blip>
          <a:srcRect l="23078" t="23839" r="15508" b="24540"/>
          <a:stretch/>
        </p:blipFill>
        <p:spPr>
          <a:xfrm rot="2278194" flipH="1">
            <a:off x="-4097666" y="2060136"/>
            <a:ext cx="6015821" cy="5056583"/>
          </a:xfrm>
          <a:prstGeom prst="rect">
            <a:avLst/>
          </a:prstGeom>
        </p:spPr>
      </p:pic>
      <p:sp>
        <p:nvSpPr>
          <p:cNvPr id="25" name="Хедер обводка КС">
            <a:extLst>
              <a:ext uri="{FF2B5EF4-FFF2-40B4-BE49-F238E27FC236}">
                <a16:creationId xmlns:a16="http://schemas.microsoft.com/office/drawing/2014/main" id="{923DEC5A-DF78-450C-A6DE-D6761B38C6DD}"/>
              </a:ext>
            </a:extLst>
          </p:cNvPr>
          <p:cNvSpPr/>
          <p:nvPr/>
        </p:nvSpPr>
        <p:spPr>
          <a:xfrm>
            <a:off x="6763772" y="371146"/>
            <a:ext cx="2028157" cy="621123"/>
          </a:xfrm>
          <a:prstGeom prst="flowChartTerminator">
            <a:avLst/>
          </a:prstGeom>
          <a:solidFill>
            <a:srgbClr val="00FFFF">
              <a:alpha val="24706"/>
            </a:srgbClr>
          </a:solidFill>
          <a:ln w="50800">
            <a:solidFill>
              <a:srgbClr val="00FFFF">
                <a:alpha val="75000"/>
              </a:srgb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26289 w 2028157"/>
                      <a:gd name="connsiteY0" fmla="*/ 0 h 621123"/>
                      <a:gd name="connsiteX1" fmla="*/ 1701867 w 2028157"/>
                      <a:gd name="connsiteY1" fmla="*/ 0 h 621123"/>
                      <a:gd name="connsiteX2" fmla="*/ 2028156 w 2028157"/>
                      <a:gd name="connsiteY2" fmla="*/ 310561 h 621123"/>
                      <a:gd name="connsiteX3" fmla="*/ 1701867 w 2028157"/>
                      <a:gd name="connsiteY3" fmla="*/ 621123 h 621123"/>
                      <a:gd name="connsiteX4" fmla="*/ 326289 w 2028157"/>
                      <a:gd name="connsiteY4" fmla="*/ 621123 h 621123"/>
                      <a:gd name="connsiteX5" fmla="*/ 0 w 2028157"/>
                      <a:gd name="connsiteY5" fmla="*/ 310561 h 621123"/>
                      <a:gd name="connsiteX6" fmla="*/ 326289 w 2028157"/>
                      <a:gd name="connsiteY6" fmla="*/ 0 h 621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28157" h="621123" extrusionOk="0">
                        <a:moveTo>
                          <a:pt x="326289" y="0"/>
                        </a:moveTo>
                        <a:cubicBezTo>
                          <a:pt x="956124" y="-51915"/>
                          <a:pt x="1409344" y="-117795"/>
                          <a:pt x="1701867" y="0"/>
                        </a:cubicBezTo>
                        <a:cubicBezTo>
                          <a:pt x="1895353" y="2800"/>
                          <a:pt x="2022542" y="139212"/>
                          <a:pt x="2028156" y="310561"/>
                        </a:cubicBezTo>
                        <a:cubicBezTo>
                          <a:pt x="2012018" y="497849"/>
                          <a:pt x="1875690" y="656299"/>
                          <a:pt x="1701867" y="621123"/>
                        </a:cubicBezTo>
                        <a:cubicBezTo>
                          <a:pt x="1437118" y="702086"/>
                          <a:pt x="711822" y="734070"/>
                          <a:pt x="326289" y="621123"/>
                        </a:cubicBezTo>
                        <a:cubicBezTo>
                          <a:pt x="175296" y="624586"/>
                          <a:pt x="6899" y="467890"/>
                          <a:pt x="0" y="310561"/>
                        </a:cubicBezTo>
                        <a:cubicBezTo>
                          <a:pt x="-29716" y="134483"/>
                          <a:pt x="121616" y="23053"/>
                          <a:pt x="326289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Хедер Команда Стартапа">
            <a:extLst>
              <a:ext uri="{FF2B5EF4-FFF2-40B4-BE49-F238E27FC236}">
                <a16:creationId xmlns:a16="http://schemas.microsoft.com/office/drawing/2014/main" id="{C05DF4D4-6B32-4F08-93C8-63E1802F958E}"/>
              </a:ext>
            </a:extLst>
          </p:cNvPr>
          <p:cNvSpPr txBox="1"/>
          <p:nvPr/>
        </p:nvSpPr>
        <p:spPr>
          <a:xfrm>
            <a:off x="6763771" y="529893"/>
            <a:ext cx="2028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Планы развития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C8A6951-1D31-46F8-9E5E-E457EFE3ECA6}"/>
              </a:ext>
            </a:extLst>
          </p:cNvPr>
          <p:cNvGrpSpPr/>
          <p:nvPr/>
        </p:nvGrpSpPr>
        <p:grpSpPr>
          <a:xfrm>
            <a:off x="6221735" y="-2408035"/>
            <a:ext cx="886015" cy="1267064"/>
            <a:chOff x="6202178" y="3043128"/>
            <a:chExt cx="886015" cy="1267064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01E6F23B-FCF8-41C2-8C77-2686B9DD28F0}"/>
                </a:ext>
              </a:extLst>
            </p:cNvPr>
            <p:cNvGrpSpPr/>
            <p:nvPr/>
          </p:nvGrpSpPr>
          <p:grpSpPr>
            <a:xfrm>
              <a:off x="6202178" y="3043128"/>
              <a:ext cx="886015" cy="1267064"/>
              <a:chOff x="6205486" y="3012869"/>
              <a:chExt cx="886015" cy="1267064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AE597131-276D-4641-9F14-57062D84F5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alphaModFix amt="75000"/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9780" b="90465" l="9790" r="89860">
                            <a14:foregroundMark x1="31469" y1="29095" x2="81469" y2="42543"/>
                            <a14:foregroundMark x1="81469" y1="42543" x2="46853" y2="73105"/>
                            <a14:foregroundMark x1="46853" y1="73105" x2="16434" y2="40342"/>
                            <a14:foregroundMark x1="16434" y1="40342" x2="26923" y2="27628"/>
                            <a14:foregroundMark x1="17832" y1="38142" x2="69580" y2="26895"/>
                            <a14:foregroundMark x1="69580" y1="26895" x2="82867" y2="64792"/>
                            <a14:foregroundMark x1="82867" y1="64792" x2="30420" y2="74817"/>
                            <a14:foregroundMark x1="30420" y1="74817" x2="59441" y2="73594"/>
                            <a14:foregroundMark x1="9091" y1="17359" x2="72727" y2="18826"/>
                            <a14:foregroundMark x1="72727" y1="18826" x2="87762" y2="72127"/>
                            <a14:foregroundMark x1="87762" y1="72127" x2="35664" y2="90465"/>
                            <a14:foregroundMark x1="35664" y1="90465" x2="10140" y2="40587"/>
                            <a14:foregroundMark x1="10140" y1="40587" x2="10490" y2="17115"/>
                            <a14:foregroundMark x1="54895" y1="21271" x2="42657" y2="10513"/>
                            <a14:foregroundMark x1="54196" y1="21027" x2="54895" y2="23227"/>
                            <a14:foregroundMark x1="30769" y1="16626" x2="42308" y2="18582"/>
                            <a14:foregroundMark x1="68531" y1="16626" x2="52098" y2="18093"/>
                            <a14:foregroundMark x1="49650" y1="21027" x2="58741" y2="1980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205486" y="3012869"/>
                <a:ext cx="886015" cy="1267064"/>
              </a:xfrm>
              <a:prstGeom prst="rect">
                <a:avLst/>
              </a:prstGeom>
            </p:spPr>
          </p:pic>
          <p:sp>
            <p:nvSpPr>
              <p:cNvPr id="29" name="Овал 28">
                <a:extLst>
                  <a:ext uri="{FF2B5EF4-FFF2-40B4-BE49-F238E27FC236}">
                    <a16:creationId xmlns:a16="http://schemas.microsoft.com/office/drawing/2014/main" id="{079912D0-4622-43D6-9102-F050A52A6F3D}"/>
                  </a:ext>
                </a:extLst>
              </p:cNvPr>
              <p:cNvSpPr/>
              <p:nvPr/>
            </p:nvSpPr>
            <p:spPr>
              <a:xfrm>
                <a:off x="6517524" y="3043588"/>
                <a:ext cx="261937" cy="261937"/>
              </a:xfrm>
              <a:prstGeom prst="ellipse">
                <a:avLst/>
              </a:prstGeom>
              <a:gradFill>
                <a:gsLst>
                  <a:gs pos="0">
                    <a:srgbClr val="5675F6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0" scaled="0"/>
              </a:gradFill>
              <a:ln>
                <a:solidFill>
                  <a:srgbClr val="4885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2341B333-75F3-4E04-84EF-4C7582047A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alphaModFix amt="90000"/>
            </a:blip>
            <a:srcRect l="785" r="785"/>
            <a:stretch/>
          </p:blipFill>
          <p:spPr>
            <a:xfrm>
              <a:off x="6516505" y="3076136"/>
              <a:ext cx="257357" cy="257357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5972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Хедер Команда Стартапа">
            <a:extLst>
              <a:ext uri="{FF2B5EF4-FFF2-40B4-BE49-F238E27FC236}">
                <a16:creationId xmlns:a16="http://schemas.microsoft.com/office/drawing/2014/main" id="{530E6E83-C429-465D-AE17-9117E0A88710}"/>
              </a:ext>
            </a:extLst>
          </p:cNvPr>
          <p:cNvSpPr txBox="1"/>
          <p:nvPr/>
        </p:nvSpPr>
        <p:spPr>
          <a:xfrm>
            <a:off x="2232603" y="2275307"/>
            <a:ext cx="4668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D0D0D"/>
                </a:solidFill>
                <a:latin typeface="Century Gothic" panose="020B0502020202020204" pitchFamily="34" charset="0"/>
                <a:ea typeface="MS UI Gothic" panose="020B0600070205080204" pitchFamily="34" charset="-128"/>
              </a:rPr>
              <a:t>Планы развития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70E7A67-845B-4C3A-97AA-7BA66E253CA9}"/>
              </a:ext>
            </a:extLst>
          </p:cNvPr>
          <p:cNvSpPr/>
          <p:nvPr/>
        </p:nvSpPr>
        <p:spPr>
          <a:xfrm>
            <a:off x="0" y="0"/>
            <a:ext cx="9136874" cy="1140589"/>
          </a:xfrm>
          <a:prstGeom prst="rect">
            <a:avLst/>
          </a:prstGeom>
          <a:solidFill>
            <a:srgbClr val="0D0D0D"/>
          </a:solidFill>
          <a:ln>
            <a:solidFill>
              <a:schemeClr val="dk1">
                <a:shade val="50000"/>
                <a:alpha val="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Хедер">
            <a:extLst>
              <a:ext uri="{FF2B5EF4-FFF2-40B4-BE49-F238E27FC236}">
                <a16:creationId xmlns:a16="http://schemas.microsoft.com/office/drawing/2014/main" id="{EB3CBEA7-D5D7-4AE7-9353-E7D624AAB216}"/>
              </a:ext>
            </a:extLst>
          </p:cNvPr>
          <p:cNvSpPr txBox="1"/>
          <p:nvPr/>
        </p:nvSpPr>
        <p:spPr>
          <a:xfrm>
            <a:off x="2280834" y="2150907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0D0D0D"/>
                </a:solidFill>
                <a:latin typeface="IBM Plex Mono" panose="020B0509050203000203" pitchFamily="49" charset="-52"/>
                <a:ea typeface="MS UI Gothic" panose="020B0600070205080204" pitchFamily="34" charset="-128"/>
              </a:rPr>
              <a:t>Актуальность</a:t>
            </a:r>
            <a:endParaRPr lang="en-US" sz="4400" dirty="0">
              <a:solidFill>
                <a:srgbClr val="0D0D0D"/>
              </a:solidFill>
              <a:latin typeface="IBM Plex Mono" panose="020B0509050203000203" pitchFamily="49" charset="-52"/>
              <a:ea typeface="MS UI Gothic" panose="020B0600070205080204" pitchFamily="34" charset="-128"/>
            </a:endParaRPr>
          </a:p>
        </p:txBody>
      </p:sp>
      <p:pic>
        <p:nvPicPr>
          <p:cNvPr id="17" name="Фон">
            <a:extLst>
              <a:ext uri="{FF2B5EF4-FFF2-40B4-BE49-F238E27FC236}">
                <a16:creationId xmlns:a16="http://schemas.microsoft.com/office/drawing/2014/main" id="{6556B217-60B2-413C-AD15-88D3C66E54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16810" y="-1"/>
            <a:ext cx="9177618" cy="514350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738034" y="3414227"/>
            <a:ext cx="365760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050"/>
              </a:lnSpc>
            </a:pPr>
            <a:r>
              <a:rPr lang="ru-RU" sz="1000" b="1" kern="0" spc="96" dirty="0">
                <a:solidFill>
                  <a:srgbClr val="FFFFFF"/>
                </a:solidFill>
                <a:latin typeface="Century Gothic" panose="020B0502020202020204" pitchFamily="34" charset="0"/>
                <a:ea typeface="IBM Plex Mono" pitchFamily="34" charset="-122"/>
                <a:cs typeface="IBM Plex Mono" pitchFamily="34" charset="-120"/>
              </a:rPr>
              <a:t>Финансовый ассистент планирования бюджета</a:t>
            </a:r>
            <a:endParaRPr lang="en-US" sz="900" dirty="0">
              <a:latin typeface="Century Gothic" panose="020B0502020202020204" pitchFamily="34" charset="0"/>
            </a:endParaRPr>
          </a:p>
        </p:txBody>
      </p:sp>
      <p:grpSp>
        <p:nvGrpSpPr>
          <p:cNvPr id="13" name="2035">
            <a:extLst>
              <a:ext uri="{FF2B5EF4-FFF2-40B4-BE49-F238E27FC236}">
                <a16:creationId xmlns:a16="http://schemas.microsoft.com/office/drawing/2014/main" id="{D30DE1E8-C01F-46B5-9156-4DA934794AB9}"/>
              </a:ext>
            </a:extLst>
          </p:cNvPr>
          <p:cNvGrpSpPr/>
          <p:nvPr/>
        </p:nvGrpSpPr>
        <p:grpSpPr>
          <a:xfrm>
            <a:off x="5761816" y="136466"/>
            <a:ext cx="3271578" cy="1076832"/>
            <a:chOff x="4826081" y="62934"/>
            <a:chExt cx="4217648" cy="1388228"/>
          </a:xfrm>
        </p:grpSpPr>
        <p:sp>
          <p:nvSpPr>
            <p:cNvPr id="10" name="Блок-схема: альтернативный процесс 9">
              <a:extLst>
                <a:ext uri="{FF2B5EF4-FFF2-40B4-BE49-F238E27FC236}">
                  <a16:creationId xmlns:a16="http://schemas.microsoft.com/office/drawing/2014/main" id="{D317E88C-2EAA-4C72-86CF-1CACAA69D884}"/>
                </a:ext>
              </a:extLst>
            </p:cNvPr>
            <p:cNvSpPr/>
            <p:nvPr/>
          </p:nvSpPr>
          <p:spPr>
            <a:xfrm>
              <a:off x="6759720" y="62934"/>
              <a:ext cx="2284009" cy="1388228"/>
            </a:xfrm>
            <a:prstGeom prst="flowChartAlternateProcess">
              <a:avLst/>
            </a:prstGeom>
            <a:solidFill>
              <a:schemeClr val="bg1">
                <a:alpha val="9500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CCCEC406-9539-4AE6-BA9C-99EA7A3ED0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100" y="188976"/>
              <a:ext cx="1619249" cy="552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AFC9C711-01AF-4D0D-ABE2-A684D47B7B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6081" y="62934"/>
              <a:ext cx="1767450" cy="138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>
              <a:extLst>
                <a:ext uri="{FF2B5EF4-FFF2-40B4-BE49-F238E27FC236}">
                  <a16:creationId xmlns:a16="http://schemas.microsoft.com/office/drawing/2014/main" id="{5FFE994D-9B18-4DB3-BE62-B20D59D0E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5841" y="867466"/>
              <a:ext cx="911766" cy="451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Загогулина 1" descr="https://pitch-assets-ccb95893-de3f-4266-973c-20049231b248.s3.eu-west-1.amazonaws.com/40862760-ef35-4f79-ad18-23373531a5e5?pitch-bytes=4649931&amp;pitch-content-type=image%2Fpng"/>
          <p:cNvPicPr>
            <a:picLocks noChangeAspect="1"/>
          </p:cNvPicPr>
          <p:nvPr/>
        </p:nvPicPr>
        <p:blipFill rotWithShape="1">
          <a:blip r:embed="rId7">
            <a:alphaModFix amt="88000"/>
          </a:blip>
          <a:srcRect l="23078" t="23839" r="15508" b="24540"/>
          <a:stretch/>
        </p:blipFill>
        <p:spPr>
          <a:xfrm rot="6824802" flipH="1">
            <a:off x="228601" y="302196"/>
            <a:ext cx="2336167" cy="1963659"/>
          </a:xfrm>
          <a:prstGeom prst="rect">
            <a:avLst/>
          </a:prstGeom>
        </p:spPr>
      </p:pic>
      <p:pic>
        <p:nvPicPr>
          <p:cNvPr id="4" name="Загогулина 2" descr="https://pitch-assets-ccb95893-de3f-4266-973c-20049231b248.s3.eu-west-1.amazonaws.com/40862760-ef35-4f79-ad18-23373531a5e5?pitch-bytes=4649931&amp;pitch-content-type=image%2Fpng"/>
          <p:cNvPicPr>
            <a:picLocks noChangeAspect="1"/>
          </p:cNvPicPr>
          <p:nvPr/>
        </p:nvPicPr>
        <p:blipFill rotWithShape="1">
          <a:blip r:embed="rId7">
            <a:alphaModFix amt="88000"/>
          </a:blip>
          <a:srcRect l="22099" t="23797" r="16131" b="23429"/>
          <a:stretch/>
        </p:blipFill>
        <p:spPr>
          <a:xfrm>
            <a:off x="6345065" y="2932791"/>
            <a:ext cx="2644765" cy="2259593"/>
          </a:xfrm>
          <a:prstGeom prst="rect">
            <a:avLst/>
          </a:prstGeom>
        </p:spPr>
      </p:pic>
      <p:sp>
        <p:nvSpPr>
          <p:cNvPr id="14" name="Хедер обводка">
            <a:extLst>
              <a:ext uri="{FF2B5EF4-FFF2-40B4-BE49-F238E27FC236}">
                <a16:creationId xmlns:a16="http://schemas.microsoft.com/office/drawing/2014/main" id="{91CFB7D4-3568-4418-A182-5903B4FF1C9D}"/>
              </a:ext>
            </a:extLst>
          </p:cNvPr>
          <p:cNvSpPr/>
          <p:nvPr/>
        </p:nvSpPr>
        <p:spPr>
          <a:xfrm>
            <a:off x="2286000" y="1871662"/>
            <a:ext cx="4572000" cy="1400175"/>
          </a:xfrm>
          <a:prstGeom prst="flowChartTerminator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Название">
            <a:extLst>
              <a:ext uri="{FF2B5EF4-FFF2-40B4-BE49-F238E27FC236}">
                <a16:creationId xmlns:a16="http://schemas.microsoft.com/office/drawing/2014/main" id="{836392DB-10D1-47C8-AA51-719632763282}"/>
              </a:ext>
            </a:extLst>
          </p:cNvPr>
          <p:cNvSpPr txBox="1"/>
          <p:nvPr/>
        </p:nvSpPr>
        <p:spPr>
          <a:xfrm>
            <a:off x="3023590" y="2115652"/>
            <a:ext cx="3096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kern="0" spc="-12" dirty="0">
                <a:solidFill>
                  <a:srgbClr val="FFFFFF"/>
                </a:solidFill>
                <a:latin typeface="IBM Plex Mono" panose="020B0509050203000203" pitchFamily="49" charset="-52"/>
                <a:ea typeface="MS UI Gothic" panose="020B0600070205080204" pitchFamily="34" charset="-128"/>
              </a:rPr>
              <a:t>AI FINA</a:t>
            </a:r>
            <a:endParaRPr lang="en-US" sz="5400" dirty="0">
              <a:latin typeface="IBM Plex Mono" panose="020B0509050203000203" pitchFamily="49" charset="-52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0986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  <wetp:taskpane dockstate="right" visibility="0" width="350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6382742F-A0E7-465D-B23E-0A5C138E9FAD}">
  <we:reference id="wa104380902" version="1.0.0.0" store="ru-RU" storeType="OMEX"/>
  <we:alternateReferences>
    <we:reference id="wa104380902" version="1.0.0.0" store="WA104380902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C57C0EB-E828-43CC-967B-7620A898F26F}">
  <we:reference id="wa104051163" version="1.2.0.3" store="ru-RU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1007</Words>
  <Application>Microsoft Office PowerPoint</Application>
  <PresentationFormat>Экран (16:9)</PresentationFormat>
  <Paragraphs>113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IBM Plex Mono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>PptxGenJS Presentation</dc:subject>
  <dc:creator>Pitch Software GmbH</dc:creator>
  <cp:lastModifiedBy>Макар Маршев</cp:lastModifiedBy>
  <cp:revision>89</cp:revision>
  <dcterms:created xsi:type="dcterms:W3CDTF">2023-11-30T19:05:52Z</dcterms:created>
  <dcterms:modified xsi:type="dcterms:W3CDTF">2023-12-06T01:18:40Z</dcterms:modified>
</cp:coreProperties>
</file>