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aleway ExtraBold"/>
      <p:bold r:id="rId29"/>
      <p:boldItalic r:id="rId30"/>
    </p:embeddedFont>
    <p:embeddedFont>
      <p:font typeface="Helvetica Neue"/>
      <p:regular r:id="rId31"/>
      <p:bold r:id="rId32"/>
      <p:italic r:id="rId33"/>
      <p:boldItalic r:id="rId34"/>
    </p:embeddedFont>
    <p:embeddedFont>
      <p:font typeface="Montserrat ExtraBold"/>
      <p:bold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1" roundtripDataSignature="AMtx7mgeauwFR1eSPlwbvxyjmo/srPnz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A875221-EA97-462A-A9E9-BC9A7A11E099}">
  <a:tblStyle styleId="{5A875221-EA97-462A-A9E9-BC9A7A11E09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7B9151F4-7359-4DD6-8EB9-5C1F4CD0173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41" Type="http://customschemas.google.com/relationships/presentationmetadata" Target="metadata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ExtraBold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regular.fntdata"/><Relationship Id="rId30" Type="http://schemas.openxmlformats.org/officeDocument/2006/relationships/font" Target="fonts/RalewayExtraBold-bold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-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.fntdata"/><Relationship Id="rId13" Type="http://schemas.openxmlformats.org/officeDocument/2006/relationships/slide" Target="slides/slide6.xml"/><Relationship Id="rId35" Type="http://schemas.openxmlformats.org/officeDocument/2006/relationships/font" Target="fonts/MontserratExtraBold-bold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MontserratExtraBold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99f12c579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g299f12c5799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a0586054e2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g2a0586054e2_0_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9ce0594d4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g29ce0594d4e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4" name="Google Shape;264;p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8" name="Google Shape;278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29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29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2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0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0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4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5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jp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HoloBlend</a:t>
            </a:r>
            <a:endParaRPr sz="3100"/>
          </a:p>
        </p:txBody>
      </p:sp>
      <p:sp>
        <p:nvSpPr>
          <p:cNvPr id="107" name="Google Shape;107;p1"/>
          <p:cNvSpPr txBox="1"/>
          <p:nvPr>
            <p:ph idx="1" type="body"/>
          </p:nvPr>
        </p:nvSpPr>
        <p:spPr>
          <a:xfrm>
            <a:off x="456818" y="2340281"/>
            <a:ext cx="3825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100"/>
              <a:buNone/>
            </a:pPr>
            <a:r>
              <a:rPr lang="ru"/>
              <a:t>Голограмма для спортивных площадок и стадионов</a:t>
            </a:r>
            <a:endParaRPr/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22500" y="1541400"/>
            <a:ext cx="7229100" cy="2555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361950" lvl="0" marL="54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Современно</a:t>
            </a: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й ситуации возникает острая необходимость в разработке новых подходов к реализа</a:t>
            </a: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ции зрелищной составляющей спорта как института формирования качества жизни. Поэтому возникает необходимость использовать новые технологии, чтобы вывести зрелищную составляющую спорта в рамках устойчивого развития.Голограммы являются одним из самых передовых технологических достижений. Внедрение данной технологи</a:t>
            </a: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 в </a:t>
            </a: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просмотр спортивных матчей позволит создать уникальный и захватывающий опыт зрителей. 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361950" lvl="0" marL="54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 данный момент это первый проект в России который </a:t>
            </a: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предполагает</a:t>
            </a: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использование данного типа </a:t>
            </a: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голограмм</a:t>
            </a: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 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/>
          <p:nvPr>
            <p:ph type="title"/>
          </p:nvPr>
        </p:nvSpPr>
        <p:spPr>
          <a:xfrm>
            <a:off x="401717" y="4711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 txBox="1"/>
          <p:nvPr/>
        </p:nvSpPr>
        <p:spPr>
          <a:xfrm>
            <a:off x="401725" y="1540800"/>
            <a:ext cx="76599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1.</a:t>
            </a:r>
            <a:r>
              <a:rPr b="1" lang="ru" sz="1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Спортивные стадионы и арены: </a:t>
            </a:r>
            <a:endParaRPr b="1" sz="12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lang="ru" sz="1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рофессиональные спортивные заведения, которые желают улучшить качество организации спортивных мероприятий и обеспечить более эффективное взаимодействие с зрителями.</a:t>
            </a:r>
            <a:endParaRPr sz="12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2. Спортивные клубы и ассоциации</a:t>
            </a:r>
            <a:endParaRPr b="1" sz="12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Организации, проводящие спортивные мероприятия и тренировки, и заинтересованные в улучшении взаимодействия с участниками и зрителями.</a:t>
            </a:r>
            <a:endParaRPr sz="12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3. Рекламные и медиа-агентства</a:t>
            </a:r>
            <a:endParaRPr b="1" sz="12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Компании, работающие в сфере спортивной рекламы и организации мероприятий, заинтересованные в использовании табло для рекламных целей и организации событий.</a:t>
            </a:r>
            <a:endParaRPr sz="12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4. Спонсоры и инвесторы: </a:t>
            </a:r>
            <a:endParaRPr b="1" sz="12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Лица и компании, инвестирующие в спортивные мероприятия и заинтересованные в повышении качества зрелищности и организации спортивных соревнований.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4" name="Google Shape;154;p4"/>
          <p:cNvSpPr txBox="1"/>
          <p:nvPr>
            <p:ph idx="1" type="body"/>
          </p:nvPr>
        </p:nvSpPr>
        <p:spPr>
          <a:xfrm>
            <a:off x="456818" y="2568881"/>
            <a:ext cx="6568200" cy="20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На больших стадионах в связи с </a:t>
            </a:r>
            <a:r>
              <a:rPr lang="ru">
                <a:solidFill>
                  <a:srgbClr val="132C40"/>
                </a:solidFill>
              </a:rPr>
              <a:t>отдаленностью</a:t>
            </a:r>
            <a:r>
              <a:rPr lang="ru">
                <a:solidFill>
                  <a:srgbClr val="132C40"/>
                </a:solidFill>
              </a:rPr>
              <a:t> зрителей от происходящего на </a:t>
            </a:r>
            <a:r>
              <a:rPr lang="ru">
                <a:solidFill>
                  <a:srgbClr val="132C40"/>
                </a:solidFill>
              </a:rPr>
              <a:t>площадке</a:t>
            </a:r>
            <a:r>
              <a:rPr lang="ru">
                <a:solidFill>
                  <a:srgbClr val="132C40"/>
                </a:solidFill>
              </a:rPr>
              <a:t> сложно </a:t>
            </a:r>
            <a:r>
              <a:rPr lang="ru">
                <a:solidFill>
                  <a:srgbClr val="132C40"/>
                </a:solidFill>
              </a:rPr>
              <a:t>разглядеть</a:t>
            </a:r>
            <a:r>
              <a:rPr lang="ru">
                <a:solidFill>
                  <a:srgbClr val="132C40"/>
                </a:solidFill>
              </a:rPr>
              <a:t> красоту ювелирного </a:t>
            </a:r>
            <a:r>
              <a:rPr lang="ru">
                <a:solidFill>
                  <a:srgbClr val="132C40"/>
                </a:solidFill>
              </a:rPr>
              <a:t>момента</a:t>
            </a:r>
            <a:r>
              <a:rPr lang="ru">
                <a:solidFill>
                  <a:srgbClr val="132C40"/>
                </a:solidFill>
              </a:rPr>
              <a:t> произошедшего на </a:t>
            </a:r>
            <a:r>
              <a:rPr lang="ru">
                <a:solidFill>
                  <a:srgbClr val="132C40"/>
                </a:solidFill>
              </a:rPr>
              <a:t>площадке</a:t>
            </a:r>
            <a:r>
              <a:rPr lang="ru">
                <a:solidFill>
                  <a:srgbClr val="132C40"/>
                </a:solidFill>
              </a:rPr>
              <a:t>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Обособление эстетической </a:t>
            </a:r>
            <a:r>
              <a:rPr lang="ru">
                <a:solidFill>
                  <a:srgbClr val="132C40"/>
                </a:solidFill>
              </a:rPr>
              <a:t>составляющей</a:t>
            </a:r>
            <a:r>
              <a:rPr lang="ru">
                <a:solidFill>
                  <a:srgbClr val="132C40"/>
                </a:solidFill>
              </a:rPr>
              <a:t> матча важная для его созерцания.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Фокусирование внимания на отдельных </a:t>
            </a:r>
            <a:r>
              <a:rPr lang="ru">
                <a:solidFill>
                  <a:srgbClr val="132C40"/>
                </a:solidFill>
              </a:rPr>
              <a:t>составляющих</a:t>
            </a:r>
            <a:r>
              <a:rPr lang="ru">
                <a:solidFill>
                  <a:srgbClr val="132C40"/>
                </a:solidFill>
              </a:rPr>
              <a:t> матча а не на его результатах.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99f12c5799_0_0"/>
          <p:cNvSpPr txBox="1"/>
          <p:nvPr>
            <p:ph type="title"/>
          </p:nvPr>
        </p:nvSpPr>
        <p:spPr>
          <a:xfrm>
            <a:off x="688542" y="3523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8" name="Google Shape;168;g299f12c5799_0_0"/>
          <p:cNvSpPr txBox="1"/>
          <p:nvPr>
            <p:ph idx="1" type="body"/>
          </p:nvPr>
        </p:nvSpPr>
        <p:spPr>
          <a:xfrm>
            <a:off x="530797" y="1119825"/>
            <a:ext cx="3594600" cy="3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 основе нашего решения лежит голограмма в полнотелой пирамиде. 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Научно-технологический  задел:  использование преломления света в полнотелой пирамиде.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Мы предлагаем неповторимую атмосферу для болельщиков и морального духа команды.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Голограмма будет воспроизводить табло во время матча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300">
                <a:solidFill>
                  <a:srgbClr val="132C40"/>
                </a:solidFill>
              </a:rPr>
              <a:t>*на фотографии указан только референс.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69" name="Google Shape;169;g299f12c5799_0_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g299f12c5799_0_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299f12c5799_0_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g299f12c5799_0_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g299f12c5799_0_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g299f12c5799_0_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g299f12c5799_0_0"/>
          <p:cNvSpPr txBox="1"/>
          <p:nvPr/>
        </p:nvSpPr>
        <p:spPr>
          <a:xfrm>
            <a:off x="5816025" y="884125"/>
            <a:ext cx="14457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6" name="Google Shape;176;g299f12c5799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5425" y="1270000"/>
            <a:ext cx="4033168" cy="208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2" name="Google Shape;182;p6"/>
          <p:cNvSpPr txBox="1"/>
          <p:nvPr>
            <p:ph idx="1" type="body"/>
          </p:nvPr>
        </p:nvSpPr>
        <p:spPr>
          <a:xfrm>
            <a:off x="198124" y="1486325"/>
            <a:ext cx="8649600" cy="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Благодаря нашему продукту клиенты получат больше эмоций от матча; польза от продукта заключается в удовлетворении потребности хорошо, насыщенно провести время, забыть о своих проблемах, полностью погрузиться в матч.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3" name="Google Shape;183;p6"/>
          <p:cNvSpPr txBox="1"/>
          <p:nvPr/>
        </p:nvSpPr>
        <p:spPr>
          <a:xfrm>
            <a:off x="483000" y="2355675"/>
            <a:ext cx="78261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HoloBlend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спортивным стадионам и аренам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матчей высших лиг и межсезонных матчей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зрелищности спортивных мероприятий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технологии голограммы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в виде дополнительной прибыли 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эстетической привлекательности матчей.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4" name="Google Shape;184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a0586054e2_0_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g2a0586054e2_0_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2a0586054e2_0_3"/>
          <p:cNvSpPr/>
          <p:nvPr/>
        </p:nvSpPr>
        <p:spPr>
          <a:xfrm>
            <a:off x="488943" y="5897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2a0586054e2_0_3"/>
          <p:cNvSpPr txBox="1"/>
          <p:nvPr>
            <p:ph type="title"/>
          </p:nvPr>
        </p:nvSpPr>
        <p:spPr>
          <a:xfrm>
            <a:off x="488942" y="577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4" name="Google Shape;194;g2a0586054e2_0_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g2a0586054e2_0_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g2a0586054e2_0_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g2a0586054e2_0_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g2a0586054e2_0_3"/>
          <p:cNvSpPr txBox="1"/>
          <p:nvPr/>
        </p:nvSpPr>
        <p:spPr>
          <a:xfrm>
            <a:off x="304200" y="1354300"/>
            <a:ext cx="4267800" cy="33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Всего в России 346 238 спортивных объектов – это стадионы, залы, бассейны или плоскостные сооружения. 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Стоимость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одного устройства 1300000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 РАМ 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будет равен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346 238 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*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1300000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=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450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млрд. руб.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 TAM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стадионы вместимостью более 1500 человек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равен 1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6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0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76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*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1300000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= 20 м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лрд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 руб.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SAM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10% стадионов прибыльные, </a:t>
            </a:r>
            <a:endParaRPr b="1" sz="1100">
              <a:solidFill>
                <a:srgbClr val="FD493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будет равен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20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мл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рд.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*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0%=2 мл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рд.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руб.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SOM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Мы можем получить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% рынка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=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20 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млн.рублей в год</a:t>
            </a:r>
            <a:endParaRPr/>
          </a:p>
        </p:txBody>
      </p:sp>
      <p:grpSp>
        <p:nvGrpSpPr>
          <p:cNvPr id="199" name="Google Shape;199;g2a0586054e2_0_3"/>
          <p:cNvGrpSpPr/>
          <p:nvPr/>
        </p:nvGrpSpPr>
        <p:grpSpPr>
          <a:xfrm>
            <a:off x="3838867" y="1031725"/>
            <a:ext cx="4557959" cy="4037100"/>
            <a:chOff x="206792" y="718875"/>
            <a:chExt cx="4557959" cy="4037100"/>
          </a:xfrm>
        </p:grpSpPr>
        <p:sp>
          <p:nvSpPr>
            <p:cNvPr id="200" name="Google Shape;200;g2a0586054e2_0_3"/>
            <p:cNvSpPr txBox="1"/>
            <p:nvPr/>
          </p:nvSpPr>
          <p:spPr>
            <a:xfrm>
              <a:off x="206791" y="3134756"/>
              <a:ext cx="618000" cy="9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CE215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01" name="Google Shape;201;g2a0586054e2_0_3"/>
            <p:cNvSpPr/>
            <p:nvPr/>
          </p:nvSpPr>
          <p:spPr>
            <a:xfrm>
              <a:off x="658950" y="718875"/>
              <a:ext cx="4105800" cy="4037100"/>
            </a:xfrm>
            <a:prstGeom prst="ellipse">
              <a:avLst/>
            </a:prstGeom>
            <a:solidFill>
              <a:srgbClr val="999999"/>
            </a:solidFill>
            <a:ln cap="flat" cmpd="sng" w="9525">
              <a:solidFill>
                <a:srgbClr val="EEEE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g2a0586054e2_0_3"/>
            <p:cNvSpPr/>
            <p:nvPr/>
          </p:nvSpPr>
          <p:spPr>
            <a:xfrm>
              <a:off x="956400" y="1352950"/>
              <a:ext cx="3510900" cy="3402900"/>
            </a:xfrm>
            <a:prstGeom prst="ellipse">
              <a:avLst/>
            </a:prstGeom>
            <a:solidFill>
              <a:srgbClr val="A2C4C9"/>
            </a:solidFill>
            <a:ln cap="flat" cmpd="sng" w="9525">
              <a:solidFill>
                <a:srgbClr val="8888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g2a0586054e2_0_3"/>
            <p:cNvSpPr/>
            <p:nvPr/>
          </p:nvSpPr>
          <p:spPr>
            <a:xfrm>
              <a:off x="1364700" y="1994475"/>
              <a:ext cx="2694300" cy="2761500"/>
            </a:xfrm>
            <a:prstGeom prst="ellipse">
              <a:avLst/>
            </a:prstGeom>
            <a:solidFill>
              <a:srgbClr val="083B6A"/>
            </a:solidFill>
            <a:ln cap="flat" cmpd="sng" w="9525">
              <a:solidFill>
                <a:srgbClr val="083B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g2a0586054e2_0_3"/>
            <p:cNvSpPr/>
            <p:nvPr/>
          </p:nvSpPr>
          <p:spPr>
            <a:xfrm>
              <a:off x="1702500" y="2685900"/>
              <a:ext cx="2018700" cy="2070000"/>
            </a:xfrm>
            <a:prstGeom prst="ellipse">
              <a:avLst/>
            </a:prstGeom>
            <a:solidFill>
              <a:srgbClr val="D74B4B"/>
            </a:solidFill>
            <a:ln cap="flat" cmpd="sng" w="9525">
              <a:solidFill>
                <a:srgbClr val="D74B4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g2a0586054e2_0_3"/>
            <p:cNvSpPr txBox="1"/>
            <p:nvPr/>
          </p:nvSpPr>
          <p:spPr>
            <a:xfrm>
              <a:off x="2316756" y="780950"/>
              <a:ext cx="790200" cy="23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FFFF"/>
                  </a:solidFill>
                  <a:highlight>
                    <a:srgbClr val="CE2155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PAM</a:t>
              </a:r>
              <a:endParaRPr sz="800">
                <a:solidFill>
                  <a:srgbClr val="FFFFFF"/>
                </a:solidFill>
                <a:highlight>
                  <a:srgbClr val="CE2155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06" name="Google Shape;206;g2a0586054e2_0_3"/>
            <p:cNvSpPr txBox="1"/>
            <p:nvPr/>
          </p:nvSpPr>
          <p:spPr>
            <a:xfrm>
              <a:off x="2316756" y="1443613"/>
              <a:ext cx="790200" cy="23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TAM</a:t>
              </a:r>
              <a:endParaRPr sz="11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07" name="Google Shape;207;g2a0586054e2_0_3"/>
            <p:cNvSpPr txBox="1"/>
            <p:nvPr/>
          </p:nvSpPr>
          <p:spPr>
            <a:xfrm>
              <a:off x="2316756" y="2057113"/>
              <a:ext cx="790200" cy="25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SAM</a:t>
              </a:r>
              <a:endParaRPr sz="12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08" name="Google Shape;208;g2a0586054e2_0_3"/>
            <p:cNvSpPr txBox="1"/>
            <p:nvPr/>
          </p:nvSpPr>
          <p:spPr>
            <a:xfrm>
              <a:off x="2316756" y="3134738"/>
              <a:ext cx="790200" cy="25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SOM</a:t>
              </a:r>
              <a:endParaRPr sz="12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09" name="Google Shape;209;g2a0586054e2_0_3"/>
            <p:cNvSpPr txBox="1"/>
            <p:nvPr/>
          </p:nvSpPr>
          <p:spPr>
            <a:xfrm>
              <a:off x="1874975" y="1051500"/>
              <a:ext cx="17904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450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 109 400 000₽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10" name="Google Shape;210;g2a0586054e2_0_3"/>
            <p:cNvSpPr txBox="1"/>
            <p:nvPr/>
          </p:nvSpPr>
          <p:spPr>
            <a:xfrm>
              <a:off x="1816650" y="1717975"/>
              <a:ext cx="17904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20 898 800 000₽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11" name="Google Shape;211;g2a0586054e2_0_3"/>
            <p:cNvSpPr txBox="1"/>
            <p:nvPr/>
          </p:nvSpPr>
          <p:spPr>
            <a:xfrm>
              <a:off x="1924450" y="2363725"/>
              <a:ext cx="16827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 20 000 000 000₽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12" name="Google Shape;212;g2a0586054e2_0_3"/>
            <p:cNvSpPr txBox="1"/>
            <p:nvPr/>
          </p:nvSpPr>
          <p:spPr>
            <a:xfrm>
              <a:off x="1870500" y="3450200"/>
              <a:ext cx="16827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20 0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00 000₽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8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1" name="Google Shape;221;p8"/>
          <p:cNvSpPr txBox="1"/>
          <p:nvPr>
            <p:ph idx="1" type="body"/>
          </p:nvPr>
        </p:nvSpPr>
        <p:spPr>
          <a:xfrm>
            <a:off x="456818" y="2276306"/>
            <a:ext cx="79932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Мы планируем создавать голограммы для показа счета и рекламы на спортивных матчах.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Одно устройство будет</a:t>
            </a:r>
            <a:r>
              <a:rPr lang="ru">
                <a:solidFill>
                  <a:srgbClr val="132C40"/>
                </a:solidFill>
              </a:rPr>
              <a:t> стоить от 1 300 000 рублей.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Мы предоставляем возможность аренды </a:t>
            </a:r>
            <a:r>
              <a:rPr lang="ru">
                <a:solidFill>
                  <a:srgbClr val="132C40"/>
                </a:solidFill>
              </a:rPr>
              <a:t>нашего продукта</a:t>
            </a:r>
            <a:r>
              <a:rPr lang="ru">
                <a:solidFill>
                  <a:srgbClr val="132C40"/>
                </a:solidFill>
              </a:rPr>
              <a:t> на один матч в качестве рекламы, стоимость  60 000 рублей.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Дополнительно можем зарабатывать на рекламе спонсоров, стоимость 5 рекламных роликов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9ce0594d4e_0_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g29ce0594d4e_0_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29ce0594d4e_0_0"/>
          <p:cNvSpPr/>
          <p:nvPr/>
        </p:nvSpPr>
        <p:spPr>
          <a:xfrm>
            <a:off x="401724" y="310900"/>
            <a:ext cx="29970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29ce0594d4e_0_0"/>
          <p:cNvSpPr txBox="1"/>
          <p:nvPr>
            <p:ph type="title"/>
          </p:nvPr>
        </p:nvSpPr>
        <p:spPr>
          <a:xfrm>
            <a:off x="401725" y="298625"/>
            <a:ext cx="299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4" name="Google Shape;234;g29ce0594d4e_0_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g29ce0594d4e_0_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g29ce0594d4e_0_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g29ce0594d4e_0_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38" name="Google Shape;238;g29ce0594d4e_0_0"/>
          <p:cNvGraphicFramePr/>
          <p:nvPr/>
        </p:nvGraphicFramePr>
        <p:xfrm>
          <a:off x="456825" y="98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{5A875221-EA97-462A-A9E9-BC9A7A11E099}</a:tableStyleId>
              </a:tblPr>
              <a:tblGrid>
                <a:gridCol w="1415950"/>
                <a:gridCol w="1023375"/>
                <a:gridCol w="1012500"/>
                <a:gridCol w="990650"/>
                <a:gridCol w="1110625"/>
                <a:gridCol w="1208800"/>
                <a:gridCol w="1110625"/>
              </a:tblGrid>
              <a:tr h="29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Спортивное табло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Daktronics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Nautronic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Nevko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Spektrum Scoreboards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Fair-Play S</a:t>
                      </a:r>
                      <a:r>
                        <a:rPr b="1"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coreboards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HoloBlend</a:t>
                      </a:r>
                      <a:endParaRPr b="1"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595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Инновационная технология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3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Размещение рекламы спонсоров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5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Объёмное изображение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FF2F2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000">
                        <a:solidFill>
                          <a:srgbClr val="FF2F2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FF2F2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solidFill>
                          <a:srgbClr val="FF2F2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FF2F2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solidFill>
                          <a:srgbClr val="FF2F2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FF2F2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solidFill>
                          <a:srgbClr val="FF2F2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FF2F2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solidFill>
                          <a:srgbClr val="FF2F2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FF2F2D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000">
                        <a:solidFill>
                          <a:srgbClr val="FF2F2D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5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Высокая яркость, четкость изображения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101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Неограниченная возможность показа изображений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"/>
          <p:cNvSpPr txBox="1"/>
          <p:nvPr>
            <p:ph type="title"/>
          </p:nvPr>
        </p:nvSpPr>
        <p:spPr>
          <a:xfrm>
            <a:off x="456817" y="42585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p9"/>
          <p:cNvSpPr txBox="1"/>
          <p:nvPr>
            <p:ph idx="1" type="body"/>
          </p:nvPr>
        </p:nvSpPr>
        <p:spPr>
          <a:xfrm>
            <a:off x="4465718" y="20723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На данный момент у нас есть идея и бизнес-модель проекта.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45" name="Google Shape;245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49" name="Google Shape;249;p9"/>
          <p:cNvGraphicFramePr/>
          <p:nvPr/>
        </p:nvGraphicFramePr>
        <p:xfrm>
          <a:off x="416335" y="1193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{7B9151F4-7359-4DD6-8EB9-5C1F4CD0173E}</a:tableStyleId>
              </a:tblPr>
              <a:tblGrid>
                <a:gridCol w="2892150"/>
                <a:gridCol w="2756000"/>
                <a:gridCol w="2445500"/>
              </a:tblGrid>
              <a:tr h="355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Сроки</a:t>
                      </a:r>
                      <a:endParaRPr b="1"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Действие</a:t>
                      </a:r>
                      <a:endParaRPr b="1"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Результат</a:t>
                      </a:r>
                      <a:endParaRPr b="1" sz="11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26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Сентябрь 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Принимали участие в стартовом интенсиве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придумали идею “кафе-коворкинг”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4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Октябрь 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Выяснили, что идея не подходит под НТИ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Сделали пивот, придумали идею, связанную с голограммами для спорта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Октябрь 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Сформулировали ценностное предложение и характеристики решения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Продумали версию продукта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7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Ноябрь 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Провели анализ рынка конкурентов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Определили конкурентные преимущества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0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5" name="Google Shape;255;p10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{7B9151F4-7359-4DD6-8EB9-5C1F4CD0173E}</a:tableStyleId>
              </a:tblPr>
              <a:tblGrid>
                <a:gridCol w="1909025"/>
                <a:gridCol w="1909025"/>
                <a:gridCol w="2199800"/>
                <a:gridCol w="1738650"/>
              </a:tblGrid>
              <a:tr h="518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НОМЕР ТЕЛЕФОНА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 В ТЕЛЕГРАМ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853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Озеров Александр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+7 927 783 8650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03200" lvl="0" marL="40640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@veterr_05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3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Дружинин Дмитрий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Бажин Эдгар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+7 996 1 2525 94 (Д.Д)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+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79656005120 ( Б.Э)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@Futoitsu </a:t>
                      </a:r>
                      <a:endParaRPr sz="12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@lalolawka228 </a:t>
                      </a:r>
                      <a:endParaRPr sz="12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3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Савельева Вероника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Бажин Эдгар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+79538462644 (С.В)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+79656005120 ( Б.Э)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@Fgypppl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@lalolawka228 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6" name="Google Shape;256;p1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1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1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7" name="Google Shape;267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5" name="Google Shape;275;p11"/>
          <p:cNvGraphicFramePr/>
          <p:nvPr/>
        </p:nvGraphicFramePr>
        <p:xfrm>
          <a:off x="597322" y="1430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{7B9151F4-7359-4DD6-8EB9-5C1F4CD0173E}</a:tableStyleId>
              </a:tblPr>
              <a:tblGrid>
                <a:gridCol w="3341400"/>
                <a:gridCol w="1679950"/>
                <a:gridCol w="2510675"/>
              </a:tblGrid>
              <a:tr h="564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901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1) </a:t>
                      </a: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Проведение интервью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111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Raleway"/>
                        <a:buChar char="●"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Декабрь 2023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Дружинин Д. Савельева В.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01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2)  Создание тестового образца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111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Raleway"/>
                        <a:buChar char="●"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Январь 2024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Озеров А.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01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3) Тестирование прототипа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111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Raleway"/>
                        <a:buChar char="●"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Февраль 2024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Бажин Э.</a:t>
                      </a:r>
                      <a:endParaRPr sz="13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2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1" name="Google Shape;281;p12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</a:rPr>
              <a:t>ФИО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</a:rPr>
              <a:t>Номер телефона: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282" name="Google Shape;282;p12"/>
          <p:cNvSpPr txBox="1"/>
          <p:nvPr>
            <p:ph idx="1" type="body"/>
          </p:nvPr>
        </p:nvSpPr>
        <p:spPr>
          <a:xfrm>
            <a:off x="5112525" y="2598099"/>
            <a:ext cx="3603600" cy="11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</a:rPr>
              <a:t>Савельева Вероника Алексеевна</a:t>
            </a:r>
            <a:endParaRPr sz="1400">
              <a:solidFill>
                <a:srgbClr val="132C40"/>
              </a:solidFill>
            </a:endParaRPr>
          </a:p>
          <a:p>
            <a:pPr indent="-203200" lvl="0" marL="40640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</a:rPr>
              <a:t>+7 953 846 2644</a:t>
            </a:r>
            <a:endParaRPr sz="1400">
              <a:solidFill>
                <a:srgbClr val="132C40"/>
              </a:solidFill>
            </a:endParaRPr>
          </a:p>
          <a:p>
            <a:pPr indent="-203200" lvl="0" marL="40640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283" name="Google Shape;283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