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  <p:sldMasterId id="2147483685" r:id="rId2"/>
    <p:sldMasterId id="2147483686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0080625" cy="5670550"/>
  <p:notesSz cx="7559675" cy="10691813"/>
  <p:embeddedFontLst>
    <p:embeddedFont>
      <p:font typeface="Poppins" panose="00000500000000000000" pitchFamily="2" charset="0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F3C3999-0221-4866-B8B4-3EA1982EA81D}">
  <a:tblStyle styleId="{9F3C3999-0221-4866-B8B4-3EA1982EA81D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AF0071F-819F-4DFC-B41A-671FFCE32FE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283" y="86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9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1" name="Google Shape;111;p2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2.jp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g"/><Relationship Id="rId5" Type="http://schemas.openxmlformats.org/officeDocument/2006/relationships/hyperlink" Target="mailto:k_vetoshkin@inbox.ru" TargetMode="External"/><Relationship Id="rId4" Type="http://schemas.openxmlformats.org/officeDocument/2006/relationships/hyperlink" Target="mailto:daniilyapin444@gmail.com" TargetMode="External"/><Relationship Id="rId9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0"/>
          <p:cNvSpPr/>
          <p:nvPr/>
        </p:nvSpPr>
        <p:spPr>
          <a:xfrm>
            <a:off x="1159855" y="2603795"/>
            <a:ext cx="6731400" cy="13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solidFill>
                  <a:schemeClr val="dk1"/>
                </a:solidFill>
              </a:rPr>
              <a:t>ALPHA IT INDUSTRIES for Business</a:t>
            </a:r>
            <a:endParaRPr sz="44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</a:rPr>
              <a:t>Команда: ALPHA IT INDUSTRIES for Business</a:t>
            </a:r>
            <a:endParaRPr sz="24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165" name="Google Shape;165;p40"/>
          <p:cNvSpPr txBox="1"/>
          <p:nvPr/>
        </p:nvSpPr>
        <p:spPr>
          <a:xfrm>
            <a:off x="1273060" y="2388675"/>
            <a:ext cx="7056300" cy="14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1"/>
          <p:cNvSpPr/>
          <p:nvPr/>
        </p:nvSpPr>
        <p:spPr>
          <a:xfrm>
            <a:off x="990475" y="1125425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41"/>
          <p:cNvSpPr txBox="1">
            <a:spLocks noGrp="1"/>
          </p:cNvSpPr>
          <p:nvPr>
            <p:ph type="title"/>
          </p:nvPr>
        </p:nvSpPr>
        <p:spPr>
          <a:xfrm>
            <a:off x="-4037" y="0"/>
            <a:ext cx="10088700" cy="9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1"/>
          <p:cNvSpPr txBox="1"/>
          <p:nvPr/>
        </p:nvSpPr>
        <p:spPr>
          <a:xfrm>
            <a:off x="1200200" y="3279800"/>
            <a:ext cx="2995800" cy="16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101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Char char="•"/>
            </a:pPr>
            <a:r>
              <a:rPr lang="ru-RU" sz="1600" i="1">
                <a:solidFill>
                  <a:srgbClr val="666666"/>
                </a:solidFill>
              </a:rPr>
              <a:t> Ляпин Даниил</a:t>
            </a:r>
            <a:endParaRPr sz="1600" i="1">
              <a:solidFill>
                <a:srgbClr val="666666"/>
              </a:solidFill>
            </a:endParaRPr>
          </a:p>
          <a:p>
            <a:pPr marL="0" marR="0" lvl="0" indent="-101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Char char="•"/>
            </a:pPr>
            <a:r>
              <a:rPr lang="ru-RU" sz="1600" i="1">
                <a:solidFill>
                  <a:srgbClr val="666666"/>
                </a:solidFill>
              </a:rPr>
              <a:t> Управление людьми, программирование </a:t>
            </a:r>
            <a:endParaRPr sz="1600" i="1">
              <a:solidFill>
                <a:srgbClr val="666666"/>
              </a:solidFill>
            </a:endParaRPr>
          </a:p>
          <a:p>
            <a:pPr marL="0" marR="0" lvl="0" indent="-101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Char char="•"/>
            </a:pPr>
            <a:r>
              <a:rPr lang="ru-RU" sz="1600" i="1">
                <a:solidFill>
                  <a:srgbClr val="666666"/>
                </a:solidFill>
              </a:rPr>
              <a:t> Генеральный директор, программист</a:t>
            </a:r>
            <a:endParaRPr sz="1400" b="1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1"/>
          <p:cNvSpPr txBox="1"/>
          <p:nvPr/>
        </p:nvSpPr>
        <p:spPr>
          <a:xfrm>
            <a:off x="6414500" y="3279800"/>
            <a:ext cx="21720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-101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•"/>
            </a:pPr>
            <a:r>
              <a:rPr lang="ru-RU" sz="1600" i="1">
                <a:solidFill>
                  <a:srgbClr val="666666"/>
                </a:solidFill>
              </a:rPr>
              <a:t> Ветошкин Клим</a:t>
            </a:r>
            <a:endParaRPr sz="1600" i="1">
              <a:solidFill>
                <a:srgbClr val="666666"/>
              </a:solidFill>
            </a:endParaRPr>
          </a:p>
          <a:p>
            <a:pPr marL="0" lvl="0" indent="-101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•"/>
            </a:pPr>
            <a:r>
              <a:rPr lang="ru-RU" sz="1600" i="1">
                <a:solidFill>
                  <a:srgbClr val="666666"/>
                </a:solidFill>
              </a:rPr>
              <a:t> Маркетинг и привлечение новых заказов</a:t>
            </a:r>
            <a:endParaRPr sz="1600" i="1">
              <a:solidFill>
                <a:srgbClr val="666666"/>
              </a:solidFill>
            </a:endParaRPr>
          </a:p>
          <a:p>
            <a:pPr marL="0" lvl="0" indent="-101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•"/>
            </a:pPr>
            <a:r>
              <a:rPr lang="ru-RU" sz="1600" i="1">
                <a:solidFill>
                  <a:srgbClr val="666666"/>
                </a:solidFill>
              </a:rPr>
              <a:t> СММ специалист</a:t>
            </a:r>
            <a:endParaRPr sz="1600" i="1">
              <a:solidFill>
                <a:srgbClr val="666666"/>
              </a:solidFill>
            </a:endParaRPr>
          </a:p>
        </p:txBody>
      </p:sp>
      <p:pic>
        <p:nvPicPr>
          <p:cNvPr id="174" name="Google Shape;17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850" y="913165"/>
            <a:ext cx="1773124" cy="236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4500" y="913175"/>
            <a:ext cx="1773124" cy="2263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2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7F7F7F"/>
                </a:solidFill>
              </a:rPr>
              <a:t>Какую проблему Вашей целевой аудитории вы решаете?</a:t>
            </a:r>
            <a:endParaRPr sz="1400"/>
          </a:p>
        </p:txBody>
      </p:sp>
      <p:sp>
        <p:nvSpPr>
          <p:cNvPr id="181" name="Google Shape;181;p42"/>
          <p:cNvSpPr txBox="1"/>
          <p:nvPr/>
        </p:nvSpPr>
        <p:spPr>
          <a:xfrm>
            <a:off x="14254" y="3220627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/>
          </a:p>
        </p:txBody>
      </p:sp>
      <p:sp>
        <p:nvSpPr>
          <p:cNvPr id="182" name="Google Shape;182;p42"/>
          <p:cNvSpPr txBox="1"/>
          <p:nvPr/>
        </p:nvSpPr>
        <p:spPr>
          <a:xfrm>
            <a:off x="318395" y="4203427"/>
            <a:ext cx="8890243" cy="988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</a:pPr>
            <a:r>
              <a:rPr lang="ru-RU" sz="18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i="1">
                <a:solidFill>
                  <a:srgbClr val="7F7F7F"/>
                </a:solidFill>
              </a:rPr>
              <a:t>Создание телеграмм ботов с каталогом товаров и услуг, оплатой, базой данных, а также информированием клиентов об акциях и предложениях</a:t>
            </a:r>
            <a:endParaRPr sz="18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42"/>
          <p:cNvSpPr txBox="1"/>
          <p:nvPr/>
        </p:nvSpPr>
        <p:spPr>
          <a:xfrm>
            <a:off x="-1" y="-12629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grpSp>
        <p:nvGrpSpPr>
          <p:cNvPr id="184" name="Google Shape;184;p42"/>
          <p:cNvGrpSpPr/>
          <p:nvPr/>
        </p:nvGrpSpPr>
        <p:grpSpPr>
          <a:xfrm>
            <a:off x="71760" y="1366240"/>
            <a:ext cx="9649072" cy="1667119"/>
            <a:chOff x="0" y="0"/>
            <a:chExt cx="9649072" cy="1667119"/>
          </a:xfrm>
        </p:grpSpPr>
        <p:sp>
          <p:nvSpPr>
            <p:cNvPr id="185" name="Google Shape;185;p42"/>
            <p:cNvSpPr/>
            <p:nvPr/>
          </p:nvSpPr>
          <p:spPr>
            <a:xfrm rot="5400000">
              <a:off x="5894521" y="-2254143"/>
              <a:ext cx="1333695" cy="617540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42"/>
            <p:cNvSpPr txBox="1"/>
            <p:nvPr/>
          </p:nvSpPr>
          <p:spPr>
            <a:xfrm>
              <a:off x="3473666" y="231818"/>
              <a:ext cx="6110300" cy="1203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285750" marR="0" lvl="1" indent="-2222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Arial"/>
                <a:buChar char="•"/>
              </a:pPr>
              <a:r>
                <a:rPr lang="ru-RU" sz="3000">
                  <a:solidFill>
                    <a:schemeClr val="dk1"/>
                  </a:solidFill>
                </a:rPr>
                <a:t>Требуется электронный каталог товаров и информирование клиентов</a:t>
              </a:r>
              <a:r>
                <a:rPr lang="ru-RU" sz="3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400"/>
            </a:p>
          </p:txBody>
        </p:sp>
        <p:sp>
          <p:nvSpPr>
            <p:cNvPr id="187" name="Google Shape;187;p42"/>
            <p:cNvSpPr/>
            <p:nvPr/>
          </p:nvSpPr>
          <p:spPr>
            <a:xfrm>
              <a:off x="0" y="0"/>
              <a:ext cx="3473665" cy="1667119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42"/>
            <p:cNvSpPr txBox="1"/>
            <p:nvPr/>
          </p:nvSpPr>
          <p:spPr>
            <a:xfrm>
              <a:off x="81382" y="81382"/>
              <a:ext cx="3310901" cy="1504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76200" rIns="1524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000">
                  <a:solidFill>
                    <a:schemeClr val="lt1"/>
                  </a:solidFill>
                </a:rPr>
                <a:t>Владелец магазина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3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43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>
                <a:latin typeface="Arial"/>
                <a:ea typeface="Arial"/>
                <a:cs typeface="Arial"/>
                <a:sym typeface="Arial"/>
              </a:rPr>
            </a:br>
            <a:r>
              <a:rPr lang="ru-RU" sz="4400">
                <a:latin typeface="Arial"/>
                <a:ea typeface="Arial"/>
                <a:cs typeface="Arial"/>
                <a:sym typeface="Arial"/>
              </a:rPr>
              <a:t>Что есть сейчас.</a:t>
            </a:r>
            <a:endParaRPr/>
          </a:p>
        </p:txBody>
      </p:sp>
      <p:sp>
        <p:nvSpPr>
          <p:cNvPr id="195" name="Google Shape;195;p43"/>
          <p:cNvSpPr txBox="1"/>
          <p:nvPr/>
        </p:nvSpPr>
        <p:spPr>
          <a:xfrm>
            <a:off x="215776" y="1539131"/>
            <a:ext cx="9393370" cy="322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spcBef>
                <a:spcPts val="1764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666666"/>
                </a:solidFill>
              </a:rPr>
              <a:t>Сейчас вместо того чтобы просто рассказывать вам о нашем проекте, я предлагаю вам взглянуть на несколько наших успешных проектов. </a:t>
            </a:r>
            <a:endParaRPr sz="1800">
              <a:solidFill>
                <a:srgbClr val="666666"/>
              </a:solidFill>
            </a:endParaRPr>
          </a:p>
          <a:p>
            <a:pPr marL="0" marR="0" lvl="0" indent="0" algn="l" rtl="0">
              <a:spcBef>
                <a:spcPts val="1764"/>
              </a:spcBef>
              <a:spcAft>
                <a:spcPts val="0"/>
              </a:spcAft>
              <a:buNone/>
            </a:pPr>
            <a:endParaRPr sz="1800">
              <a:solidFill>
                <a:srgbClr val="666666"/>
              </a:solidFill>
            </a:endParaRPr>
          </a:p>
        </p:txBody>
      </p:sp>
      <p:pic>
        <p:nvPicPr>
          <p:cNvPr id="196" name="Google Shape;19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025" y="2277425"/>
            <a:ext cx="1409700" cy="140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43"/>
          <p:cNvSpPr txBox="1"/>
          <p:nvPr/>
        </p:nvSpPr>
        <p:spPr>
          <a:xfrm>
            <a:off x="1923050" y="2277425"/>
            <a:ext cx="67797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Перейдя по данному QR коду, вы можете ознакомиться с ботом, которого мы делали для компании по производству мебели и дизайну для ванных комнат. В этом боте вы можете ознакомиться с электронным каталогом товаров и услуг, а также заказать обратный звонок.</a:t>
            </a:r>
            <a:endParaRPr sz="1600"/>
          </a:p>
        </p:txBody>
      </p:sp>
      <p:pic>
        <p:nvPicPr>
          <p:cNvPr id="198" name="Google Shape;198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8013" y="3687125"/>
            <a:ext cx="1409700" cy="140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43"/>
          <p:cNvSpPr txBox="1"/>
          <p:nvPr/>
        </p:nvSpPr>
        <p:spPr>
          <a:xfrm>
            <a:off x="2003675" y="3788800"/>
            <a:ext cx="71037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Перейдя по данному QR коду, вы можете ознакомиться с ботом, который нужен для обработки заявок и информировании о ценах.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Как только кто-то заходит в бота и выбирает что-то мне (Даниил) сразу приходит уведомление о том что кто-то вошел в бота и выбирает. 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4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  <p:graphicFrame>
        <p:nvGraphicFramePr>
          <p:cNvPr id="205" name="Google Shape;205;p44"/>
          <p:cNvGraphicFramePr/>
          <p:nvPr>
            <p:extLst>
              <p:ext uri="{D42A27DB-BD31-4B8C-83A1-F6EECF244321}">
                <p14:modId xmlns:p14="http://schemas.microsoft.com/office/powerpoint/2010/main" val="2913863390"/>
              </p:ext>
            </p:extLst>
          </p:nvPr>
        </p:nvGraphicFramePr>
        <p:xfrm>
          <a:off x="431833" y="1354774"/>
          <a:ext cx="9217000" cy="3481375"/>
        </p:xfrm>
        <a:graphic>
          <a:graphicData uri="http://schemas.openxmlformats.org/drawingml/2006/table">
            <a:tbl>
              <a:tblPr firstRow="1" bandRow="1">
                <a:noFill/>
                <a:tableStyleId>{9F3C3999-0221-4866-B8B4-3EA1982EA81D}</a:tableStyleId>
              </a:tblPr>
              <a:tblGrid>
                <a:gridCol w="278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Роль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Оценка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Инновационность 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(отметьте нужное)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Инновация мирового уровня </a:t>
                      </a:r>
                      <a:endParaRPr sz="1800"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Россия+</a:t>
                      </a:r>
                      <a:endParaRPr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Регион</a:t>
                      </a:r>
                      <a:endParaRPr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Импортозамещение</a:t>
                      </a:r>
                      <a:endParaRPr sz="1800"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Рынок НТИ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(отметьте нужное)</a:t>
                      </a:r>
                      <a:endParaRPr sz="1800"/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✓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Net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Nech</a:t>
                      </a: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Net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HomeNet</a:t>
                      </a: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Сквозные технологии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/>
                        <a:t>             </a:t>
                      </a:r>
                      <a:r>
                        <a:rPr lang="ru-RU" sz="20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Искусственный интеллект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6" name="Google Shape;206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20869" y="4424762"/>
            <a:ext cx="288032" cy="258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5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5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3" name="Google Shape;213;p45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5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15" name="Google Shape;215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45"/>
          <p:cNvSpPr txBox="1"/>
          <p:nvPr/>
        </p:nvSpPr>
        <p:spPr>
          <a:xfrm>
            <a:off x="25" y="1143300"/>
            <a:ext cx="10080600" cy="41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Наша целевая аудитория, представляет собой людей, которые ищут автоматический способ взаимодействия с популярным мессенджером. Это может быть как бизнес-владельцы, которые хотят упростить работу своих сотрудников, так и обычные пользователи, которые хотят улучшить свой опыт использования Телеграмма.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Пользователи, заинтересованные в ботах, как правило, являются людьми, которые ценят свое время и удобство. Они могут быть занятыми профессионалами, которые ищут способ автоматизировать ряд повседневных задач, либо людьми, которые хотят упростить себе жизнь в Интернете.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Основные характеристики нашей целевой аудитории: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Возраст: 18-45 лет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Пол: мужчины и женщины равнозначно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Профессия: бизнесмены, маркетологи, IT-специалисты, разработчики программного обеспечения, предприниматели, интернет-пользователи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Интересы: автоматизация, улучшение опыта использования мессенджеров, упрощение работы и повседневных задач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Образование: высшее техническое или экономическое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Доход: выше среднего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ru-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Место проживания: в городах с населением более 100 000 человек.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6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sp>
        <p:nvSpPr>
          <p:cNvPr id="223" name="Google Shape;223;p46"/>
          <p:cNvSpPr txBox="1"/>
          <p:nvPr/>
        </p:nvSpPr>
        <p:spPr>
          <a:xfrm>
            <a:off x="243850" y="901775"/>
            <a:ext cx="9650400" cy="47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PAM (Potential Available Market) – </a:t>
            </a:r>
            <a:r>
              <a:rPr lang="ru-RU" sz="1200">
                <a:solidFill>
                  <a:schemeClr val="dk1"/>
                </a:solidFill>
              </a:rPr>
              <a:t>Примерное количество пользователей которые могут обратить к нам за услугами составляет около 100 (ста) человек (это только граждане РФ)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55 человек из Авито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30 - Профи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14 - KWork(RU)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1 -  KWork(GL)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TAM (Total Addressable Market) – </a:t>
            </a:r>
            <a:r>
              <a:rPr lang="ru-RU" sz="1200" i="1">
                <a:solidFill>
                  <a:schemeClr val="dk1"/>
                </a:solidFill>
              </a:rPr>
              <a:t>Около 25% из представленных выше 100 человек не готовы платить за услуги. В основном они просто интересуются и отказываются. И концентрируются эти пользователи в основном в группе людей из Авито, получаем следующие данные:</a:t>
            </a:r>
            <a:endParaRPr sz="1200" i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</a:rPr>
              <a:t>реально готовы заплатить - 30 человек с авито, </a:t>
            </a:r>
            <a:endParaRPr sz="1200" i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</a:rPr>
              <a:t>29 - Профи</a:t>
            </a:r>
            <a:endParaRPr sz="1200" i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</a:rPr>
              <a:t>13 </a:t>
            </a:r>
            <a:r>
              <a:rPr lang="ru-RU" sz="1200">
                <a:solidFill>
                  <a:schemeClr val="dk1"/>
                </a:solidFill>
              </a:rPr>
              <a:t>- KWork(RU)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1 -  KWork(GL)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 (Serviceable Available Market) – </a:t>
            </a:r>
            <a:r>
              <a:rPr lang="ru-RU" sz="1200" i="1">
                <a:solidFill>
                  <a:schemeClr val="dk1"/>
                </a:solidFill>
              </a:rPr>
              <a:t>В большинстве своем все 100% пользователей из ТАМ пользуются готовым продуктом к сожалению точное число тяжело отследить. Но точно могу сказать то, что после оплаты и по истечению месяца ко мне обратились с просьбой продлить хостинг только 4 из 10 заказчика. Остальные признали минусы своего дела и решили отказаться от телеграмм ботов. (Возможно такие данные только у меня, а у других - другие)</a:t>
            </a:r>
            <a:endParaRPr sz="1200" i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 (Serviceable &amp; Obtainable Market) – </a:t>
            </a:r>
            <a:r>
              <a:rPr lang="ru-RU" sz="1200" i="1">
                <a:solidFill>
                  <a:schemeClr val="dk1"/>
                </a:solidFill>
              </a:rPr>
              <a:t>Всего за неделю, мне удавалось выполнить (данные усреднены):</a:t>
            </a:r>
            <a:endParaRPr sz="1200" i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</a:rPr>
              <a:t>3 заказа с Авито</a:t>
            </a:r>
            <a:endParaRPr sz="1200" i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</a:rPr>
              <a:t>2 с Профи</a:t>
            </a:r>
            <a:endParaRPr sz="1200" i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</a:rPr>
              <a:t>*ИЗМЕРЕНИЯ ПРОВОДИЛИСЬ В ТЕЧЕНИЕ НЕДЕЛИ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47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230" name="Google Shape;230;p47"/>
          <p:cNvGrpSpPr/>
          <p:nvPr/>
        </p:nvGrpSpPr>
        <p:grpSpPr>
          <a:xfrm>
            <a:off x="20138" y="1948357"/>
            <a:ext cx="10040349" cy="4129243"/>
            <a:chOff x="0" y="1353222"/>
            <a:chExt cx="10040349" cy="4129243"/>
          </a:xfrm>
        </p:grpSpPr>
        <p:sp>
          <p:nvSpPr>
            <p:cNvPr id="231" name="Google Shape;231;p47"/>
            <p:cNvSpPr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47"/>
            <p:cNvSpPr txBox="1"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/>
            </a:p>
          </p:txBody>
        </p:sp>
        <p:sp>
          <p:nvSpPr>
            <p:cNvPr id="233" name="Google Shape;233;p47"/>
            <p:cNvSpPr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47"/>
            <p:cNvSpPr txBox="1"/>
            <p:nvPr/>
          </p:nvSpPr>
          <p:spPr>
            <a:xfrm>
              <a:off x="12" y="2239840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0" marR="0" lvl="1" indent="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1900">
                  <a:solidFill>
                    <a:schemeClr val="dk1"/>
                  </a:solidFill>
                </a:rPr>
                <a:t>Другие телеграмм боты и сайты</a:t>
              </a:r>
              <a:endPara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47"/>
            <p:cNvSpPr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7"/>
            <p:cNvSpPr txBox="1"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/>
            </a:p>
          </p:txBody>
        </p:sp>
        <p:sp>
          <p:nvSpPr>
            <p:cNvPr id="237" name="Google Shape;237;p47"/>
            <p:cNvSpPr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47"/>
            <p:cNvSpPr txBox="1"/>
            <p:nvPr/>
          </p:nvSpPr>
          <p:spPr>
            <a:xfrm>
              <a:off x="3490587" y="2230065"/>
              <a:ext cx="3059100" cy="11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0" lvl="1" indent="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1900">
                  <a:solidFill>
                    <a:schemeClr val="dk1"/>
                  </a:solidFill>
                </a:rPr>
                <a:t>Другие программисты создающие телеграмм ботов</a:t>
              </a:r>
              <a:endParaRPr sz="1900">
                <a:solidFill>
                  <a:schemeClr val="dk1"/>
                </a:solidFill>
              </a:endParaRPr>
            </a:p>
          </p:txBody>
        </p:sp>
        <p:sp>
          <p:nvSpPr>
            <p:cNvPr id="239" name="Google Shape;239;p47"/>
            <p:cNvSpPr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7"/>
            <p:cNvSpPr txBox="1"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/>
            </a:p>
          </p:txBody>
        </p:sp>
        <p:sp>
          <p:nvSpPr>
            <p:cNvPr id="241" name="Google Shape;241;p47"/>
            <p:cNvSpPr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7"/>
            <p:cNvSpPr txBox="1"/>
            <p:nvPr/>
          </p:nvSpPr>
          <p:spPr>
            <a:xfrm>
              <a:off x="6978037" y="2123965"/>
              <a:ext cx="3059100" cy="335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0" marR="0" lvl="1" indent="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1300">
                  <a:solidFill>
                    <a:schemeClr val="dk1"/>
                  </a:solidFill>
                </a:rPr>
                <a:t>Недолгий срок исполнения, относительно невысокая цена, первые два месяца хостинга и обслуживание на месяц бесплатно. Также если заказчик попросит, то скидываем скрипт</a:t>
              </a:r>
              <a:endPara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48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49" name="Google Shape;249;p48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0" name="Google Shape;250;p48"/>
          <p:cNvGraphicFramePr/>
          <p:nvPr/>
        </p:nvGraphicFramePr>
        <p:xfrm>
          <a:off x="0" y="931307"/>
          <a:ext cx="10080650" cy="4640250"/>
        </p:xfrm>
        <a:graphic>
          <a:graphicData uri="http://schemas.openxmlformats.org/drawingml/2006/table">
            <a:tbl>
              <a:tblPr firstRow="1" bandRow="1">
                <a:noFill/>
                <a:tableStyleId>{9F3C3999-0221-4866-B8B4-3EA1982EA81D}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467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</a:t>
                      </a:r>
                      <a:r>
                        <a:rPr lang="ru-RU">
                          <a:solidFill>
                            <a:schemeClr val="dk1"/>
                          </a:solidFill>
                        </a:rPr>
                        <a:t>партнеры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6750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1" name="Google Shape;251;p48"/>
          <p:cNvSpPr txBox="1"/>
          <p:nvPr/>
        </p:nvSpPr>
        <p:spPr>
          <a:xfrm>
            <a:off x="8098283" y="1526726"/>
            <a:ext cx="1872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Нишевой рынок</a:t>
            </a:r>
            <a:endParaRPr>
              <a:solidFill>
                <a:schemeClr val="dk1"/>
              </a:solidFill>
            </a:endParaRPr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Многопрофильное предприятие</a:t>
            </a:r>
            <a:endParaRPr>
              <a:solidFill>
                <a:schemeClr val="dk1"/>
              </a:solidFill>
            </a:endParaRPr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Многопрофильные платформы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2" name="Google Shape;252;p48"/>
          <p:cNvSpPr txBox="1"/>
          <p:nvPr/>
        </p:nvSpPr>
        <p:spPr>
          <a:xfrm>
            <a:off x="4068203" y="1488520"/>
            <a:ext cx="19443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Новизна</a:t>
            </a:r>
            <a:endParaRPr>
              <a:solidFill>
                <a:schemeClr val="dk1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Производительность</a:t>
            </a:r>
            <a:endParaRPr>
              <a:solidFill>
                <a:schemeClr val="dk1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Изготовление на заказ</a:t>
            </a:r>
            <a:endParaRPr>
              <a:solidFill>
                <a:schemeClr val="dk1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Бренд / статус</a:t>
            </a:r>
            <a:endParaRPr>
              <a:solidFill>
                <a:schemeClr val="dk1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Цена</a:t>
            </a:r>
            <a:endParaRPr>
              <a:solidFill>
                <a:schemeClr val="dk1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Доступность</a:t>
            </a:r>
            <a:endParaRPr>
              <a:solidFill>
                <a:schemeClr val="dk1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Удобство при использовании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3" name="Google Shape;253;p48"/>
          <p:cNvSpPr txBox="1"/>
          <p:nvPr/>
        </p:nvSpPr>
        <p:spPr>
          <a:xfrm>
            <a:off x="6144450" y="2835275"/>
            <a:ext cx="1793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>
                <a:solidFill>
                  <a:schemeClr val="dk1"/>
                </a:solidFill>
              </a:rPr>
              <a:t>Только п</a:t>
            </a:r>
            <a:r>
              <a:rPr lang="ru-RU" sz="12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рямые - </a:t>
            </a: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(продажи через интернет (Авито</a:t>
            </a:r>
            <a:r>
              <a:rPr lang="ru-RU" sz="1200" i="1">
                <a:solidFill>
                  <a:schemeClr val="dk1"/>
                </a:solidFill>
              </a:rPr>
              <a:t>, Профи, KWork.ru</a:t>
            </a: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ru-RU" sz="1200" i="1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48"/>
          <p:cNvSpPr txBox="1"/>
          <p:nvPr/>
        </p:nvSpPr>
        <p:spPr>
          <a:xfrm>
            <a:off x="5948900" y="1427025"/>
            <a:ext cx="2149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Персональная поддержка</a:t>
            </a:r>
            <a:endParaRPr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Автоматизированное обслуживание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5" name="Google Shape;255;p48"/>
          <p:cNvSpPr txBox="1"/>
          <p:nvPr/>
        </p:nvSpPr>
        <p:spPr>
          <a:xfrm>
            <a:off x="5129800" y="4364700"/>
            <a:ext cx="4950900" cy="10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Разовые сделки (Продажа готового бота)</a:t>
            </a:r>
            <a:endParaRPr/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Регулярные доходы от периодических платежей за хостинг </a:t>
            </a:r>
            <a:r>
              <a:rPr lang="ru-RU" i="1">
                <a:solidFill>
                  <a:srgbClr val="7F7F7F"/>
                </a:solidFill>
              </a:rPr>
              <a:t>(цена хостинга + 50₽)</a:t>
            </a:r>
            <a:endParaRPr/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Аренда / лизинг (</a:t>
            </a:r>
            <a:r>
              <a:rPr lang="ru-RU" i="1">
                <a:solidFill>
                  <a:srgbClr val="7F7F7F"/>
                </a:solidFill>
              </a:rPr>
              <a:t>Мы к этому придем в скором будущем</a:t>
            </a:r>
            <a:r>
              <a:rPr lang="ru-RU" sz="14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48"/>
          <p:cNvSpPr txBox="1"/>
          <p:nvPr/>
        </p:nvSpPr>
        <p:spPr>
          <a:xfrm>
            <a:off x="1978950" y="2835275"/>
            <a:ext cx="20892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Интеллект</a:t>
            </a:r>
            <a:r>
              <a:rPr lang="ru-RU" sz="1200" i="1">
                <a:solidFill>
                  <a:schemeClr val="dk1"/>
                </a:solidFill>
              </a:rPr>
              <a:t>.</a:t>
            </a: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ресурсы</a:t>
            </a:r>
            <a:endParaRPr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</a:t>
            </a:r>
            <a:r>
              <a:rPr lang="ru-RU" sz="1200" i="1">
                <a:solidFill>
                  <a:schemeClr val="dk1"/>
                </a:solidFill>
              </a:rPr>
              <a:t>рограммисты</a:t>
            </a:r>
            <a:endParaRPr sz="1200" i="1"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200" i="1">
                <a:solidFill>
                  <a:schemeClr val="dk1"/>
                </a:solidFill>
              </a:rPr>
              <a:t>Материальные ресурсы на оплату рекламы</a:t>
            </a:r>
            <a:endParaRPr sz="1200" i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48"/>
          <p:cNvSpPr txBox="1"/>
          <p:nvPr/>
        </p:nvSpPr>
        <p:spPr>
          <a:xfrm>
            <a:off x="2089291" y="1596723"/>
            <a:ext cx="197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Разрешение проблем (сфера услуг)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8" name="Google Shape;258;p48"/>
          <p:cNvSpPr txBox="1"/>
          <p:nvPr/>
        </p:nvSpPr>
        <p:spPr>
          <a:xfrm>
            <a:off x="53007" y="1526726"/>
            <a:ext cx="18720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Партнёры </a:t>
            </a:r>
            <a:r>
              <a:rPr lang="ru-RU" i="1">
                <a:solidFill>
                  <a:schemeClr val="dk1"/>
                </a:solidFill>
              </a:rPr>
              <a:t>- Есть школьные знакомые, которым иногда кидаю заказы и плачу им процент.</a:t>
            </a:r>
            <a:endParaRPr>
              <a:solidFill>
                <a:schemeClr val="dk1"/>
              </a:solidFill>
            </a:endParaRPr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Посредники - </a:t>
            </a:r>
            <a:r>
              <a:rPr lang="ru-RU" i="1">
                <a:solidFill>
                  <a:schemeClr val="dk1"/>
                </a:solidFill>
              </a:rPr>
              <a:t>отсутствуют</a:t>
            </a:r>
            <a:endParaRPr>
              <a:solidFill>
                <a:schemeClr val="dk1"/>
              </a:solidFill>
            </a:endParaRPr>
          </a:p>
          <a:p>
            <a:pPr marL="15875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Поставщики - </a:t>
            </a:r>
            <a:r>
              <a:rPr lang="ru-RU" i="1">
                <a:solidFill>
                  <a:schemeClr val="dk1"/>
                </a:solidFill>
              </a:rPr>
              <a:t>отсутствуют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9" name="Google Shape;259;p48"/>
          <p:cNvSpPr txBox="1"/>
          <p:nvPr/>
        </p:nvSpPr>
        <p:spPr>
          <a:xfrm>
            <a:off x="89500" y="4364700"/>
            <a:ext cx="5040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7F7F7F"/>
                </a:solidFill>
              </a:rPr>
              <a:t>    </a:t>
            </a:r>
            <a:r>
              <a:rPr lang="ru-RU" i="1" u="sng">
                <a:solidFill>
                  <a:srgbClr val="7F7F7F"/>
                </a:solidFill>
              </a:rPr>
              <a:t>Основные издержки:</a:t>
            </a:r>
            <a:r>
              <a:rPr lang="ru-RU" i="1">
                <a:solidFill>
                  <a:srgbClr val="7F7F7F"/>
                </a:solidFill>
              </a:rPr>
              <a:t> </a:t>
            </a:r>
            <a:endParaRPr i="1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rgbClr val="7F7F7F"/>
                </a:solidFill>
              </a:rPr>
              <a:t>Оплата рекламы и публикаций (раз в месяц) - 1500₽</a:t>
            </a:r>
            <a:endParaRPr sz="16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7F7F7F"/>
                </a:solidFill>
              </a:rPr>
              <a:t>    </a:t>
            </a:r>
            <a:r>
              <a:rPr lang="ru-RU" sz="1400" i="1" u="sng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Переменные издержки:</a:t>
            </a:r>
            <a:endParaRPr sz="1400" i="1" u="sng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rgbClr val="7F7F7F"/>
                </a:solidFill>
              </a:rPr>
              <a:t>Отсутствуют или не наблюдались</a:t>
            </a:r>
            <a:r>
              <a:rPr lang="ru-RU" i="1" u="sng">
                <a:solidFill>
                  <a:srgbClr val="7F7F7F"/>
                </a:solidFill>
              </a:rPr>
              <a:t> </a:t>
            </a:r>
            <a:endParaRPr sz="14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9"/>
          <p:cNvSpPr/>
          <p:nvPr/>
        </p:nvSpPr>
        <p:spPr>
          <a:xfrm>
            <a:off x="600400" y="1660900"/>
            <a:ext cx="8914200" cy="3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AutoNum type="arabicParenR"/>
            </a:pPr>
            <a:r>
              <a:rPr lang="ru-RU" sz="1900">
                <a:solidFill>
                  <a:schemeClr val="dk1"/>
                </a:solidFill>
              </a:rPr>
              <a:t>Списываемся с заказчиком (на Авито и KWork.ru они выбирают нас сами среди прочих объявлений и пишут нам, на Profi - мы им пишем с предложением создать им бота), а затем обмениваемся ссылками на телеграмм (это нужно делать во избежание комиссии в некоторых случаях (как на Profi, она там достигает 20% от суммы заказа))</a:t>
            </a:r>
            <a:endParaRPr sz="1900">
              <a:solidFill>
                <a:schemeClr val="dk1"/>
              </a:solidFill>
            </a:endParaRPr>
          </a:p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arenR"/>
            </a:pPr>
            <a:r>
              <a:rPr lang="ru-RU" sz="1900">
                <a:solidFill>
                  <a:schemeClr val="dk1"/>
                </a:solidFill>
              </a:rPr>
              <a:t>Списываемся в телеграмме и получаем техническое задание (тз)</a:t>
            </a:r>
            <a:endParaRPr sz="1900">
              <a:solidFill>
                <a:schemeClr val="dk1"/>
              </a:solidFill>
            </a:endParaRPr>
          </a:p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arenR"/>
            </a:pPr>
            <a:r>
              <a:rPr lang="ru-RU" sz="1900">
                <a:solidFill>
                  <a:schemeClr val="dk1"/>
                </a:solidFill>
              </a:rPr>
              <a:t>Примерно 1 день программисты изучают нужную литературу и тз</a:t>
            </a:r>
            <a:endParaRPr sz="1900">
              <a:solidFill>
                <a:schemeClr val="dk1"/>
              </a:solidFill>
            </a:endParaRPr>
          </a:p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arenR"/>
            </a:pPr>
            <a:r>
              <a:rPr lang="ru-RU" sz="1900">
                <a:solidFill>
                  <a:schemeClr val="dk1"/>
                </a:solidFill>
              </a:rPr>
              <a:t>Затем идут тесты и разработка 3-5 дней, но в редких случаях может быть от одной до двух недель.</a:t>
            </a:r>
            <a:endParaRPr sz="1900">
              <a:solidFill>
                <a:schemeClr val="dk1"/>
              </a:solidFill>
            </a:endParaRPr>
          </a:p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arenR"/>
            </a:pPr>
            <a:r>
              <a:rPr lang="ru-RU" sz="1900">
                <a:solidFill>
                  <a:schemeClr val="dk1"/>
                </a:solidFill>
              </a:rPr>
              <a:t>Финальные тесты с заказчиком</a:t>
            </a:r>
            <a:endParaRPr sz="1900">
              <a:solidFill>
                <a:schemeClr val="dk1"/>
              </a:solidFill>
            </a:endParaRPr>
          </a:p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arenR"/>
            </a:pPr>
            <a:r>
              <a:rPr lang="ru-RU" sz="1900">
                <a:solidFill>
                  <a:schemeClr val="dk1"/>
                </a:solidFill>
              </a:rPr>
              <a:t>Оплата бота </a:t>
            </a:r>
            <a:endParaRPr sz="1900">
              <a:solidFill>
                <a:schemeClr val="dk1"/>
              </a:solidFill>
            </a:endParaRPr>
          </a:p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arenR"/>
            </a:pPr>
            <a:r>
              <a:rPr lang="ru-RU" sz="1900">
                <a:solidFill>
                  <a:schemeClr val="dk1"/>
                </a:solidFill>
              </a:rPr>
              <a:t>Подключение бота на хостинг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265" name="Google Shape;265;p49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Процесс производства товара (оказания услуги)</a:t>
            </a:r>
            <a:endParaRPr sz="4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0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500"/>
              <a:buAutoNum type="arabicParenR"/>
            </a:pPr>
            <a:r>
              <a:rPr lang="ru-RU" sz="2500">
                <a:solidFill>
                  <a:srgbClr val="333333"/>
                </a:solidFill>
                <a:highlight>
                  <a:srgbClr val="FFFFFF"/>
                </a:highlight>
              </a:rPr>
              <a:t>Повысить выручку магазина заказчика на n%.</a:t>
            </a:r>
            <a:endParaRPr sz="2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500"/>
              <a:buAutoNum type="arabicParenR"/>
            </a:pPr>
            <a:r>
              <a:rPr lang="ru-RU" sz="2500">
                <a:solidFill>
                  <a:srgbClr val="333333"/>
                </a:solidFill>
                <a:highlight>
                  <a:srgbClr val="FFFFFF"/>
                </a:highlight>
              </a:rPr>
              <a:t>Помочь начать дело заказчику, которое полностью завязано на использовании возможностей телеграмма.</a:t>
            </a:r>
            <a:endParaRPr sz="250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  <p:sp>
        <p:nvSpPr>
          <p:cNvPr id="271" name="Google Shape;271;p50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5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8" name="Google Shape;278;p51"/>
          <p:cNvGraphicFramePr/>
          <p:nvPr>
            <p:extLst>
              <p:ext uri="{D42A27DB-BD31-4B8C-83A1-F6EECF244321}">
                <p14:modId xmlns:p14="http://schemas.microsoft.com/office/powerpoint/2010/main" val="2222403408"/>
              </p:ext>
            </p:extLst>
          </p:nvPr>
        </p:nvGraphicFramePr>
        <p:xfrm>
          <a:off x="143768" y="1467123"/>
          <a:ext cx="9793125" cy="3196090"/>
        </p:xfrm>
        <a:graphic>
          <a:graphicData uri="http://schemas.openxmlformats.org/drawingml/2006/table">
            <a:tbl>
              <a:tblPr firstRow="1" bandRow="1">
                <a:noFill/>
                <a:tableStyleId>{9F3C3999-0221-4866-B8B4-3EA1982EA81D}</a:tableStyleId>
              </a:tblPr>
              <a:tblGrid>
                <a:gridCol w="326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Статья затрат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Сумма, руб.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Источник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Компьютер/ноутбук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30000</a:t>
                      </a:r>
                      <a:endParaRPr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Обучение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5000</a:t>
                      </a:r>
                      <a:endParaRPr dirty="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2300"/>
                        <a:t>Реклама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10000</a:t>
                      </a:r>
                      <a:endParaRPr sz="2300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ИТОГО: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45000</a:t>
                      </a:r>
                      <a:endParaRPr sz="2300" dirty="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 dirty="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2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52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5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70000" lnSpcReduction="2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200" b="1">
                <a:solidFill>
                  <a:schemeClr val="dk1"/>
                </a:solidFill>
              </a:rPr>
              <a:t>Выбранная организационно-правовая форма:</a:t>
            </a:r>
            <a:endParaRPr sz="3200" b="1">
              <a:solidFill>
                <a:schemeClr val="dk1"/>
              </a:solidFill>
            </a:endParaRPr>
          </a:p>
          <a:p>
            <a:pPr marL="457200" marR="0" lvl="0" indent="-38608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ru-RU" sz="3200">
                <a:solidFill>
                  <a:schemeClr val="dk1"/>
                </a:solidFill>
              </a:rPr>
              <a:t>Фриланс или самозанятость</a:t>
            </a:r>
            <a:endParaRPr sz="32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dk1"/>
                </a:solidFill>
              </a:rPr>
              <a:t>Выбранная система налогообложения:</a:t>
            </a:r>
            <a:endParaRPr sz="3200" b="1">
              <a:solidFill>
                <a:schemeClr val="dk1"/>
              </a:solidFill>
            </a:endParaRPr>
          </a:p>
          <a:p>
            <a:pPr marL="457200" marR="0" lvl="0" indent="-38608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ru-RU" sz="3200">
                <a:solidFill>
                  <a:schemeClr val="dk1"/>
                </a:solidFill>
              </a:rPr>
              <a:t>Согласно закону РФ, мы можем получать оплату в качестве p2p-переводов во избежание налогообложения</a:t>
            </a:r>
            <a:endParaRPr sz="32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3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1" name="Google Shape;291;p53"/>
          <p:cNvGraphicFramePr/>
          <p:nvPr>
            <p:extLst>
              <p:ext uri="{D42A27DB-BD31-4B8C-83A1-F6EECF244321}">
                <p14:modId xmlns:p14="http://schemas.microsoft.com/office/powerpoint/2010/main" val="3612648521"/>
              </p:ext>
            </p:extLst>
          </p:nvPr>
        </p:nvGraphicFramePr>
        <p:xfrm>
          <a:off x="36" y="866650"/>
          <a:ext cx="10160400" cy="5313715"/>
        </p:xfrm>
        <a:graphic>
          <a:graphicData uri="http://schemas.openxmlformats.org/drawingml/2006/table">
            <a:tbl>
              <a:tblPr firstRow="1" bandRow="1">
                <a:noFill/>
                <a:tableStyleId>{9F3C3999-0221-4866-B8B4-3EA1982EA81D}</a:tableStyleId>
              </a:tblPr>
              <a:tblGrid>
                <a:gridCol w="655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4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8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6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92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08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863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54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09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20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20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29137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0935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375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 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ru-RU"/>
                        <a:t>2000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dirty="0"/>
                        <a:t> 40000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dirty="0"/>
                        <a:t> 40000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dirty="0"/>
                        <a:t> 40000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dirty="0"/>
                        <a:t> 40000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dirty="0"/>
                        <a:t> 40000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40000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 4000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dirty="0"/>
                        <a:t> 40000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398000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774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1174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174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1848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1348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1348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1500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1500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1500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1500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1500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1500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16566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</a:t>
                      </a:r>
                      <a:r>
                        <a:rPr lang="ru-RU" i="1"/>
                        <a:t> </a:t>
                      </a:r>
                      <a:r>
                        <a:rPr lang="ru-RU" sz="14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(Р</a:t>
                      </a:r>
                      <a:r>
                        <a:rPr lang="ru-RU" i="1"/>
                        <a:t>еклама</a:t>
                      </a:r>
                      <a:r>
                        <a:rPr lang="ru-RU" sz="14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)</a:t>
                      </a:r>
                      <a:endParaRPr sz="14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1000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1000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1000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1000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1000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1000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1000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dirty="0"/>
                        <a:t>12000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2.1.2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Аренда </a:t>
                      </a:r>
                      <a:r>
                        <a:rPr lang="ru-RU"/>
                        <a:t>серверов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174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174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174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 348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 348</a:t>
                      </a:r>
                      <a:endParaRPr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 348</a:t>
                      </a:r>
                      <a:endParaRPr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r>
                        <a:rPr lang="ru-RU"/>
                        <a:t>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500</a:t>
                      </a:r>
                      <a:endParaRPr/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500</a:t>
                      </a:r>
                      <a:endParaRPr/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500</a:t>
                      </a:r>
                      <a:endParaRPr/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500</a:t>
                      </a:r>
                      <a:endParaRPr/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500</a:t>
                      </a:r>
                      <a:endParaRPr/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4566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sz="14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Материалы…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9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НАЛОГООБЛОЖЕНИ</a:t>
                      </a:r>
                      <a:r>
                        <a:rPr lang="ru-RU" b="1"/>
                        <a:t>Я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9226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20826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5826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38152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38652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38652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38500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38500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38500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38500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38500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38500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383682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руб.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554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1250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350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9919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9919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9919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2310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2310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2310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2310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2310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2310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23021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8672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19605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5476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28232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28232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28232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36190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36190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36910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36910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36910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chemeClr val="dk1"/>
                          </a:solidFill>
                        </a:rPr>
                        <a:t>36910</a:t>
                      </a:r>
                      <a:endParaRPr dirty="0"/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dirty="0"/>
                        <a:t>360661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450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1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</a:rPr>
                        <a:t>0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45000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4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54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Экономика проекта</a:t>
            </a:r>
            <a:br>
              <a:rPr lang="ru-RU" sz="4000"/>
            </a:br>
            <a:br>
              <a:rPr lang="ru-RU" sz="4000"/>
            </a:br>
            <a:r>
              <a:rPr lang="ru-RU" sz="1400" i="1">
                <a:solidFill>
                  <a:srgbClr val="7F7F7F"/>
                </a:solidFill>
              </a:rPr>
              <a:t>( Указать показатели за период окупаемости стартовых инвестиций, но не менее 1 года)</a:t>
            </a:r>
            <a:endParaRPr sz="1400" i="1">
              <a:solidFill>
                <a:srgbClr val="7F7F7F"/>
              </a:solidFill>
            </a:endParaRPr>
          </a:p>
        </p:txBody>
      </p:sp>
      <p:sp>
        <p:nvSpPr>
          <p:cNvPr id="298" name="Google Shape;298;p54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9" name="Google Shape;299;p54"/>
          <p:cNvGraphicFramePr/>
          <p:nvPr>
            <p:extLst>
              <p:ext uri="{D42A27DB-BD31-4B8C-83A1-F6EECF244321}">
                <p14:modId xmlns:p14="http://schemas.microsoft.com/office/powerpoint/2010/main" val="2885505573"/>
              </p:ext>
            </p:extLst>
          </p:nvPr>
        </p:nvGraphicFramePr>
        <p:xfrm>
          <a:off x="269280" y="1410432"/>
          <a:ext cx="9721075" cy="3922065"/>
        </p:xfrm>
        <a:graphic>
          <a:graphicData uri="http://schemas.openxmlformats.org/drawingml/2006/table">
            <a:tbl>
              <a:tblPr>
                <a:noFill/>
                <a:tableStyleId>{9F3C3999-0221-4866-B8B4-3EA1982EA81D}</a:tableStyleId>
              </a:tblPr>
              <a:tblGrid>
                <a:gridCol w="43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120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398000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16566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360661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298500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мес.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45000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8,01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21,8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5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sp>
        <p:nvSpPr>
          <p:cNvPr id="305" name="Google Shape;305;p55"/>
          <p:cNvSpPr txBox="1"/>
          <p:nvPr/>
        </p:nvSpPr>
        <p:spPr>
          <a:xfrm>
            <a:off x="772200" y="1521520"/>
            <a:ext cx="821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6" name="Google Shape;306;p55"/>
          <p:cNvGraphicFramePr/>
          <p:nvPr/>
        </p:nvGraphicFramePr>
        <p:xfrm>
          <a:off x="952513" y="1054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{CAF0071F-819F-4DFC-B41A-671FFCE32FE9}</a:tableStyleId>
              </a:tblPr>
              <a:tblGrid>
                <a:gridCol w="272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Название этапа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Основные мероприятия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Прогнозируемый результат 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4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Первый этап: подготовительный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Обоснование актуальности проекта. Создание рабочих групп по основным направлениям работы, разработка механизма реализации проекта, системы мониторига хода и результатов реализации проекта.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Рост информационно-технологической компетентности участников образовательного процесса</a:t>
                      </a:r>
                      <a:r>
                        <a:rPr lang="ru-RU"/>
                        <a:t>.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4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Второй этап: 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практический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Реализация основных направлений проекта. Выявление проблем и внесение корректив. Подведение промежуточных итогов реализации проекта. Предварительная оценка эффективности проекта.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Работа с интерактивными форматами. Положительная внутренняя и внешняя экспертиза проекта в обществе.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4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Третий этап:   заключительный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Анализ, обобщение и распространение результатов, полученных в ходе реализации проекта. Оценка эффективности проекта.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Начало создание проекта, предложение продукции людям.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6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Координаты команды проекта</a:t>
            </a:r>
            <a:endParaRPr sz="4000"/>
          </a:p>
        </p:txBody>
      </p:sp>
      <p:sp>
        <p:nvSpPr>
          <p:cNvPr id="312" name="Google Shape;312;p56"/>
          <p:cNvSpPr txBox="1"/>
          <p:nvPr/>
        </p:nvSpPr>
        <p:spPr>
          <a:xfrm>
            <a:off x="1152575" y="3782425"/>
            <a:ext cx="2093400" cy="22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chemeClr val="dk1"/>
                </a:solidFill>
              </a:rPr>
              <a:t>Даниил Ляпин</a:t>
            </a:r>
            <a:r>
              <a:rPr lang="ru-RU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       </a:t>
            </a:r>
            <a:r>
              <a:rPr lang="ru-RU" b="1">
                <a:solidFill>
                  <a:schemeClr val="dk1"/>
                </a:solidFill>
              </a:rPr>
              <a:t>+7 (912) 757 4224</a:t>
            </a:r>
            <a:r>
              <a:rPr lang="ru-RU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daniilyapin444@gmail.com</a:t>
            </a:r>
            <a:r>
              <a:rPr lang="ru-RU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chemeClr val="dk1"/>
                </a:solidFill>
              </a:rPr>
              <a:t>@l_pka</a:t>
            </a:r>
            <a:endParaRPr sz="1400" b="1">
              <a:solidFill>
                <a:schemeClr val="dk1"/>
              </a:solidFill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56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2540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56"/>
          <p:cNvSpPr txBox="1"/>
          <p:nvPr/>
        </p:nvSpPr>
        <p:spPr>
          <a:xfrm>
            <a:off x="5648350" y="3781817"/>
            <a:ext cx="22158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chemeClr val="dk1"/>
                </a:solidFill>
              </a:rPr>
              <a:t>Клим Ветошкин</a:t>
            </a:r>
            <a:r>
              <a:rPr lang="ru-RU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              </a:t>
            </a:r>
            <a:r>
              <a:rPr lang="ru-RU" b="1">
                <a:solidFill>
                  <a:schemeClr val="dk1"/>
                </a:solidFill>
              </a:rPr>
              <a:t>+7 (912) 831 4730</a:t>
            </a:r>
            <a:r>
              <a:rPr lang="ru-RU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k_vetoshkin@inbox.ru</a:t>
            </a:r>
            <a:r>
              <a:rPr lang="ru-RU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ru-RU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chemeClr val="dk1"/>
                </a:solidFill>
              </a:rPr>
              <a:t>@elllpano1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30244" y="1523436"/>
            <a:ext cx="1452010" cy="1491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23525" y="1024075"/>
            <a:ext cx="1865449" cy="248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5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92538" y="1023325"/>
            <a:ext cx="1866569" cy="2491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5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42406" y="3752375"/>
            <a:ext cx="12573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7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1595</Words>
  <Application>Microsoft Office PowerPoint</Application>
  <PresentationFormat>Произвольный</PresentationFormat>
  <Paragraphs>416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Noto Sans Symbols</vt:lpstr>
      <vt:lpstr>Roboto</vt:lpstr>
      <vt:lpstr>Times New Roman</vt:lpstr>
      <vt:lpstr>Poppins</vt:lpstr>
      <vt:lpstr>Office Theme</vt:lpstr>
      <vt:lpstr>Office Theme</vt:lpstr>
      <vt:lpstr>Office Theme</vt:lpstr>
      <vt:lpstr>Презентация PowerPoint</vt:lpstr>
      <vt:lpstr>Команда проекта</vt:lpstr>
      <vt:lpstr>Какую проблему Вашей целевой аудитории вы решаете?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Nikita</cp:lastModifiedBy>
  <cp:revision>4</cp:revision>
  <dcterms:modified xsi:type="dcterms:W3CDTF">2023-07-16T19:33:55Z</dcterms:modified>
</cp:coreProperties>
</file>