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4"/>
    <p:sldMasterId id="2147483671" r:id="rId5"/>
  </p:sldMasterIdLst>
  <p:notesMasterIdLst>
    <p:notesMasterId r:id="rId30"/>
  </p:notesMasterIdLst>
  <p:sldIdLst>
    <p:sldId id="357" r:id="rId6"/>
    <p:sldId id="390" r:id="rId7"/>
    <p:sldId id="391" r:id="rId8"/>
    <p:sldId id="400" r:id="rId9"/>
    <p:sldId id="413" r:id="rId10"/>
    <p:sldId id="393" r:id="rId11"/>
    <p:sldId id="398" r:id="rId12"/>
    <p:sldId id="421" r:id="rId13"/>
    <p:sldId id="422" r:id="rId14"/>
    <p:sldId id="414" r:id="rId15"/>
    <p:sldId id="419" r:id="rId16"/>
    <p:sldId id="415" r:id="rId17"/>
    <p:sldId id="409" r:id="rId18"/>
    <p:sldId id="424" r:id="rId19"/>
    <p:sldId id="426" r:id="rId20"/>
    <p:sldId id="402" r:id="rId21"/>
    <p:sldId id="401" r:id="rId22"/>
    <p:sldId id="403" r:id="rId23"/>
    <p:sldId id="404" r:id="rId24"/>
    <p:sldId id="416" r:id="rId25"/>
    <p:sldId id="417" r:id="rId26"/>
    <p:sldId id="420" r:id="rId27"/>
    <p:sldId id="418" r:id="rId28"/>
    <p:sldId id="405" r:id="rId29"/>
  </p:sldIdLst>
  <p:sldSz cx="9144000" cy="5143500" type="screen16x9"/>
  <p:notesSz cx="6858000" cy="9144000"/>
  <p:embeddedFontLst>
    <p:embeddedFont>
      <p:font typeface="Arial Black" panose="020B0A04020102020204" pitchFamily="34" charset="0"/>
      <p:bold r:id="rId31"/>
    </p:embeddedFont>
    <p:embeddedFont>
      <p:font typeface="PT Sans" panose="020B0503020203020204" pitchFamily="34" charset="-52"/>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50" userDrawn="1">
          <p15:clr>
            <a:srgbClr val="A4A3A4"/>
          </p15:clr>
        </p15:guide>
        <p15:guide id="2" pos="181" userDrawn="1">
          <p15:clr>
            <a:srgbClr val="A4A3A4"/>
          </p15:clr>
        </p15:guide>
        <p15:guide id="3" pos="521" userDrawn="1">
          <p15:clr>
            <a:srgbClr val="A4A3A4"/>
          </p15:clr>
        </p15:guide>
        <p15:guide id="4" pos="5035" userDrawn="1">
          <p15:clr>
            <a:srgbClr val="A4A3A4"/>
          </p15:clr>
        </p15:guide>
        <p15:guide id="5" orient="horz" pos="8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F1"/>
    <a:srgbClr val="F2F2F2"/>
    <a:srgbClr val="7E36B4"/>
    <a:srgbClr val="FF4DD0"/>
    <a:srgbClr val="0543E8"/>
    <a:srgbClr val="008000"/>
    <a:srgbClr val="F43162"/>
    <a:srgbClr val="BEE395"/>
    <a:srgbClr val="C59EE2"/>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23E036-C889-4DE9-9E9D-3321D5F19301}">
  <a:tblStyle styleId="{7123E036-C889-4DE9-9E9D-3321D5F1930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6750281-C10F-437D-83A7-701AB93CF697}"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99" d="100"/>
          <a:sy n="99" d="100"/>
        </p:scale>
        <p:origin x="946" y="58"/>
      </p:cViewPr>
      <p:guideLst>
        <p:guide orient="horz" pos="350"/>
        <p:guide pos="181"/>
        <p:guide pos="521"/>
        <p:guide pos="5035"/>
        <p:guide orient="horz" pos="89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Коростелёва Анна Вячеславовна" userId="4c092471-4516-469c-ac7d-61c9d0ce7013" providerId="ADAL" clId="{2CB02555-FD2B-473D-8D6E-09EFC6699119}"/>
    <pc:docChg chg="undo custSel addSld delSld modSld">
      <pc:chgData name="Коростелёва Анна Вячеславовна" userId="4c092471-4516-469c-ac7d-61c9d0ce7013" providerId="ADAL" clId="{2CB02555-FD2B-473D-8D6E-09EFC6699119}" dt="2024-10-31T16:00:46.319" v="1265" actId="2711"/>
      <pc:docMkLst>
        <pc:docMk/>
      </pc:docMkLst>
      <pc:sldChg chg="modSp mod">
        <pc:chgData name="Коростелёва Анна Вячеславовна" userId="4c092471-4516-469c-ac7d-61c9d0ce7013" providerId="ADAL" clId="{2CB02555-FD2B-473D-8D6E-09EFC6699119}" dt="2024-10-31T13:56:41.844" v="370" actId="14100"/>
        <pc:sldMkLst>
          <pc:docMk/>
          <pc:sldMk cId="288584418" sldId="390"/>
        </pc:sldMkLst>
        <pc:spChg chg="mod">
          <ac:chgData name="Коростелёва Анна Вячеславовна" userId="4c092471-4516-469c-ac7d-61c9d0ce7013" providerId="ADAL" clId="{2CB02555-FD2B-473D-8D6E-09EFC6699119}" dt="2024-10-31T13:56:41.844" v="370" actId="14100"/>
          <ac:spMkLst>
            <pc:docMk/>
            <pc:sldMk cId="288584418" sldId="390"/>
            <ac:spMk id="4" creationId="{46034BF7-B34A-5BE6-C6EE-CF11CFCA4F44}"/>
          </ac:spMkLst>
        </pc:spChg>
      </pc:sldChg>
      <pc:sldChg chg="modSp mod">
        <pc:chgData name="Коростелёва Анна Вячеславовна" userId="4c092471-4516-469c-ac7d-61c9d0ce7013" providerId="ADAL" clId="{2CB02555-FD2B-473D-8D6E-09EFC6699119}" dt="2024-10-31T13:55:22.200" v="364" actId="20577"/>
        <pc:sldMkLst>
          <pc:docMk/>
          <pc:sldMk cId="1622687102" sldId="391"/>
        </pc:sldMkLst>
        <pc:spChg chg="mod">
          <ac:chgData name="Коростелёва Анна Вячеславовна" userId="4c092471-4516-469c-ac7d-61c9d0ce7013" providerId="ADAL" clId="{2CB02555-FD2B-473D-8D6E-09EFC6699119}" dt="2024-10-31T13:55:22.200" v="364" actId="20577"/>
          <ac:spMkLst>
            <pc:docMk/>
            <pc:sldMk cId="1622687102" sldId="391"/>
            <ac:spMk id="2" creationId="{C5277076-EE19-3DCD-F8C1-8D30D68DA178}"/>
          </ac:spMkLst>
        </pc:spChg>
      </pc:sldChg>
      <pc:sldChg chg="modSp mod">
        <pc:chgData name="Коростелёва Анна Вячеславовна" userId="4c092471-4516-469c-ac7d-61c9d0ce7013" providerId="ADAL" clId="{2CB02555-FD2B-473D-8D6E-09EFC6699119}" dt="2024-10-31T13:57:15.246" v="373" actId="2711"/>
        <pc:sldMkLst>
          <pc:docMk/>
          <pc:sldMk cId="361070218" sldId="393"/>
        </pc:sldMkLst>
        <pc:spChg chg="mod">
          <ac:chgData name="Коростелёва Анна Вячеславовна" userId="4c092471-4516-469c-ac7d-61c9d0ce7013" providerId="ADAL" clId="{2CB02555-FD2B-473D-8D6E-09EFC6699119}" dt="2024-10-31T13:57:15.246" v="373" actId="2711"/>
          <ac:spMkLst>
            <pc:docMk/>
            <pc:sldMk cId="361070218" sldId="393"/>
            <ac:spMk id="2" creationId="{5BC60F7C-7CF7-6C50-1884-811E516C8A54}"/>
          </ac:spMkLst>
        </pc:spChg>
      </pc:sldChg>
      <pc:sldChg chg="modSp mod">
        <pc:chgData name="Коростелёва Анна Вячеславовна" userId="4c092471-4516-469c-ac7d-61c9d0ce7013" providerId="ADAL" clId="{2CB02555-FD2B-473D-8D6E-09EFC6699119}" dt="2024-10-31T14:29:06.081" v="463" actId="20577"/>
        <pc:sldMkLst>
          <pc:docMk/>
          <pc:sldMk cId="2400152415" sldId="400"/>
        </pc:sldMkLst>
        <pc:spChg chg="mod">
          <ac:chgData name="Коростелёва Анна Вячеславовна" userId="4c092471-4516-469c-ac7d-61c9d0ce7013" providerId="ADAL" clId="{2CB02555-FD2B-473D-8D6E-09EFC6699119}" dt="2024-10-31T13:53:39.939" v="271" actId="20577"/>
          <ac:spMkLst>
            <pc:docMk/>
            <pc:sldMk cId="2400152415" sldId="400"/>
            <ac:spMk id="2" creationId="{368CAF78-39EE-D4B1-BE7F-2A79E57ED12E}"/>
          </ac:spMkLst>
        </pc:spChg>
        <pc:spChg chg="mod">
          <ac:chgData name="Коростелёва Анна Вячеславовна" userId="4c092471-4516-469c-ac7d-61c9d0ce7013" providerId="ADAL" clId="{2CB02555-FD2B-473D-8D6E-09EFC6699119}" dt="2024-10-31T14:29:06.081" v="463" actId="20577"/>
          <ac:spMkLst>
            <pc:docMk/>
            <pc:sldMk cId="2400152415" sldId="400"/>
            <ac:spMk id="4" creationId="{46034BF7-B34A-5BE6-C6EE-CF11CFCA4F44}"/>
          </ac:spMkLst>
        </pc:spChg>
      </pc:sldChg>
      <pc:sldChg chg="modSp del mod">
        <pc:chgData name="Коростелёва Анна Вячеславовна" userId="4c092471-4516-469c-ac7d-61c9d0ce7013" providerId="ADAL" clId="{2CB02555-FD2B-473D-8D6E-09EFC6699119}" dt="2024-10-31T14:32:58.413" v="467" actId="47"/>
        <pc:sldMkLst>
          <pc:docMk/>
          <pc:sldMk cId="844352926" sldId="406"/>
        </pc:sldMkLst>
        <pc:graphicFrameChg chg="mod modGraphic">
          <ac:chgData name="Коростелёва Анна Вячеславовна" userId="4c092471-4516-469c-ac7d-61c9d0ce7013" providerId="ADAL" clId="{2CB02555-FD2B-473D-8D6E-09EFC6699119}" dt="2024-10-31T14:12:09.471" v="390" actId="1076"/>
          <ac:graphicFrameMkLst>
            <pc:docMk/>
            <pc:sldMk cId="844352926" sldId="406"/>
            <ac:graphicFrameMk id="11" creationId="{00000000-0000-0000-0000-000000000000}"/>
          </ac:graphicFrameMkLst>
        </pc:graphicFrameChg>
      </pc:sldChg>
      <pc:sldChg chg="modSp del mod">
        <pc:chgData name="Коростелёва Анна Вячеславовна" userId="4c092471-4516-469c-ac7d-61c9d0ce7013" providerId="ADAL" clId="{2CB02555-FD2B-473D-8D6E-09EFC6699119}" dt="2024-10-31T14:32:56.379" v="466" actId="47"/>
        <pc:sldMkLst>
          <pc:docMk/>
          <pc:sldMk cId="1243900139" sldId="407"/>
        </pc:sldMkLst>
        <pc:graphicFrameChg chg="modGraphic">
          <ac:chgData name="Коростелёва Анна Вячеславовна" userId="4c092471-4516-469c-ac7d-61c9d0ce7013" providerId="ADAL" clId="{2CB02555-FD2B-473D-8D6E-09EFC6699119}" dt="2024-10-31T13:57:31.773" v="375" actId="404"/>
          <ac:graphicFrameMkLst>
            <pc:docMk/>
            <pc:sldMk cId="1243900139" sldId="407"/>
            <ac:graphicFrameMk id="10" creationId="{00000000-0000-0000-0000-000000000000}"/>
          </ac:graphicFrameMkLst>
        </pc:graphicFrameChg>
      </pc:sldChg>
      <pc:sldChg chg="modSp mod">
        <pc:chgData name="Коростелёва Анна Вячеславовна" userId="4c092471-4516-469c-ac7d-61c9d0ce7013" providerId="ADAL" clId="{2CB02555-FD2B-473D-8D6E-09EFC6699119}" dt="2024-10-31T14:13:45.025" v="417" actId="1076"/>
        <pc:sldMkLst>
          <pc:docMk/>
          <pc:sldMk cId="1761175311" sldId="409"/>
        </pc:sldMkLst>
        <pc:spChg chg="mod">
          <ac:chgData name="Коростелёва Анна Вячеславовна" userId="4c092471-4516-469c-ac7d-61c9d0ce7013" providerId="ADAL" clId="{2CB02555-FD2B-473D-8D6E-09EFC6699119}" dt="2024-10-31T14:13:45.025" v="417" actId="1076"/>
          <ac:spMkLst>
            <pc:docMk/>
            <pc:sldMk cId="1761175311" sldId="409"/>
            <ac:spMk id="2" creationId="{C5277076-EE19-3DCD-F8C1-8D30D68DA178}"/>
          </ac:spMkLst>
        </pc:spChg>
      </pc:sldChg>
      <pc:sldChg chg="modSp mod">
        <pc:chgData name="Коростелёва Анна Вячеславовна" userId="4c092471-4516-469c-ac7d-61c9d0ce7013" providerId="ADAL" clId="{2CB02555-FD2B-473D-8D6E-09EFC6699119}" dt="2024-10-31T13:56:05.771" v="368" actId="2711"/>
        <pc:sldMkLst>
          <pc:docMk/>
          <pc:sldMk cId="474922171" sldId="413"/>
        </pc:sldMkLst>
        <pc:spChg chg="mod">
          <ac:chgData name="Коростелёва Анна Вячеславовна" userId="4c092471-4516-469c-ac7d-61c9d0ce7013" providerId="ADAL" clId="{2CB02555-FD2B-473D-8D6E-09EFC6699119}" dt="2024-10-31T13:56:05.771" v="368" actId="2711"/>
          <ac:spMkLst>
            <pc:docMk/>
            <pc:sldMk cId="474922171" sldId="413"/>
            <ac:spMk id="4" creationId="{77A6985B-8C95-63AE-63FB-592E16BD2829}"/>
          </ac:spMkLst>
        </pc:spChg>
      </pc:sldChg>
      <pc:sldChg chg="modSp mod">
        <pc:chgData name="Коростелёва Анна Вячеславовна" userId="4c092471-4516-469c-ac7d-61c9d0ce7013" providerId="ADAL" clId="{2CB02555-FD2B-473D-8D6E-09EFC6699119}" dt="2024-10-31T14:12:42.227" v="394" actId="2711"/>
        <pc:sldMkLst>
          <pc:docMk/>
          <pc:sldMk cId="3558533422" sldId="415"/>
        </pc:sldMkLst>
        <pc:spChg chg="mod">
          <ac:chgData name="Коростелёва Анна Вячеславовна" userId="4c092471-4516-469c-ac7d-61c9d0ce7013" providerId="ADAL" clId="{2CB02555-FD2B-473D-8D6E-09EFC6699119}" dt="2024-10-31T14:12:42.227" v="394" actId="2711"/>
          <ac:spMkLst>
            <pc:docMk/>
            <pc:sldMk cId="3558533422" sldId="415"/>
            <ac:spMk id="3" creationId="{8AD77E52-62A9-3030-756A-DEB935842571}"/>
          </ac:spMkLst>
        </pc:spChg>
      </pc:sldChg>
      <pc:sldChg chg="modSp mod">
        <pc:chgData name="Коростелёва Анна Вячеславовна" userId="4c092471-4516-469c-ac7d-61c9d0ce7013" providerId="ADAL" clId="{2CB02555-FD2B-473D-8D6E-09EFC6699119}" dt="2024-10-31T16:00:46.319" v="1265" actId="2711"/>
        <pc:sldMkLst>
          <pc:docMk/>
          <pc:sldMk cId="271517103" sldId="416"/>
        </pc:sldMkLst>
        <pc:spChg chg="mod">
          <ac:chgData name="Коростелёва Анна Вячеславовна" userId="4c092471-4516-469c-ac7d-61c9d0ce7013" providerId="ADAL" clId="{2CB02555-FD2B-473D-8D6E-09EFC6699119}" dt="2024-10-31T14:57:05.977" v="814" actId="207"/>
          <ac:spMkLst>
            <pc:docMk/>
            <pc:sldMk cId="271517103" sldId="416"/>
            <ac:spMk id="2" creationId="{861D1A62-8B66-BE32-460D-69DDBF39F384}"/>
          </ac:spMkLst>
        </pc:spChg>
        <pc:spChg chg="mod">
          <ac:chgData name="Коростелёва Анна Вячеславовна" userId="4c092471-4516-469c-ac7d-61c9d0ce7013" providerId="ADAL" clId="{2CB02555-FD2B-473D-8D6E-09EFC6699119}" dt="2024-10-31T15:01:53.507" v="1074" actId="403"/>
          <ac:spMkLst>
            <pc:docMk/>
            <pc:sldMk cId="271517103" sldId="416"/>
            <ac:spMk id="3" creationId="{24854951-002F-C04E-C854-94E5C8E8F730}"/>
          </ac:spMkLst>
        </pc:spChg>
        <pc:spChg chg="mod">
          <ac:chgData name="Коростелёва Анна Вячеславовна" userId="4c092471-4516-469c-ac7d-61c9d0ce7013" providerId="ADAL" clId="{2CB02555-FD2B-473D-8D6E-09EFC6699119}" dt="2024-10-31T16:00:46.319" v="1265" actId="2711"/>
          <ac:spMkLst>
            <pc:docMk/>
            <pc:sldMk cId="271517103" sldId="416"/>
            <ac:spMk id="4" creationId="{5EB12174-B91A-A5A7-6E81-982E6FFABCF2}"/>
          </ac:spMkLst>
        </pc:spChg>
      </pc:sldChg>
      <pc:sldChg chg="modSp mod">
        <pc:chgData name="Коростелёва Анна Вячеславовна" userId="4c092471-4516-469c-ac7d-61c9d0ce7013" providerId="ADAL" clId="{2CB02555-FD2B-473D-8D6E-09EFC6699119}" dt="2024-10-31T14:15:23.774" v="442" actId="14100"/>
        <pc:sldMkLst>
          <pc:docMk/>
          <pc:sldMk cId="3489154875" sldId="417"/>
        </pc:sldMkLst>
        <pc:spChg chg="mod">
          <ac:chgData name="Коростелёва Анна Вячеславовна" userId="4c092471-4516-469c-ac7d-61c9d0ce7013" providerId="ADAL" clId="{2CB02555-FD2B-473D-8D6E-09EFC6699119}" dt="2024-10-31T14:13:58.268" v="419" actId="113"/>
          <ac:spMkLst>
            <pc:docMk/>
            <pc:sldMk cId="3489154875" sldId="417"/>
            <ac:spMk id="2" creationId="{DFED6184-BA81-4184-591A-7A3C92AD86EA}"/>
          </ac:spMkLst>
        </pc:spChg>
        <pc:spChg chg="mod">
          <ac:chgData name="Коростелёва Анна Вячеславовна" userId="4c092471-4516-469c-ac7d-61c9d0ce7013" providerId="ADAL" clId="{2CB02555-FD2B-473D-8D6E-09EFC6699119}" dt="2024-10-31T14:15:23.774" v="442" actId="14100"/>
          <ac:spMkLst>
            <pc:docMk/>
            <pc:sldMk cId="3489154875" sldId="417"/>
            <ac:spMk id="3" creationId="{59098214-7153-C00D-E8C6-5748DFA9D073}"/>
          </ac:spMkLst>
        </pc:spChg>
      </pc:sldChg>
      <pc:sldChg chg="addSp delSp modSp mod">
        <pc:chgData name="Коростелёва Анна Вячеславовна" userId="4c092471-4516-469c-ac7d-61c9d0ce7013" providerId="ADAL" clId="{2CB02555-FD2B-473D-8D6E-09EFC6699119}" dt="2024-10-31T14:56:21.414" v="802" actId="207"/>
        <pc:sldMkLst>
          <pc:docMk/>
          <pc:sldMk cId="3000109394" sldId="418"/>
        </pc:sldMkLst>
        <pc:spChg chg="mod">
          <ac:chgData name="Коростелёва Анна Вячеславовна" userId="4c092471-4516-469c-ac7d-61c9d0ce7013" providerId="ADAL" clId="{2CB02555-FD2B-473D-8D6E-09EFC6699119}" dt="2024-10-31T14:16:12.176" v="455" actId="207"/>
          <ac:spMkLst>
            <pc:docMk/>
            <pc:sldMk cId="3000109394" sldId="418"/>
            <ac:spMk id="2" creationId="{B45D40B0-C7ED-A5D6-088D-BC1002F37178}"/>
          </ac:spMkLst>
        </pc:spChg>
        <pc:spChg chg="add del mod">
          <ac:chgData name="Коростелёва Анна Вячеславовна" userId="4c092471-4516-469c-ac7d-61c9d0ce7013" providerId="ADAL" clId="{2CB02555-FD2B-473D-8D6E-09EFC6699119}" dt="2024-10-31T14:52:47.297" v="686" actId="403"/>
          <ac:spMkLst>
            <pc:docMk/>
            <pc:sldMk cId="3000109394" sldId="418"/>
            <ac:spMk id="3" creationId="{DA0038A6-A609-FE28-F3D6-E352879EAC8F}"/>
          </ac:spMkLst>
        </pc:spChg>
        <pc:spChg chg="del mod">
          <ac:chgData name="Коростелёва Анна Вячеславовна" userId="4c092471-4516-469c-ac7d-61c9d0ce7013" providerId="ADAL" clId="{2CB02555-FD2B-473D-8D6E-09EFC6699119}" dt="2024-10-31T14:53:33.335" v="731" actId="21"/>
          <ac:spMkLst>
            <pc:docMk/>
            <pc:sldMk cId="3000109394" sldId="418"/>
            <ac:spMk id="4" creationId="{7D428B11-D503-51DE-D915-077CCCDF5DC3}"/>
          </ac:spMkLst>
        </pc:spChg>
        <pc:spChg chg="add del mod">
          <ac:chgData name="Коростелёва Анна Вячеславовна" userId="4c092471-4516-469c-ac7d-61c9d0ce7013" providerId="ADAL" clId="{2CB02555-FD2B-473D-8D6E-09EFC6699119}" dt="2024-10-31T14:38:30.127" v="469"/>
          <ac:spMkLst>
            <pc:docMk/>
            <pc:sldMk cId="3000109394" sldId="418"/>
            <ac:spMk id="12" creationId="{439B8439-49E6-4440-A355-8DC14979C9B3}"/>
          </ac:spMkLst>
        </pc:spChg>
        <pc:spChg chg="add mod">
          <ac:chgData name="Коростелёва Анна Вячеславовна" userId="4c092471-4516-469c-ac7d-61c9d0ce7013" providerId="ADAL" clId="{2CB02555-FD2B-473D-8D6E-09EFC6699119}" dt="2024-10-31T14:46:44.294" v="606" actId="1076"/>
          <ac:spMkLst>
            <pc:docMk/>
            <pc:sldMk cId="3000109394" sldId="418"/>
            <ac:spMk id="13" creationId="{28EB311F-7E9E-4239-9750-B82908733508}"/>
          </ac:spMkLst>
        </pc:spChg>
        <pc:spChg chg="add del mod">
          <ac:chgData name="Коростелёва Анна Вячеславовна" userId="4c092471-4516-469c-ac7d-61c9d0ce7013" providerId="ADAL" clId="{2CB02555-FD2B-473D-8D6E-09EFC6699119}" dt="2024-10-31T14:56:21.414" v="802" actId="207"/>
          <ac:spMkLst>
            <pc:docMk/>
            <pc:sldMk cId="3000109394" sldId="418"/>
            <ac:spMk id="14" creationId="{E21AD7C1-5E2A-4697-B43D-AC33FCFA26BA}"/>
          </ac:spMkLst>
        </pc:spChg>
        <pc:spChg chg="add del mod">
          <ac:chgData name="Коростелёва Анна Вячеславовна" userId="4c092471-4516-469c-ac7d-61c9d0ce7013" providerId="ADAL" clId="{2CB02555-FD2B-473D-8D6E-09EFC6699119}" dt="2024-10-31T14:54:33.488" v="760" actId="21"/>
          <ac:spMkLst>
            <pc:docMk/>
            <pc:sldMk cId="3000109394" sldId="418"/>
            <ac:spMk id="16" creationId="{193EB00A-48A2-4613-B3FE-5E4C1D031B58}"/>
          </ac:spMkLst>
        </pc:spChg>
        <pc:spChg chg="add del mod">
          <ac:chgData name="Коростелёва Анна Вячеславовна" userId="4c092471-4516-469c-ac7d-61c9d0ce7013" providerId="ADAL" clId="{2CB02555-FD2B-473D-8D6E-09EFC6699119}" dt="2024-10-31T14:54:18.202" v="756" actId="21"/>
          <ac:spMkLst>
            <pc:docMk/>
            <pc:sldMk cId="3000109394" sldId="418"/>
            <ac:spMk id="18" creationId="{AA1FB596-63D0-4101-B3D4-4DA4875D42D5}"/>
          </ac:spMkLst>
        </pc:spChg>
        <pc:spChg chg="add mod">
          <ac:chgData name="Коростелёва Анна Вячеславовна" userId="4c092471-4516-469c-ac7d-61c9d0ce7013" providerId="ADAL" clId="{2CB02555-FD2B-473D-8D6E-09EFC6699119}" dt="2024-10-31T14:54:53.748" v="774" actId="27636"/>
          <ac:spMkLst>
            <pc:docMk/>
            <pc:sldMk cId="3000109394" sldId="418"/>
            <ac:spMk id="19" creationId="{319E02A8-ECF6-4DC0-8165-66E3F72283CB}"/>
          </ac:spMkLst>
        </pc:spChg>
        <pc:spChg chg="add del mod">
          <ac:chgData name="Коростелёва Анна Вячеславовна" userId="4c092471-4516-469c-ac7d-61c9d0ce7013" providerId="ADAL" clId="{2CB02555-FD2B-473D-8D6E-09EFC6699119}" dt="2024-10-31T14:54:39.408" v="762" actId="21"/>
          <ac:spMkLst>
            <pc:docMk/>
            <pc:sldMk cId="3000109394" sldId="418"/>
            <ac:spMk id="20" creationId="{AD51B323-66AE-463A-B101-AABA389BAF47}"/>
          </ac:spMkLst>
        </pc:spChg>
        <pc:spChg chg="add mod">
          <ac:chgData name="Коростелёва Анна Вячеславовна" userId="4c092471-4516-469c-ac7d-61c9d0ce7013" providerId="ADAL" clId="{2CB02555-FD2B-473D-8D6E-09EFC6699119}" dt="2024-10-31T14:55:14.450" v="795" actId="1076"/>
          <ac:spMkLst>
            <pc:docMk/>
            <pc:sldMk cId="3000109394" sldId="418"/>
            <ac:spMk id="22" creationId="{851C268B-E988-49BE-909A-41ECBE0D5612}"/>
          </ac:spMkLst>
        </pc:spChg>
        <pc:picChg chg="add del mod">
          <ac:chgData name="Коростелёва Анна Вячеславовна" userId="4c092471-4516-469c-ac7d-61c9d0ce7013" providerId="ADAL" clId="{2CB02555-FD2B-473D-8D6E-09EFC6699119}" dt="2024-10-31T14:55:19.544" v="796" actId="478"/>
          <ac:picMkLst>
            <pc:docMk/>
            <pc:sldMk cId="3000109394" sldId="418"/>
            <ac:picMk id="1026" creationId="{EBEB0299-1BAF-4A2B-A52B-A18C5009CA8B}"/>
          </ac:picMkLst>
        </pc:picChg>
        <pc:picChg chg="add mod">
          <ac:chgData name="Коростелёва Анна Вячеславовна" userId="4c092471-4516-469c-ac7d-61c9d0ce7013" providerId="ADAL" clId="{2CB02555-FD2B-473D-8D6E-09EFC6699119}" dt="2024-10-31T14:56:10.774" v="801" actId="1076"/>
          <ac:picMkLst>
            <pc:docMk/>
            <pc:sldMk cId="3000109394" sldId="418"/>
            <ac:picMk id="1028" creationId="{DF210AB9-4423-43D6-A2A2-B8CEB79E0BC2}"/>
          </ac:picMkLst>
        </pc:picChg>
      </pc:sldChg>
      <pc:sldChg chg="modSp mod">
        <pc:chgData name="Коростелёва Анна Вячеславовна" userId="4c092471-4516-469c-ac7d-61c9d0ce7013" providerId="ADAL" clId="{2CB02555-FD2B-473D-8D6E-09EFC6699119}" dt="2024-10-31T14:12:24.761" v="392" actId="2711"/>
        <pc:sldMkLst>
          <pc:docMk/>
          <pc:sldMk cId="4227871169" sldId="419"/>
        </pc:sldMkLst>
        <pc:spChg chg="mod">
          <ac:chgData name="Коростелёва Анна Вячеславовна" userId="4c092471-4516-469c-ac7d-61c9d0ce7013" providerId="ADAL" clId="{2CB02555-FD2B-473D-8D6E-09EFC6699119}" dt="2024-10-31T14:12:24.761" v="392" actId="2711"/>
          <ac:spMkLst>
            <pc:docMk/>
            <pc:sldMk cId="4227871169" sldId="419"/>
            <ac:spMk id="3" creationId="{0974BFAC-3C1F-4570-BB14-4FAB9E13E3D5}"/>
          </ac:spMkLst>
        </pc:spChg>
      </pc:sldChg>
      <pc:sldChg chg="modSp mod">
        <pc:chgData name="Коростелёва Анна Вячеславовна" userId="4c092471-4516-469c-ac7d-61c9d0ce7013" providerId="ADAL" clId="{2CB02555-FD2B-473D-8D6E-09EFC6699119}" dt="2024-10-31T14:14:44.519" v="432" actId="113"/>
        <pc:sldMkLst>
          <pc:docMk/>
          <pc:sldMk cId="2432609953" sldId="420"/>
        </pc:sldMkLst>
        <pc:spChg chg="mod">
          <ac:chgData name="Коростелёва Анна Вячеславовна" userId="4c092471-4516-469c-ac7d-61c9d0ce7013" providerId="ADAL" clId="{2CB02555-FD2B-473D-8D6E-09EFC6699119}" dt="2024-10-31T14:14:44.519" v="432" actId="113"/>
          <ac:spMkLst>
            <pc:docMk/>
            <pc:sldMk cId="2432609953" sldId="420"/>
            <ac:spMk id="2" creationId="{DFED6184-BA81-4184-591A-7A3C92AD86EA}"/>
          </ac:spMkLst>
        </pc:spChg>
        <pc:spChg chg="mod">
          <ac:chgData name="Коростелёва Анна Вячеславовна" userId="4c092471-4516-469c-ac7d-61c9d0ce7013" providerId="ADAL" clId="{2CB02555-FD2B-473D-8D6E-09EFC6699119}" dt="2024-10-31T14:14:37.774" v="430" actId="2711"/>
          <ac:spMkLst>
            <pc:docMk/>
            <pc:sldMk cId="2432609953" sldId="420"/>
            <ac:spMk id="4" creationId="{512114FA-F8F3-E3DC-0BD1-CC801EB7DA44}"/>
          </ac:spMkLst>
        </pc:spChg>
      </pc:sldChg>
      <pc:sldChg chg="modSp add mod">
        <pc:chgData name="Коростелёва Анна Вячеславовна" userId="4c092471-4516-469c-ac7d-61c9d0ce7013" providerId="ADAL" clId="{2CB02555-FD2B-473D-8D6E-09EFC6699119}" dt="2024-10-31T15:05:05.282" v="1079" actId="14100"/>
        <pc:sldMkLst>
          <pc:docMk/>
          <pc:sldMk cId="306538871" sldId="421"/>
        </pc:sldMkLst>
        <pc:graphicFrameChg chg="modGraphic">
          <ac:chgData name="Коростелёва Анна Вячеславовна" userId="4c092471-4516-469c-ac7d-61c9d0ce7013" providerId="ADAL" clId="{2CB02555-FD2B-473D-8D6E-09EFC6699119}" dt="2024-10-31T15:05:05.282" v="1079" actId="14100"/>
          <ac:graphicFrameMkLst>
            <pc:docMk/>
            <pc:sldMk cId="306538871" sldId="421"/>
            <ac:graphicFrameMk id="10" creationId="{00000000-0000-0000-0000-000000000000}"/>
          </ac:graphicFrameMkLst>
        </pc:graphicFrameChg>
      </pc:sldChg>
      <pc:sldChg chg="modSp add mod">
        <pc:chgData name="Коростелёва Анна Вячеславовна" userId="4c092471-4516-469c-ac7d-61c9d0ce7013" providerId="ADAL" clId="{2CB02555-FD2B-473D-8D6E-09EFC6699119}" dt="2024-10-31T15:06:30.269" v="1099" actId="14100"/>
        <pc:sldMkLst>
          <pc:docMk/>
          <pc:sldMk cId="3944827021" sldId="422"/>
        </pc:sldMkLst>
        <pc:graphicFrameChg chg="mod modGraphic">
          <ac:chgData name="Коростелёва Анна Вячеславовна" userId="4c092471-4516-469c-ac7d-61c9d0ce7013" providerId="ADAL" clId="{2CB02555-FD2B-473D-8D6E-09EFC6699119}" dt="2024-10-31T15:06:30.269" v="1099" actId="14100"/>
          <ac:graphicFrameMkLst>
            <pc:docMk/>
            <pc:sldMk cId="3944827021" sldId="422"/>
            <ac:graphicFrameMk id="11"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1305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5939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4967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0014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F7B2F0C7-1808-275F-D5C8-6417C05EC99F}"/>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F3E64A58-887A-470C-3D8B-A77F4BCE25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5781AD66-742D-6C4F-2B9C-DBA98AE899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70800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6505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752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9CC8097A-7347-E0BE-F1D6-3BDEC5755CD3}"/>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0C43ABD1-D02B-CED7-3733-0102268E40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25E703B5-82D3-58C9-D80C-9E29540276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5392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FC5A31AD-08E1-1E55-7123-F2816E01E9E0}"/>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D5D6425F-B16F-F621-BE95-A272316CD7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F5AE7367-A1CC-C4ED-9D44-3F8D0B91F9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487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124529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7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27.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png"/><Relationship Id="rId7" Type="http://schemas.openxmlformats.org/officeDocument/2006/relationships/hyperlink" Target="https://pt.2035.university/project/sbs-24-a13-palitra-vkusov-doliny-dona/invite/a06c12d6-cda4-4e70-bbee-e7f12a3ec6c7" TargetMode="External"/><Relationship Id="rId2" Type="http://schemas.openxmlformats.org/officeDocument/2006/relationships/hyperlink" Target="https://t.me/lizzzz_zzzzka" TargetMode="Externa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6" name="Рисунок 5" descr="Изображение выглядит как Графика, Шрифт, логотип, красный&#10;&#10;Автоматически созданное описание">
            <a:extLst>
              <a:ext uri="{FF2B5EF4-FFF2-40B4-BE49-F238E27FC236}">
                <a16:creationId xmlns:a16="http://schemas.microsoft.com/office/drawing/2014/main" id="{C3CC2F69-5ECF-376C-1DFD-0883A66A0A77}"/>
              </a:ext>
            </a:extLst>
          </p:cNvPr>
          <p:cNvPicPr>
            <a:picLocks noChangeAspect="1"/>
          </p:cNvPicPr>
          <p:nvPr/>
        </p:nvPicPr>
        <p:blipFill>
          <a:blip r:embed="rId3"/>
          <a:stretch>
            <a:fillRect/>
          </a:stretch>
        </p:blipFill>
        <p:spPr>
          <a:xfrm>
            <a:off x="381000" y="172641"/>
            <a:ext cx="1035050" cy="696119"/>
          </a:xfrm>
          <a:prstGeom prst="rect">
            <a:avLst/>
          </a:prstGeom>
          <a:solidFill>
            <a:schemeClr val="tx2">
              <a:lumMod val="50000"/>
            </a:schemeClr>
          </a:solidFill>
        </p:spPr>
      </p:pic>
      <p:sp>
        <p:nvSpPr>
          <p:cNvPr id="11" name="Прямоугольник 10">
            <a:extLst>
              <a:ext uri="{FF2B5EF4-FFF2-40B4-BE49-F238E27FC236}">
                <a16:creationId xmlns:a16="http://schemas.microsoft.com/office/drawing/2014/main" id="{7BC3DE7E-8D5E-2EE1-3602-100397572FD1}"/>
              </a:ext>
            </a:extLst>
          </p:cNvPr>
          <p:cNvSpPr/>
          <p:nvPr/>
        </p:nvSpPr>
        <p:spPr>
          <a:xfrm>
            <a:off x="-1" y="1341003"/>
            <a:ext cx="6121021" cy="935435"/>
          </a:xfrm>
          <a:prstGeom prst="rect">
            <a:avLst/>
          </a:prstGeom>
          <a:solidFill>
            <a:srgbClr val="FF4D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ru-RU" sz="1050">
              <a:solidFill>
                <a:schemeClr val="accent3">
                  <a:lumMod val="60000"/>
                  <a:lumOff val="40000"/>
                </a:schemeClr>
              </a:solidFill>
            </a:endParaRPr>
          </a:p>
        </p:txBody>
      </p:sp>
      <p:sp>
        <p:nvSpPr>
          <p:cNvPr id="10" name="Прямоугольник 9">
            <a:extLst>
              <a:ext uri="{FF2B5EF4-FFF2-40B4-BE49-F238E27FC236}">
                <a16:creationId xmlns:a16="http://schemas.microsoft.com/office/drawing/2014/main" id="{352706EE-C900-562A-BCBF-28A12F62B8D1}"/>
              </a:ext>
            </a:extLst>
          </p:cNvPr>
          <p:cNvSpPr/>
          <p:nvPr/>
        </p:nvSpPr>
        <p:spPr>
          <a:xfrm>
            <a:off x="-1" y="3063810"/>
            <a:ext cx="9144001" cy="546763"/>
          </a:xfrm>
          <a:prstGeom prst="rect">
            <a:avLst/>
          </a:prstGeom>
          <a:solidFill>
            <a:srgbClr val="FFC5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50"/>
          </a:p>
        </p:txBody>
      </p:sp>
      <p:pic>
        <p:nvPicPr>
          <p:cNvPr id="3" name="Рисунок 15">
            <a:extLst>
              <a:ext uri="{FF2B5EF4-FFF2-40B4-BE49-F238E27FC236}">
                <a16:creationId xmlns:a16="http://schemas.microsoft.com/office/drawing/2014/main" id="{1AB3DB6F-2650-7A8C-1ECD-F47A5373F68C}"/>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1716223" y="159660"/>
            <a:ext cx="751932" cy="698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Google Shape;54;p13"/>
          <p:cNvSpPr txBox="1">
            <a:spLocks noGrp="1"/>
          </p:cNvSpPr>
          <p:nvPr>
            <p:ph type="ctrTitle"/>
          </p:nvPr>
        </p:nvSpPr>
        <p:spPr>
          <a:xfrm>
            <a:off x="743895" y="1317460"/>
            <a:ext cx="5262826" cy="945967"/>
          </a:xfrm>
          <a:prstGeom prst="rect">
            <a:avLst/>
          </a:prstGeom>
        </p:spPr>
        <p:txBody>
          <a:bodyPr spcFirstLastPara="1" vert="horz" wrap="square" lIns="91425" tIns="91425" rIns="91425" bIns="91425" rtlCol="0" anchor="ctr" anchorCtr="0">
            <a:noAutofit/>
          </a:bodyPr>
          <a:lstStyle/>
          <a:p>
            <a:pPr lvl="0" algn="l">
              <a:lnSpc>
                <a:spcPct val="100000"/>
              </a:lnSpc>
            </a:pPr>
            <a:r>
              <a:rPr lang="ru-RU" sz="2400" b="1" dirty="0">
                <a:solidFill>
                  <a:schemeClr val="bg1"/>
                </a:solidFill>
                <a:latin typeface="Calibri Light" panose="020F0302020204030204" pitchFamily="34" charset="0"/>
                <a:cs typeface="Calibri Light" panose="020F0302020204030204" pitchFamily="34" charset="0"/>
              </a:rPr>
              <a:t>Палитра вкусов долины Дона</a:t>
            </a:r>
            <a:br>
              <a:rPr lang="ru-RU" sz="2400" b="1" dirty="0">
                <a:solidFill>
                  <a:schemeClr val="bg1"/>
                </a:solidFill>
                <a:latin typeface="Calibri Light" panose="020F0302020204030204" pitchFamily="34" charset="0"/>
                <a:cs typeface="Calibri Light" panose="020F0302020204030204" pitchFamily="34" charset="0"/>
              </a:rPr>
            </a:br>
            <a:r>
              <a:rPr lang="en-US" sz="2400" b="1" dirty="0">
                <a:solidFill>
                  <a:schemeClr val="bg1"/>
                </a:solidFill>
                <a:latin typeface="Calibri Light" panose="020F0302020204030204" pitchFamily="34" charset="0"/>
                <a:cs typeface="Calibri Light" panose="020F0302020204030204" pitchFamily="34" charset="0"/>
              </a:rPr>
              <a:t>SBS</a:t>
            </a:r>
            <a:r>
              <a:rPr lang="ru-RU" sz="2400" b="1" dirty="0">
                <a:solidFill>
                  <a:schemeClr val="bg1"/>
                </a:solidFill>
                <a:latin typeface="Calibri Light" panose="020F0302020204030204" pitchFamily="34" charset="0"/>
                <a:cs typeface="Calibri Light" panose="020F0302020204030204" pitchFamily="34" charset="0"/>
              </a:rPr>
              <a:t>-24 а13</a:t>
            </a:r>
            <a:endParaRPr lang="ru-RU" sz="1800" b="1" dirty="0">
              <a:solidFill>
                <a:schemeClr val="bg1"/>
              </a:solidFill>
              <a:latin typeface="Calibri Light" panose="020F0302020204030204" pitchFamily="34" charset="0"/>
              <a:cs typeface="Calibri Light" panose="020F0302020204030204" pitchFamily="34" charset="0"/>
            </a:endParaRPr>
          </a:p>
        </p:txBody>
      </p:sp>
      <p:sp>
        <p:nvSpPr>
          <p:cNvPr id="4" name="TextBox 3">
            <a:extLst>
              <a:ext uri="{FF2B5EF4-FFF2-40B4-BE49-F238E27FC236}">
                <a16:creationId xmlns:a16="http://schemas.microsoft.com/office/drawing/2014/main" id="{CF452BC3-8A8A-81DA-4714-87CF2A7542AB}"/>
              </a:ext>
            </a:extLst>
          </p:cNvPr>
          <p:cNvSpPr txBox="1"/>
          <p:nvPr/>
        </p:nvSpPr>
        <p:spPr>
          <a:xfrm>
            <a:off x="920172" y="3672706"/>
            <a:ext cx="3651827" cy="584775"/>
          </a:xfrm>
          <a:prstGeom prst="rect">
            <a:avLst/>
          </a:prstGeom>
          <a:noFill/>
        </p:spPr>
        <p:txBody>
          <a:bodyPr wrap="square">
            <a:spAutoFit/>
          </a:bodyPr>
          <a:lstStyle/>
          <a:p>
            <a:r>
              <a:rPr lang="ru-RU" sz="1600" dirty="0">
                <a:solidFill>
                  <a:srgbClr val="FF4DD0"/>
                </a:solidFill>
                <a:latin typeface="Calibri" panose="020F0502020204030204" pitchFamily="34" charset="0"/>
                <a:cs typeface="Calibri" panose="020F0502020204030204" pitchFamily="34" charset="0"/>
              </a:rPr>
              <a:t>ЮФУ</a:t>
            </a:r>
          </a:p>
          <a:p>
            <a:r>
              <a:rPr lang="ru-RU" sz="1600" dirty="0">
                <a:solidFill>
                  <a:srgbClr val="FF4DD0"/>
                </a:solidFill>
                <a:latin typeface="Calibri" panose="020F0502020204030204" pitchFamily="34" charset="0"/>
                <a:cs typeface="Calibri" panose="020F0502020204030204" pitchFamily="34" charset="0"/>
              </a:rPr>
              <a:t>Туризм/ ИТСКИ</a:t>
            </a:r>
          </a:p>
        </p:txBody>
      </p:sp>
      <p:sp>
        <p:nvSpPr>
          <p:cNvPr id="2" name="Google Shape;54;p13">
            <a:extLst>
              <a:ext uri="{FF2B5EF4-FFF2-40B4-BE49-F238E27FC236}">
                <a16:creationId xmlns:a16="http://schemas.microsoft.com/office/drawing/2014/main" id="{D5D7C486-66BD-D18B-8595-541BFE944593}"/>
              </a:ext>
            </a:extLst>
          </p:cNvPr>
          <p:cNvSpPr txBox="1">
            <a:spLocks/>
          </p:cNvSpPr>
          <p:nvPr/>
        </p:nvSpPr>
        <p:spPr>
          <a:xfrm>
            <a:off x="6301101" y="1251172"/>
            <a:ext cx="2688610" cy="945968"/>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endParaRPr lang="ru-RU" sz="1800" b="1" dirty="0">
              <a:solidFill>
                <a:srgbClr val="FF4DD0"/>
              </a:solidFill>
              <a:latin typeface="Calibri Light" panose="020F0302020204030204" pitchFamily="34" charset="0"/>
              <a:cs typeface="Calibri Light" panose="020F0302020204030204" pitchFamily="34" charset="0"/>
            </a:endParaRPr>
          </a:p>
        </p:txBody>
      </p:sp>
      <p:pic>
        <p:nvPicPr>
          <p:cNvPr id="15" name="Рисунок 14" descr="Изображение выглядит как Графика, Шрифт, графический дизайн, снимок экрана&#10;&#10;Автоматически созданное описание">
            <a:extLst>
              <a:ext uri="{FF2B5EF4-FFF2-40B4-BE49-F238E27FC236}">
                <a16:creationId xmlns:a16="http://schemas.microsoft.com/office/drawing/2014/main" id="{75CFEBD5-70C5-3CF9-E142-689938EEFCF6}"/>
              </a:ext>
            </a:extLst>
          </p:cNvPr>
          <p:cNvPicPr>
            <a:picLocks noChangeAspect="1"/>
          </p:cNvPicPr>
          <p:nvPr/>
        </p:nvPicPr>
        <p:blipFill>
          <a:blip r:embed="rId5"/>
          <a:stretch>
            <a:fillRect/>
          </a:stretch>
        </p:blipFill>
        <p:spPr>
          <a:xfrm>
            <a:off x="2768328" y="56644"/>
            <a:ext cx="1035050" cy="829375"/>
          </a:xfrm>
          <a:prstGeom prst="rect">
            <a:avLst/>
          </a:prstGeom>
        </p:spPr>
      </p:pic>
      <p:pic>
        <p:nvPicPr>
          <p:cNvPr id="18" name="Рисунок 17" descr="Изображение выглядит как круг, Графика, Шрифт, графический дизайн&#10;&#10;Автоматически созданное описание">
            <a:extLst>
              <a:ext uri="{FF2B5EF4-FFF2-40B4-BE49-F238E27FC236}">
                <a16:creationId xmlns:a16="http://schemas.microsoft.com/office/drawing/2014/main" id="{3965FF0B-3EA5-EBA3-8170-AEE677E67970}"/>
              </a:ext>
            </a:extLst>
          </p:cNvPr>
          <p:cNvPicPr>
            <a:picLocks noChangeAspect="1"/>
          </p:cNvPicPr>
          <p:nvPr/>
        </p:nvPicPr>
        <p:blipFill>
          <a:blip r:embed="rId6"/>
          <a:stretch>
            <a:fillRect/>
          </a:stretch>
        </p:blipFill>
        <p:spPr>
          <a:xfrm>
            <a:off x="5839200" y="1837515"/>
            <a:ext cx="2971651" cy="2971651"/>
          </a:xfrm>
          <a:prstGeom prst="rect">
            <a:avLst/>
          </a:prstGeom>
        </p:spPr>
      </p:pic>
      <p:sp>
        <p:nvSpPr>
          <p:cNvPr id="5" name="TextBox 4">
            <a:extLst>
              <a:ext uri="{FF2B5EF4-FFF2-40B4-BE49-F238E27FC236}">
                <a16:creationId xmlns:a16="http://schemas.microsoft.com/office/drawing/2014/main" id="{033E0057-2DB6-4B54-BD0B-0CBC34A620EC}"/>
              </a:ext>
            </a:extLst>
          </p:cNvPr>
          <p:cNvSpPr txBox="1"/>
          <p:nvPr/>
        </p:nvSpPr>
        <p:spPr>
          <a:xfrm>
            <a:off x="6559200" y="1341003"/>
            <a:ext cx="1764000" cy="523220"/>
          </a:xfrm>
          <a:prstGeom prst="rect">
            <a:avLst/>
          </a:prstGeom>
          <a:noFill/>
        </p:spPr>
        <p:txBody>
          <a:bodyPr wrap="square" rtlCol="0">
            <a:spAutoFit/>
          </a:bodyPr>
          <a:lstStyle/>
          <a:p>
            <a:r>
              <a:rPr lang="ru-RU" dirty="0">
                <a:solidFill>
                  <a:srgbClr val="FF4DD0"/>
                </a:solidFill>
              </a:rPr>
              <a:t>ПИТЧ-сессия</a:t>
            </a:r>
          </a:p>
          <a:p>
            <a:r>
              <a:rPr lang="ru-RU" dirty="0">
                <a:solidFill>
                  <a:srgbClr val="FF4DD0"/>
                </a:solidFill>
              </a:rPr>
              <a:t>1 ноября</a:t>
            </a:r>
          </a:p>
        </p:txBody>
      </p:sp>
    </p:spTree>
    <p:extLst>
      <p:ext uri="{BB962C8B-B14F-4D97-AF65-F5344CB8AC3E}">
        <p14:creationId xmlns:p14="http://schemas.microsoft.com/office/powerpoint/2010/main" val="400421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7AC42508-E240-F936-8149-FF6DA1DB28CE}"/>
              </a:ext>
            </a:extLst>
          </p:cNvPr>
          <p:cNvSpPr/>
          <p:nvPr/>
        </p:nvSpPr>
        <p:spPr>
          <a:xfrm>
            <a:off x="6275466" y="6231"/>
            <a:ext cx="2876761" cy="648000"/>
          </a:xfrm>
          <a:prstGeom prst="rect">
            <a:avLst/>
          </a:prstGeom>
          <a:solidFill>
            <a:srgbClr val="FF4DD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13" name="Прямоугольник 12">
            <a:extLst>
              <a:ext uri="{FF2B5EF4-FFF2-40B4-BE49-F238E27FC236}">
                <a16:creationId xmlns:a16="http://schemas.microsoft.com/office/drawing/2014/main" id="{7618A7F9-A0E4-9DD2-7921-A958C5D07106}"/>
              </a:ext>
            </a:extLst>
          </p:cNvPr>
          <p:cNvSpPr/>
          <p:nvPr/>
        </p:nvSpPr>
        <p:spPr>
          <a:xfrm>
            <a:off x="-3126" y="6231"/>
            <a:ext cx="6287428" cy="648000"/>
          </a:xfrm>
          <a:prstGeom prst="rect">
            <a:avLst/>
          </a:prstGeom>
          <a:solidFill>
            <a:srgbClr val="FF4DD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dirty="0">
              <a:latin typeface="+mn-lt"/>
              <a:ea typeface="+mn-ea"/>
              <a:cs typeface="+mn-cs"/>
              <a:sym typeface="Helvetica"/>
            </a:endParaRPr>
          </a:p>
        </p:txBody>
      </p:sp>
      <p:pic>
        <p:nvPicPr>
          <p:cNvPr id="15" name="Рисунок 14">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8220" y="136486"/>
            <a:ext cx="623736" cy="415499"/>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sp>
        <p:nvSpPr>
          <p:cNvPr id="19" name="TextBox 18">
            <a:extLst>
              <a:ext uri="{FF2B5EF4-FFF2-40B4-BE49-F238E27FC236}">
                <a16:creationId xmlns:a16="http://schemas.microsoft.com/office/drawing/2014/main" id="{15F4F48E-2D94-5950-41A0-9DFD103A7819}"/>
              </a:ext>
            </a:extLst>
          </p:cNvPr>
          <p:cNvSpPr txBox="1"/>
          <p:nvPr/>
        </p:nvSpPr>
        <p:spPr>
          <a:xfrm>
            <a:off x="307825" y="122482"/>
            <a:ext cx="6478511"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4" name="Google Shape;108;p26">
            <a:extLst>
              <a:ext uri="{FF2B5EF4-FFF2-40B4-BE49-F238E27FC236}">
                <a16:creationId xmlns:a16="http://schemas.microsoft.com/office/drawing/2014/main" id="{46034BF7-B34A-5BE6-C6EE-CF11CFCA4F44}"/>
              </a:ext>
            </a:extLst>
          </p:cNvPr>
          <p:cNvSpPr txBox="1"/>
          <p:nvPr/>
        </p:nvSpPr>
        <p:spPr>
          <a:xfrm>
            <a:off x="307824" y="744696"/>
            <a:ext cx="8466185" cy="3481789"/>
          </a:xfrm>
          <a:prstGeom prst="rect">
            <a:avLst/>
          </a:prstGeom>
          <a:solidFill>
            <a:srgbClr val="FFC5F1"/>
          </a:solidFill>
          <a:ln>
            <a:noFill/>
          </a:ln>
        </p:spPr>
        <p:txBody>
          <a:bodyPr spcFirstLastPara="1" wrap="square" lIns="91425" tIns="91425" rIns="91425" bIns="91425" anchor="t" anchorCtr="0">
            <a:noAutofit/>
          </a:bodyPr>
          <a:lstStyle/>
          <a:p>
            <a:r>
              <a:rPr lang="ru-RU" sz="1800" b="1" dirty="0">
                <a:solidFill>
                  <a:srgbClr val="7030A0"/>
                </a:solidFill>
                <a:latin typeface="+mj-lt"/>
                <a:cs typeface="Calibri" panose="020F0502020204030204" pitchFamily="34" charset="0"/>
              </a:rPr>
              <a:t>Проблема</a:t>
            </a:r>
          </a:p>
          <a:p>
            <a:endParaRPr lang="ru-RU" sz="1800" b="1" dirty="0">
              <a:solidFill>
                <a:srgbClr val="7030A0"/>
              </a:solidFill>
              <a:latin typeface="Calibri" panose="020F0502020204030204" pitchFamily="34" charset="0"/>
              <a:cs typeface="Calibri" panose="020F0502020204030204" pitchFamily="34" charset="0"/>
            </a:endParaRPr>
          </a:p>
          <a:p>
            <a:r>
              <a:rPr lang="ru-RU" sz="1600" b="1" dirty="0">
                <a:solidFill>
                  <a:srgbClr val="7030A0"/>
                </a:solidFill>
                <a:latin typeface="Calibri" panose="020F0502020204030204" pitchFamily="34" charset="0"/>
                <a:cs typeface="Calibri" panose="020F0502020204030204" pitchFamily="34" charset="0"/>
              </a:rPr>
              <a:t>  </a:t>
            </a:r>
            <a:r>
              <a:rPr lang="ru-RU" sz="1600" dirty="0">
                <a:solidFill>
                  <a:srgbClr val="7030A0"/>
                </a:solidFill>
                <a:latin typeface="+mn-lt"/>
                <a:cs typeface="Times New Roman" panose="02020603050405020304" pitchFamily="18" charset="0"/>
              </a:rPr>
              <a:t>В последние годы внутренний туризм в России значительно увеличился. Одним из популярных направлений при прибытии в новый регион является </a:t>
            </a:r>
            <a:r>
              <a:rPr lang="ru-RU" sz="1600" dirty="0" err="1">
                <a:solidFill>
                  <a:srgbClr val="7030A0"/>
                </a:solidFill>
                <a:latin typeface="+mn-lt"/>
                <a:cs typeface="Times New Roman" panose="02020603050405020304" pitchFamily="18" charset="0"/>
              </a:rPr>
              <a:t>гастротуризм</a:t>
            </a:r>
            <a:r>
              <a:rPr lang="ru-RU" sz="1600" dirty="0">
                <a:solidFill>
                  <a:srgbClr val="7030A0"/>
                </a:solidFill>
                <a:latin typeface="+mn-lt"/>
                <a:cs typeface="Times New Roman" panose="02020603050405020304" pitchFamily="18" charset="0"/>
              </a:rPr>
              <a:t>. Через локальную кухню турист может значительно больше узнать о регионе, его традициях и обычаях. В связи с чем возникает необходимость в удобном сервисе, который будет специализироваться на локальном </a:t>
            </a:r>
            <a:r>
              <a:rPr lang="ru-RU" sz="1600" dirty="0" err="1">
                <a:solidFill>
                  <a:srgbClr val="7030A0"/>
                </a:solidFill>
                <a:latin typeface="+mn-lt"/>
                <a:cs typeface="Times New Roman" panose="02020603050405020304" pitchFamily="18" charset="0"/>
              </a:rPr>
              <a:t>гастротуризме</a:t>
            </a:r>
            <a:r>
              <a:rPr lang="ru-RU" sz="1600" dirty="0">
                <a:solidFill>
                  <a:srgbClr val="7030A0"/>
                </a:solidFill>
                <a:latin typeface="+mn-lt"/>
                <a:cs typeface="Times New Roman" panose="02020603050405020304" pitchFamily="18" charset="0"/>
              </a:rPr>
              <a:t>, учитывать все его особенности, делать процесс выбора и бронирования </a:t>
            </a:r>
            <a:r>
              <a:rPr lang="ru-RU" sz="1600" dirty="0" err="1">
                <a:solidFill>
                  <a:srgbClr val="7030A0"/>
                </a:solidFill>
                <a:latin typeface="+mn-lt"/>
                <a:cs typeface="Times New Roman" panose="02020603050405020304" pitchFamily="18" charset="0"/>
              </a:rPr>
              <a:t>гастротуров</a:t>
            </a:r>
            <a:r>
              <a:rPr lang="ru-RU" sz="1600" dirty="0">
                <a:solidFill>
                  <a:srgbClr val="7030A0"/>
                </a:solidFill>
                <a:latin typeface="+mn-lt"/>
                <a:cs typeface="Times New Roman" panose="02020603050405020304" pitchFamily="18" charset="0"/>
              </a:rPr>
              <a:t> максимально простым и прозрачным. На данный момент в </a:t>
            </a:r>
            <a:r>
              <a:rPr lang="ru-RU" sz="1600" dirty="0" err="1">
                <a:solidFill>
                  <a:srgbClr val="7030A0"/>
                </a:solidFill>
                <a:latin typeface="+mn-lt"/>
                <a:cs typeface="Times New Roman" panose="02020603050405020304" pitchFamily="18" charset="0"/>
              </a:rPr>
              <a:t>Ростове</a:t>
            </a:r>
            <a:r>
              <a:rPr lang="ru-RU" sz="1600" dirty="0">
                <a:solidFill>
                  <a:srgbClr val="7030A0"/>
                </a:solidFill>
                <a:latin typeface="+mn-lt"/>
                <a:cs typeface="Times New Roman" panose="02020603050405020304" pitchFamily="18" charset="0"/>
              </a:rPr>
              <a:t> и Ростовской области наблюдается недостаток подобных сервисов с уникальными предложениям, удобным бронированием и современным функционалом и дизайном.</a:t>
            </a:r>
            <a:endParaRPr lang="ru-RU" sz="2000" b="1" dirty="0">
              <a:solidFill>
                <a:srgbClr val="7030A0"/>
              </a:solidFill>
              <a:latin typeface="+mn-lt"/>
              <a:cs typeface="Calibri" panose="020F0502020204030204" pitchFamily="34" charset="0"/>
            </a:endParaRPr>
          </a:p>
        </p:txBody>
      </p:sp>
      <p:pic>
        <p:nvPicPr>
          <p:cNvPr id="6" name="Рисунок 5" descr="Изображение выглядит как сердце, Графика, День святого Валентина, графическая вставка&#10;&#10;Автоматически созданное описание">
            <a:extLst>
              <a:ext uri="{FF2B5EF4-FFF2-40B4-BE49-F238E27FC236}">
                <a16:creationId xmlns:a16="http://schemas.microsoft.com/office/drawing/2014/main" id="{B780985D-F8BA-487E-22FD-DF215419E49D}"/>
              </a:ext>
            </a:extLst>
          </p:cNvPr>
          <p:cNvPicPr>
            <a:picLocks noChangeAspect="1"/>
          </p:cNvPicPr>
          <p:nvPr/>
        </p:nvPicPr>
        <p:blipFill>
          <a:blip r:embed="rId6"/>
          <a:stretch>
            <a:fillRect/>
          </a:stretch>
        </p:blipFill>
        <p:spPr>
          <a:xfrm>
            <a:off x="5564500" y="3008758"/>
            <a:ext cx="4581719" cy="4423492"/>
          </a:xfrm>
          <a:prstGeom prst="rect">
            <a:avLst/>
          </a:prstGeom>
        </p:spPr>
      </p:pic>
    </p:spTree>
    <p:extLst>
      <p:ext uri="{BB962C8B-B14F-4D97-AF65-F5344CB8AC3E}">
        <p14:creationId xmlns:p14="http://schemas.microsoft.com/office/powerpoint/2010/main" val="28858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7" name="Рисунок 6">
            <a:extLst>
              <a:ext uri="{FF2B5EF4-FFF2-40B4-BE49-F238E27FC236}">
                <a16:creationId xmlns:a16="http://schemas.microsoft.com/office/drawing/2014/main" id="{CC461E93-8245-E16B-127D-29F07D74797C}"/>
              </a:ext>
            </a:extLst>
          </p:cNvPr>
          <p:cNvPicPr>
            <a:picLocks noChangeAspect="1"/>
          </p:cNvPicPr>
          <p:nvPr/>
        </p:nvPicPr>
        <p:blipFill>
          <a:blip r:embed="rId3">
            <a:duotone>
              <a:prstClr val="black"/>
              <a:srgbClr val="FFC5F1">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0" y="648000"/>
            <a:ext cx="9144000" cy="4495500"/>
          </a:xfrm>
          <a:prstGeom prst="rect">
            <a:avLst/>
          </a:prstGeom>
        </p:spPr>
      </p:pic>
      <p:grpSp>
        <p:nvGrpSpPr>
          <p:cNvPr id="6" name="Группа 5">
            <a:extLst>
              <a:ext uri="{FF2B5EF4-FFF2-40B4-BE49-F238E27FC236}">
                <a16:creationId xmlns:a16="http://schemas.microsoft.com/office/drawing/2014/main" id="{CD50661B-BAFA-65DF-1A95-161CEF2AF587}"/>
              </a:ext>
            </a:extLst>
          </p:cNvPr>
          <p:cNvGrpSpPr/>
          <p:nvPr/>
        </p:nvGrpSpPr>
        <p:grpSpPr>
          <a:xfrm>
            <a:off x="0" y="0"/>
            <a:ext cx="9155353" cy="648000"/>
            <a:chOff x="0" y="0"/>
            <a:chExt cx="9155353" cy="648000"/>
          </a:xfrm>
          <a:solidFill>
            <a:srgbClr val="FF4DD0"/>
          </a:solidFill>
        </p:grpSpPr>
        <p:sp>
          <p:nvSpPr>
            <p:cNvPr id="10" name="Прямоугольник 9">
              <a:extLst>
                <a:ext uri="{FF2B5EF4-FFF2-40B4-BE49-F238E27FC236}">
                  <a16:creationId xmlns:a16="http://schemas.microsoft.com/office/drawing/2014/main" id="{7AC42508-E240-F936-8149-FF6DA1DB28CE}"/>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13" name="Прямоугольник 12">
              <a:extLst>
                <a:ext uri="{FF2B5EF4-FFF2-40B4-BE49-F238E27FC236}">
                  <a16:creationId xmlns:a16="http://schemas.microsoft.com/office/drawing/2014/main" id="{7618A7F9-A0E4-9DD2-7921-A958C5D07106}"/>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pic>
        <p:nvPicPr>
          <p:cNvPr id="15" name="Рисунок 14">
            <a:extLst>
              <a:ext uri="{FF2B5EF4-FFF2-40B4-BE49-F238E27FC236}">
                <a16:creationId xmlns:a16="http://schemas.microsoft.com/office/drawing/2014/main" id="{76DB9D94-A572-42B1-643E-177237281E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sp>
        <p:nvSpPr>
          <p:cNvPr id="19" name="TextBox 18">
            <a:extLst>
              <a:ext uri="{FF2B5EF4-FFF2-40B4-BE49-F238E27FC236}">
                <a16:creationId xmlns:a16="http://schemas.microsoft.com/office/drawing/2014/main" id="{15F4F48E-2D94-5950-41A0-9DFD103A7819}"/>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2" name="TextBox 1">
            <a:extLst>
              <a:ext uri="{FF2B5EF4-FFF2-40B4-BE49-F238E27FC236}">
                <a16:creationId xmlns:a16="http://schemas.microsoft.com/office/drawing/2014/main" id="{C5277076-EE19-3DCD-F8C1-8D30D68DA178}"/>
              </a:ext>
            </a:extLst>
          </p:cNvPr>
          <p:cNvSpPr txBox="1"/>
          <p:nvPr/>
        </p:nvSpPr>
        <p:spPr>
          <a:xfrm>
            <a:off x="197918" y="838323"/>
            <a:ext cx="4574054" cy="4616648"/>
          </a:xfrm>
          <a:prstGeom prst="rect">
            <a:avLst/>
          </a:prstGeom>
          <a:solidFill>
            <a:srgbClr val="FFC5F1"/>
          </a:solidFill>
        </p:spPr>
        <p:txBody>
          <a:bodyPr wrap="square">
            <a:spAutoFit/>
          </a:bodyPr>
          <a:lstStyle/>
          <a:p>
            <a:r>
              <a:rPr lang="ru-RU" sz="2000" b="1" dirty="0">
                <a:solidFill>
                  <a:srgbClr val="7030A0"/>
                </a:solidFill>
                <a:latin typeface="+mj-lt"/>
                <a:cs typeface="Calibri" panose="020F0502020204030204" pitchFamily="34" charset="0"/>
              </a:rPr>
              <a:t>Решение</a:t>
            </a:r>
          </a:p>
          <a:p>
            <a:endParaRPr lang="ru-RU" sz="1800" b="1" dirty="0">
              <a:solidFill>
                <a:srgbClr val="7030A0"/>
              </a:solidFill>
              <a:latin typeface="Calibri" panose="020F0502020204030204" pitchFamily="34" charset="0"/>
              <a:cs typeface="Calibri" panose="020F0502020204030204" pitchFamily="34" charset="0"/>
            </a:endParaRPr>
          </a:p>
          <a:p>
            <a:r>
              <a:rPr lang="ru-RU" sz="1600" dirty="0">
                <a:solidFill>
                  <a:srgbClr val="7030A0"/>
                </a:solidFill>
                <a:latin typeface="+mn-lt"/>
                <a:cs typeface="Times New Roman" panose="02020603050405020304" pitchFamily="18" charset="0"/>
              </a:rPr>
              <a:t> Наш сайт будет предлагать уникальный набор различных </a:t>
            </a:r>
            <a:r>
              <a:rPr lang="ru-RU" sz="1600" dirty="0" err="1">
                <a:solidFill>
                  <a:srgbClr val="7030A0"/>
                </a:solidFill>
                <a:latin typeface="+mn-lt"/>
                <a:cs typeface="Times New Roman" panose="02020603050405020304" pitchFamily="18" charset="0"/>
              </a:rPr>
              <a:t>гастротуров</a:t>
            </a:r>
            <a:r>
              <a:rPr lang="ru-RU" sz="1600" dirty="0">
                <a:solidFill>
                  <a:srgbClr val="7030A0"/>
                </a:solidFill>
                <a:latin typeface="+mn-lt"/>
                <a:cs typeface="Times New Roman" panose="02020603050405020304" pitchFamily="18" charset="0"/>
              </a:rPr>
              <a:t> по </a:t>
            </a:r>
            <a:r>
              <a:rPr lang="ru-RU" sz="1600" dirty="0" err="1">
                <a:solidFill>
                  <a:srgbClr val="7030A0"/>
                </a:solidFill>
                <a:latin typeface="+mn-lt"/>
                <a:cs typeface="Times New Roman" panose="02020603050405020304" pitchFamily="18" charset="0"/>
              </a:rPr>
              <a:t>Ростову</a:t>
            </a:r>
            <a:r>
              <a:rPr lang="ru-RU" sz="1600" dirty="0">
                <a:solidFill>
                  <a:srgbClr val="7030A0"/>
                </a:solidFill>
                <a:latin typeface="+mn-lt"/>
                <a:cs typeface="Times New Roman" panose="02020603050405020304" pitchFamily="18" charset="0"/>
              </a:rPr>
              <a:t> и Ростовской области.</a:t>
            </a:r>
          </a:p>
          <a:p>
            <a:r>
              <a:rPr lang="ru-RU" sz="1600" dirty="0">
                <a:solidFill>
                  <a:srgbClr val="7030A0"/>
                </a:solidFill>
                <a:latin typeface="+mn-lt"/>
                <a:cs typeface="Times New Roman" panose="02020603050405020304" pitchFamily="18" charset="0"/>
              </a:rPr>
              <a:t> Основная задача - погрузить туриста в историю, традиции и обычаи Ростовского региона через разнообразные кулинарные мастер-классы, встречи с местными шеф-поварами, а также экскурсии по местным фермерским угодьям, винодельням и т. д.</a:t>
            </a:r>
          </a:p>
          <a:p>
            <a:r>
              <a:rPr lang="ru-RU" sz="1600" dirty="0">
                <a:solidFill>
                  <a:srgbClr val="7030A0"/>
                </a:solidFill>
                <a:latin typeface="+mn-lt"/>
                <a:cs typeface="Times New Roman" panose="02020603050405020304" pitchFamily="18" charset="0"/>
              </a:rPr>
              <a:t>Мы не просто агрегатор по уже существующим предложениям, а сами разрабатываем каждый </a:t>
            </a:r>
            <a:r>
              <a:rPr lang="ru-RU" sz="1600" dirty="0" err="1">
                <a:solidFill>
                  <a:srgbClr val="7030A0"/>
                </a:solidFill>
                <a:latin typeface="+mn-lt"/>
                <a:cs typeface="Times New Roman" panose="02020603050405020304" pitchFamily="18" charset="0"/>
              </a:rPr>
              <a:t>гастротур</a:t>
            </a:r>
            <a:r>
              <a:rPr lang="ru-RU" sz="1600" dirty="0">
                <a:solidFill>
                  <a:srgbClr val="7030A0"/>
                </a:solidFill>
                <a:latin typeface="+mn-lt"/>
                <a:cs typeface="Times New Roman" panose="02020603050405020304" pitchFamily="18" charset="0"/>
              </a:rPr>
              <a:t>, закладывая в них максимум уникальности и ценности для наших клиентов.</a:t>
            </a:r>
          </a:p>
          <a:p>
            <a:endParaRPr lang="ru-RU" sz="1600" dirty="0">
              <a:solidFill>
                <a:srgbClr val="7030A0"/>
              </a:solidFill>
              <a:latin typeface="Times New Roman" panose="02020603050405020304" pitchFamily="18" charset="0"/>
              <a:cs typeface="Times New Roman" panose="02020603050405020304" pitchFamily="18" charset="0"/>
            </a:endParaRPr>
          </a:p>
          <a:p>
            <a:endParaRPr lang="ru-RU" sz="1600" dirty="0">
              <a:solidFill>
                <a:srgbClr val="7030A0"/>
              </a:solidFill>
              <a:latin typeface="Times New Roman" panose="02020603050405020304" pitchFamily="18" charset="0"/>
              <a:cs typeface="Times New Roman" panose="02020603050405020304" pitchFamily="18" charset="0"/>
            </a:endParaRPr>
          </a:p>
        </p:txBody>
      </p:sp>
      <p:pic>
        <p:nvPicPr>
          <p:cNvPr id="4" name="Рисунок 3" descr="Изображение выглядит как текст, снимок экрана, строительство, купол">
            <a:extLst>
              <a:ext uri="{FF2B5EF4-FFF2-40B4-BE49-F238E27FC236}">
                <a16:creationId xmlns:a16="http://schemas.microsoft.com/office/drawing/2014/main" id="{A6D2A753-2F62-F0EF-0757-BAE2D76BF2A7}"/>
              </a:ext>
            </a:extLst>
          </p:cNvPr>
          <p:cNvPicPr>
            <a:picLocks noChangeAspect="1"/>
          </p:cNvPicPr>
          <p:nvPr/>
        </p:nvPicPr>
        <p:blipFill>
          <a:blip r:embed="rId8"/>
          <a:stretch>
            <a:fillRect/>
          </a:stretch>
        </p:blipFill>
        <p:spPr>
          <a:xfrm>
            <a:off x="4985826" y="970085"/>
            <a:ext cx="3851329" cy="3851329"/>
          </a:xfrm>
          <a:prstGeom prst="rect">
            <a:avLst/>
          </a:prstGeom>
        </p:spPr>
      </p:pic>
      <p:pic>
        <p:nvPicPr>
          <p:cNvPr id="5" name="Рисунок 4">
            <a:extLst>
              <a:ext uri="{FF2B5EF4-FFF2-40B4-BE49-F238E27FC236}">
                <a16:creationId xmlns:a16="http://schemas.microsoft.com/office/drawing/2014/main" id="{2EA67700-3BF4-D03F-3113-CDCC1CA5CA5D}"/>
              </a:ext>
            </a:extLst>
          </p:cNvPr>
          <p:cNvPicPr>
            <a:picLocks noChangeAspect="1"/>
          </p:cNvPicPr>
          <p:nvPr/>
        </p:nvPicPr>
        <p:blipFill>
          <a:blip r:embed="rId9"/>
          <a:stretch>
            <a:fillRect/>
          </a:stretch>
        </p:blipFill>
        <p:spPr>
          <a:xfrm>
            <a:off x="4874431" y="929760"/>
            <a:ext cx="4074117" cy="4074117"/>
          </a:xfrm>
          <a:prstGeom prst="rect">
            <a:avLst/>
          </a:prstGeom>
        </p:spPr>
      </p:pic>
    </p:spTree>
    <p:extLst>
      <p:ext uri="{BB962C8B-B14F-4D97-AF65-F5344CB8AC3E}">
        <p14:creationId xmlns:p14="http://schemas.microsoft.com/office/powerpoint/2010/main" val="1622687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7AC42508-E240-F936-8149-FF6DA1DB28CE}"/>
              </a:ext>
            </a:extLst>
          </p:cNvPr>
          <p:cNvSpPr/>
          <p:nvPr/>
        </p:nvSpPr>
        <p:spPr>
          <a:xfrm>
            <a:off x="6275466" y="6231"/>
            <a:ext cx="2876761" cy="648000"/>
          </a:xfrm>
          <a:prstGeom prst="rect">
            <a:avLst/>
          </a:prstGeom>
          <a:solidFill>
            <a:srgbClr val="FF4DD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13" name="Прямоугольник 12">
            <a:extLst>
              <a:ext uri="{FF2B5EF4-FFF2-40B4-BE49-F238E27FC236}">
                <a16:creationId xmlns:a16="http://schemas.microsoft.com/office/drawing/2014/main" id="{7618A7F9-A0E4-9DD2-7921-A958C5D07106}"/>
              </a:ext>
            </a:extLst>
          </p:cNvPr>
          <p:cNvSpPr/>
          <p:nvPr/>
        </p:nvSpPr>
        <p:spPr>
          <a:xfrm>
            <a:off x="-3126" y="6231"/>
            <a:ext cx="6287428" cy="648000"/>
          </a:xfrm>
          <a:prstGeom prst="rect">
            <a:avLst/>
          </a:prstGeom>
          <a:solidFill>
            <a:srgbClr val="FF4DD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pic>
        <p:nvPicPr>
          <p:cNvPr id="15" name="Рисунок 14">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8220" y="136486"/>
            <a:ext cx="623736" cy="415499"/>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sp>
        <p:nvSpPr>
          <p:cNvPr id="19" name="TextBox 18">
            <a:extLst>
              <a:ext uri="{FF2B5EF4-FFF2-40B4-BE49-F238E27FC236}">
                <a16:creationId xmlns:a16="http://schemas.microsoft.com/office/drawing/2014/main" id="{15F4F48E-2D94-5950-41A0-9DFD103A7819}"/>
              </a:ext>
            </a:extLst>
          </p:cNvPr>
          <p:cNvSpPr txBox="1"/>
          <p:nvPr/>
        </p:nvSpPr>
        <p:spPr>
          <a:xfrm>
            <a:off x="310688" y="96696"/>
            <a:ext cx="775129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2" name="Google Shape;107;p26">
            <a:extLst>
              <a:ext uri="{FF2B5EF4-FFF2-40B4-BE49-F238E27FC236}">
                <a16:creationId xmlns:a16="http://schemas.microsoft.com/office/drawing/2014/main" id="{368CAF78-39EE-D4B1-BE7F-2A79E57ED12E}"/>
              </a:ext>
            </a:extLst>
          </p:cNvPr>
          <p:cNvSpPr txBox="1"/>
          <p:nvPr/>
        </p:nvSpPr>
        <p:spPr>
          <a:xfrm>
            <a:off x="310689" y="1011554"/>
            <a:ext cx="8463322" cy="3544948"/>
          </a:xfrm>
          <a:prstGeom prst="rect">
            <a:avLst/>
          </a:prstGeom>
          <a:solidFill>
            <a:srgbClr val="FFC5F1"/>
          </a:solid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Arial"/>
              </a:rPr>
              <a:t> </a:t>
            </a:r>
            <a:endParaRPr kumimoji="0" lang="ru-RU" sz="2000" b="1" i="0" u="none" strike="noStrike" kern="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1" u="none" strike="noStrike" kern="0" cap="none" spc="0" normalizeH="0" baseline="0" noProof="0" dirty="0">
              <a:ln>
                <a:noFill/>
              </a:ln>
              <a:solidFill>
                <a:srgbClr val="000000">
                  <a:lumMod val="50000"/>
                  <a:lumOff val="50000"/>
                </a:srgbClr>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dirty="0">
              <a:ln>
                <a:noFill/>
              </a:ln>
              <a:solidFill>
                <a:srgbClr val="000000">
                  <a:lumMod val="50000"/>
                  <a:lumOff val="50000"/>
                </a:srgbClr>
              </a:solidFill>
              <a:effectLst/>
              <a:uLnTx/>
              <a:uFillTx/>
              <a:latin typeface="Calibri" panose="020F0502020204030204" pitchFamily="34" charset="0"/>
              <a:ea typeface="Courier New"/>
              <a:cs typeface="Calibri" panose="020F0502020204030204" pitchFamily="34" charset="0"/>
              <a:sym typeface="Courier New"/>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dirty="0">
              <a:ln>
                <a:noFill/>
              </a:ln>
              <a:solidFill>
                <a:srgbClr val="000000">
                  <a:lumMod val="50000"/>
                  <a:lumOff val="50000"/>
                </a:srgbClr>
              </a:solidFill>
              <a:effectLst/>
              <a:uLnTx/>
              <a:uFillTx/>
              <a:latin typeface="Calibri" panose="020F0502020204030204" pitchFamily="34" charset="0"/>
              <a:ea typeface="Courier New"/>
              <a:cs typeface="Calibri" panose="020F0502020204030204" pitchFamily="34" charset="0"/>
              <a:sym typeface="Courier New"/>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dirty="0">
              <a:ln>
                <a:noFill/>
              </a:ln>
              <a:solidFill>
                <a:srgbClr val="000000">
                  <a:lumMod val="50000"/>
                  <a:lumOff val="50000"/>
                </a:srgbClr>
              </a:solidFill>
              <a:effectLst/>
              <a:uLnTx/>
              <a:uFillTx/>
              <a:latin typeface="Calibri" panose="020F0502020204030204" pitchFamily="34" charset="0"/>
              <a:ea typeface="Courier New"/>
              <a:cs typeface="Calibri" panose="020F0502020204030204" pitchFamily="34" charset="0"/>
              <a:sym typeface="Courier New"/>
            </a:endParaRPr>
          </a:p>
        </p:txBody>
      </p:sp>
      <p:sp>
        <p:nvSpPr>
          <p:cNvPr id="4" name="Google Shape;108;p26">
            <a:extLst>
              <a:ext uri="{FF2B5EF4-FFF2-40B4-BE49-F238E27FC236}">
                <a16:creationId xmlns:a16="http://schemas.microsoft.com/office/drawing/2014/main" id="{46034BF7-B34A-5BE6-C6EE-CF11CFCA4F44}"/>
              </a:ext>
            </a:extLst>
          </p:cNvPr>
          <p:cNvSpPr txBox="1"/>
          <p:nvPr/>
        </p:nvSpPr>
        <p:spPr>
          <a:xfrm>
            <a:off x="310688" y="1011554"/>
            <a:ext cx="8463322" cy="3862846"/>
          </a:xfrm>
          <a:prstGeom prst="rect">
            <a:avLst/>
          </a:prstGeom>
          <a:solidFill>
            <a:srgbClr val="FFC5F1"/>
          </a:solidFill>
          <a:ln>
            <a:noFill/>
          </a:ln>
        </p:spPr>
        <p:txBody>
          <a:bodyPr spcFirstLastPara="1" wrap="square" lIns="91425" tIns="91425" rIns="91425" bIns="91425" anchor="t" anchorCtr="0">
            <a:noAutofit/>
          </a:bodyPr>
          <a:lstStyle/>
          <a:p>
            <a:pPr marR="0" lvl="0" algn="l" defTabSz="914400" rtl="0" eaLnBrk="1" fontAlgn="auto" latinLnBrk="0" hangingPunct="1">
              <a:lnSpc>
                <a:spcPct val="100000"/>
              </a:lnSpc>
              <a:spcBef>
                <a:spcPts val="0"/>
              </a:spcBef>
              <a:spcAft>
                <a:spcPts val="0"/>
              </a:spcAft>
              <a:buClr>
                <a:srgbClr val="000000"/>
              </a:buClr>
              <a:buSzTx/>
              <a:tabLst/>
              <a:defRPr/>
            </a:pPr>
            <a:r>
              <a:rPr kumimoji="0" lang="ru-RU" sz="2000" b="1" i="0" u="none" strike="noStrike" kern="0" cap="none" spc="0" normalizeH="0" baseline="0" noProof="0" dirty="0">
                <a:ln>
                  <a:noFill/>
                </a:ln>
                <a:solidFill>
                  <a:srgbClr val="7030A0"/>
                </a:solidFill>
                <a:effectLst/>
                <a:uLnTx/>
                <a:uFillTx/>
                <a:latin typeface="+mj-lt"/>
                <a:cs typeface="Calibri" panose="020F0502020204030204" pitchFamily="34" charset="0"/>
                <a:sym typeface="Arial"/>
              </a:rPr>
              <a:t>Потребители и целевая аудитория</a:t>
            </a:r>
            <a:endParaRPr kumimoji="0" lang="ru-RU" sz="1800" b="1" i="0" u="none" strike="noStrike" kern="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200" b="0" i="0" u="sng" strike="noStrike" kern="0" cap="none" spc="0" normalizeH="0" baseline="0" noProof="0" dirty="0">
              <a:ln>
                <a:noFill/>
              </a:ln>
              <a:solidFill>
                <a:srgbClr val="7030A0"/>
              </a:solidFill>
              <a:effectLst/>
              <a:uLnTx/>
              <a:uFillTx/>
              <a:latin typeface="+mn-lt"/>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200" b="0" i="0" u="sng"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Клиент - B2C:</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200" dirty="0">
                <a:solidFill>
                  <a:srgbClr val="7030A0"/>
                </a:solidFill>
                <a:latin typeface="+mn-lt"/>
                <a:cs typeface="Times New Roman" panose="02020603050405020304" pitchFamily="18" charset="0"/>
              </a:rPr>
              <a:t>  </a:t>
            </a: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Для работающей категории граждан в возрасте от 20 до 50 лет. Молодые профессионалы и семьи с детьми, а также более зрелые пары, ищущие новые впечатления. Как правило, имеют высшее образование. Они ценят знания и готовы изучать новые аспекты культуры через гастрономию. Средний и выше среднего уровень дохода. Любящие кулинарию, гастрономию, путешествие и новые вкусы. Ведут активный образ жизни, любят путешествовать, посещать рестораны, участвовать в мероприятиях и фестивалях, связанных с едой и напитками.</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Ситуация, в которой принимается решение о покупке:</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Молодая семья с детьми решает провести выходные в </a:t>
            </a:r>
            <a:r>
              <a:rPr kumimoji="0" lang="ru-RU" sz="1200" b="0" i="0" u="none" strike="noStrike" kern="0" cap="none" spc="0" normalizeH="0" baseline="0" noProof="0" dirty="0" err="1">
                <a:ln>
                  <a:noFill/>
                </a:ln>
                <a:solidFill>
                  <a:srgbClr val="7030A0"/>
                </a:solidFill>
                <a:effectLst/>
                <a:uLnTx/>
                <a:uFillTx/>
                <a:latin typeface="+mn-lt"/>
                <a:cs typeface="Times New Roman" panose="02020603050405020304" pitchFamily="18" charset="0"/>
                <a:sym typeface="Arial"/>
              </a:rPr>
              <a:t>Ростове</a:t>
            </a: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-на-Дону. Они ищут что-то необычное, чтобы совместить отдых с новым опытом для всей семьи. В процессе планирования своего досуга они натыкаются на сайт, предлагающий </a:t>
            </a:r>
            <a:r>
              <a:rPr kumimoji="0" lang="ru-RU" sz="1200" b="0" i="0" u="none" strike="noStrike" kern="0" cap="none" spc="0" normalizeH="0" baseline="0" noProof="0" dirty="0" err="1">
                <a:ln>
                  <a:noFill/>
                </a:ln>
                <a:solidFill>
                  <a:srgbClr val="7030A0"/>
                </a:solidFill>
                <a:effectLst/>
                <a:uLnTx/>
                <a:uFillTx/>
                <a:latin typeface="+mn-lt"/>
                <a:cs typeface="Times New Roman" panose="02020603050405020304" pitchFamily="18" charset="0"/>
                <a:sym typeface="Arial"/>
              </a:rPr>
              <a:t>гастротуры</a:t>
            </a: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 по региону. Они находят интересные предложения, которые включают посещение ресторанов, где представлены блюда, приготовленные по традиционным рецептам, а также участие в кулинарных мастер-классах. Родители рассматривают </a:t>
            </a:r>
            <a:r>
              <a:rPr kumimoji="0" lang="ru-RU" sz="1200" b="0" i="0" u="none" strike="noStrike" kern="0" cap="none" spc="0" normalizeH="0" baseline="0" noProof="0" dirty="0" err="1">
                <a:ln>
                  <a:noFill/>
                </a:ln>
                <a:solidFill>
                  <a:srgbClr val="7030A0"/>
                </a:solidFill>
                <a:effectLst/>
                <a:uLnTx/>
                <a:uFillTx/>
                <a:latin typeface="+mn-lt"/>
                <a:cs typeface="Times New Roman" panose="02020603050405020304" pitchFamily="18" charset="0"/>
                <a:sym typeface="Arial"/>
              </a:rPr>
              <a:t>гастротур</a:t>
            </a: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 как уникальный опыт научиться новому и расширить свои представления о национальных традициях места их пребывания как для детей, так и для себя. Взвесив все преимущества данного способа погружения в изучение города – с помощью гастрономии, семья приняла решение о покупке </a:t>
            </a:r>
            <a:r>
              <a:rPr kumimoji="0" lang="ru-RU" sz="1200" b="0" i="0" u="none" strike="noStrike" kern="0" cap="none" spc="0" normalizeH="0" baseline="0" noProof="0" dirty="0" err="1">
                <a:ln>
                  <a:noFill/>
                </a:ln>
                <a:solidFill>
                  <a:srgbClr val="7030A0"/>
                </a:solidFill>
                <a:effectLst/>
                <a:uLnTx/>
                <a:uFillTx/>
                <a:latin typeface="+mn-lt"/>
                <a:cs typeface="Times New Roman" panose="02020603050405020304" pitchFamily="18" charset="0"/>
                <a:sym typeface="Arial"/>
              </a:rPr>
              <a:t>гастротура</a:t>
            </a:r>
            <a:r>
              <a:rPr kumimoji="0" lang="ru-RU" sz="1200" b="0" i="0" u="none" strike="noStrike" kern="0" cap="none" spc="0" normalizeH="0" baseline="0" noProof="0" dirty="0">
                <a:ln>
                  <a:noFill/>
                </a:ln>
                <a:solidFill>
                  <a:srgbClr val="7030A0"/>
                </a:solidFill>
                <a:effectLst/>
                <a:uLnTx/>
                <a:uFillTx/>
                <a:latin typeface="+mn-lt"/>
                <a:cs typeface="Times New Roman" panose="02020603050405020304" pitchFamily="18" charset="0"/>
                <a:sym typeface="Arial"/>
              </a:rPr>
              <a:t> на специализированном сайте.</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2000" b="1" i="0" u="none" strike="noStrike" kern="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40015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BBD59E63-3D81-6583-01B2-D7F204E67812}"/>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6A9EB5E1-78D5-8359-510A-A2FB640752B6}"/>
              </a:ext>
            </a:extLst>
          </p:cNvPr>
          <p:cNvGrpSpPr/>
          <p:nvPr/>
        </p:nvGrpSpPr>
        <p:grpSpPr>
          <a:xfrm>
            <a:off x="0" y="0"/>
            <a:ext cx="9155353" cy="648000"/>
            <a:chOff x="0" y="0"/>
            <a:chExt cx="9155353" cy="648000"/>
          </a:xfrm>
          <a:solidFill>
            <a:srgbClr val="FF4DD0"/>
          </a:solidFill>
        </p:grpSpPr>
        <p:sp>
          <p:nvSpPr>
            <p:cNvPr id="10" name="Прямоугольник 9">
              <a:extLst>
                <a:ext uri="{FF2B5EF4-FFF2-40B4-BE49-F238E27FC236}">
                  <a16:creationId xmlns:a16="http://schemas.microsoft.com/office/drawing/2014/main" id="{424BE6BA-0733-923F-8B16-3A1EB41347BB}"/>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13" name="Прямоугольник 12">
              <a:extLst>
                <a:ext uri="{FF2B5EF4-FFF2-40B4-BE49-F238E27FC236}">
                  <a16:creationId xmlns:a16="http://schemas.microsoft.com/office/drawing/2014/main" id="{29BED1F0-4BD0-E5B4-5C6F-AD9682787B63}"/>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15" name="Рисунок 14">
            <a:extLst>
              <a:ext uri="{FF2B5EF4-FFF2-40B4-BE49-F238E27FC236}">
                <a16:creationId xmlns:a16="http://schemas.microsoft.com/office/drawing/2014/main" id="{1E212205-180D-DE9F-FF28-5C50C3A9E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FD985E19-54BE-74E3-12AF-992452A8C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sp>
        <p:nvSpPr>
          <p:cNvPr id="19" name="TextBox 18">
            <a:extLst>
              <a:ext uri="{FF2B5EF4-FFF2-40B4-BE49-F238E27FC236}">
                <a16:creationId xmlns:a16="http://schemas.microsoft.com/office/drawing/2014/main" id="{80670E6C-EB6A-6A6A-D9DC-936CC1142B3A}"/>
              </a:ext>
            </a:extLst>
          </p:cNvPr>
          <p:cNvSpPr txBox="1"/>
          <p:nvPr/>
        </p:nvSpPr>
        <p:spPr>
          <a:xfrm>
            <a:off x="307826" y="122482"/>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8214B68-0E14-BF1F-A03C-C611575D23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4" name="TextBox 3">
            <a:extLst>
              <a:ext uri="{FF2B5EF4-FFF2-40B4-BE49-F238E27FC236}">
                <a16:creationId xmlns:a16="http://schemas.microsoft.com/office/drawing/2014/main" id="{77A6985B-8C95-63AE-63FB-592E16BD2829}"/>
              </a:ext>
            </a:extLst>
          </p:cNvPr>
          <p:cNvSpPr txBox="1"/>
          <p:nvPr/>
        </p:nvSpPr>
        <p:spPr>
          <a:xfrm>
            <a:off x="338908" y="968596"/>
            <a:ext cx="8466184" cy="3877985"/>
          </a:xfrm>
          <a:prstGeom prst="rect">
            <a:avLst/>
          </a:prstGeom>
          <a:solidFill>
            <a:srgbClr val="FFC5F1"/>
          </a:solidFill>
        </p:spPr>
        <p:txBody>
          <a:bodyPr wrap="square">
            <a:spAutoFit/>
          </a:bodyPr>
          <a:lstStyle/>
          <a:p>
            <a:r>
              <a:rPr lang="ru-RU" sz="2000" b="1" dirty="0">
                <a:solidFill>
                  <a:srgbClr val="7030A0"/>
                </a:solidFill>
                <a:latin typeface="+mj-lt"/>
                <a:cs typeface="Calibri" panose="020F0502020204030204" pitchFamily="34" charset="0"/>
              </a:rPr>
              <a:t>Ценностное предложение</a:t>
            </a:r>
          </a:p>
          <a:p>
            <a:endParaRPr lang="ru-RU" sz="1800" b="1" dirty="0">
              <a:solidFill>
                <a:srgbClr val="7030A0"/>
              </a:solidFill>
              <a:latin typeface="Calibri" panose="020F0502020204030204" pitchFamily="34" charset="0"/>
              <a:cs typeface="Calibri" panose="020F0502020204030204" pitchFamily="34" charset="0"/>
            </a:endParaRPr>
          </a:p>
          <a:p>
            <a:r>
              <a:rPr lang="ru-RU" sz="1600" dirty="0">
                <a:solidFill>
                  <a:srgbClr val="7030A0"/>
                </a:solidFill>
                <a:latin typeface="Times New Roman" panose="02020603050405020304" pitchFamily="18" charset="0"/>
                <a:cs typeface="Times New Roman" panose="02020603050405020304" pitchFamily="18" charset="0"/>
              </a:rPr>
              <a:t>  </a:t>
            </a:r>
            <a:r>
              <a:rPr lang="ru-RU" sz="1600" dirty="0">
                <a:solidFill>
                  <a:srgbClr val="7030A0"/>
                </a:solidFill>
                <a:latin typeface="+mn-lt"/>
                <a:cs typeface="Times New Roman" panose="02020603050405020304" pitchFamily="18" charset="0"/>
              </a:rPr>
              <a:t>Запускайте свое гастрономическое приключение в </a:t>
            </a:r>
            <a:r>
              <a:rPr lang="ru-RU" sz="1600" dirty="0" err="1">
                <a:solidFill>
                  <a:srgbClr val="7030A0"/>
                </a:solidFill>
                <a:latin typeface="+mn-lt"/>
                <a:cs typeface="Times New Roman" panose="02020603050405020304" pitchFamily="18" charset="0"/>
              </a:rPr>
              <a:t>Ростове</a:t>
            </a:r>
            <a:r>
              <a:rPr lang="ru-RU" sz="1600" dirty="0">
                <a:solidFill>
                  <a:srgbClr val="7030A0"/>
                </a:solidFill>
                <a:latin typeface="+mn-lt"/>
                <a:cs typeface="Times New Roman" panose="02020603050405020304" pitchFamily="18" charset="0"/>
              </a:rPr>
              <a:t> и Ростовской области с нашим сайтом, которое объединяет увлекательные гастрономические туры, богатую культурную традицию и оригинальные вкусы региона. Мы предлагаем вам больше, чем просто посещение ресторанов — это уникальный опыт, включающий экскурсии на местные фермерские угодья, участие в кулинарных мастер-классах и дегустацию блюд, приготовленных по традиционным рецептам. Получите возможность узнать секреты местной кухни от известных шеф-поваров и местных фермеров, открывайте для себя редкие и уникальные локальные продукты, а также насладитесь атмосферой подлинного </a:t>
            </a:r>
            <a:r>
              <a:rPr lang="ru-RU" sz="1600" dirty="0" err="1">
                <a:solidFill>
                  <a:srgbClr val="7030A0"/>
                </a:solidFill>
                <a:latin typeface="+mn-lt"/>
                <a:cs typeface="Times New Roman" panose="02020603050405020304" pitchFamily="18" charset="0"/>
              </a:rPr>
              <a:t>Ростова</a:t>
            </a:r>
            <a:r>
              <a:rPr lang="ru-RU" sz="1600" dirty="0">
                <a:solidFill>
                  <a:srgbClr val="7030A0"/>
                </a:solidFill>
                <a:latin typeface="+mn-lt"/>
                <a:cs typeface="Times New Roman" panose="02020603050405020304" pitchFamily="18" charset="0"/>
              </a:rPr>
              <a:t>. Превратите ваше гастрономическое путешествие в незабываемое приключение — откройте не только вкус, но и душу этого удивительного региона, познакомьтесь с его историей, ремеслами и культурой. Позвольте себе насладиться гастрономическим разнообразием и положительными эмоциями, которые оставят вас с желанием вернуться снова!</a:t>
            </a:r>
          </a:p>
        </p:txBody>
      </p:sp>
    </p:spTree>
    <p:extLst>
      <p:ext uri="{BB962C8B-B14F-4D97-AF65-F5344CB8AC3E}">
        <p14:creationId xmlns:p14="http://schemas.microsoft.com/office/powerpoint/2010/main" val="474922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grpSp>
        <p:nvGrpSpPr>
          <p:cNvPr id="9" name="Группа 8">
            <a:extLst>
              <a:ext uri="{FF2B5EF4-FFF2-40B4-BE49-F238E27FC236}">
                <a16:creationId xmlns:a16="http://schemas.microsoft.com/office/drawing/2014/main" id="{82CC6B9C-232B-E1C9-534B-79F46606B20E}"/>
              </a:ext>
            </a:extLst>
          </p:cNvPr>
          <p:cNvGrpSpPr/>
          <p:nvPr/>
        </p:nvGrpSpPr>
        <p:grpSpPr>
          <a:xfrm>
            <a:off x="0" y="0"/>
            <a:ext cx="9155353" cy="648000"/>
            <a:chOff x="0" y="0"/>
            <a:chExt cx="9155353" cy="648000"/>
          </a:xfrm>
          <a:solidFill>
            <a:srgbClr val="FF4DD0"/>
          </a:solidFill>
        </p:grpSpPr>
        <p:sp>
          <p:nvSpPr>
            <p:cNvPr id="11" name="Прямоугольник 10">
              <a:extLst>
                <a:ext uri="{FF2B5EF4-FFF2-40B4-BE49-F238E27FC236}">
                  <a16:creationId xmlns:a16="http://schemas.microsoft.com/office/drawing/2014/main" id="{DA9D4963-DED8-B33E-05B9-6DE4E480F3EC}"/>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0649EF6D-F87A-BC3A-AA3D-FCF29336C9A7}"/>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pic>
        <p:nvPicPr>
          <p:cNvPr id="15" name="Рисунок 14">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sp>
        <p:nvSpPr>
          <p:cNvPr id="19" name="TextBox 18">
            <a:extLst>
              <a:ext uri="{FF2B5EF4-FFF2-40B4-BE49-F238E27FC236}">
                <a16:creationId xmlns:a16="http://schemas.microsoft.com/office/drawing/2014/main" id="{15F4F48E-2D94-5950-41A0-9DFD103A7819}"/>
              </a:ext>
            </a:extLst>
          </p:cNvPr>
          <p:cNvSpPr txBox="1"/>
          <p:nvPr/>
        </p:nvSpPr>
        <p:spPr>
          <a:xfrm>
            <a:off x="307825" y="122482"/>
            <a:ext cx="6478511" cy="415498"/>
          </a:xfrm>
          <a:prstGeom prst="rect">
            <a:avLst/>
          </a:prstGeom>
          <a:noFill/>
        </p:spPr>
        <p:txBody>
          <a:bodyPr wrap="square">
            <a:spAutoFit/>
          </a:bodyPr>
          <a:lstStyle/>
          <a:p>
            <a:r>
              <a:rPr lang="ru-RU" sz="2100" b="1" dirty="0">
                <a:solidFill>
                  <a:schemeClr val="bg1"/>
                </a:solidFill>
                <a:sym typeface="PT Sans"/>
              </a:rPr>
              <a:t>ЦА, результаты проблемных интервью</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2" name="TextBox 9">
            <a:extLst>
              <a:ext uri="{FF2B5EF4-FFF2-40B4-BE49-F238E27FC236}">
                <a16:creationId xmlns:a16="http://schemas.microsoft.com/office/drawing/2014/main" id="{5BC60F7C-7CF7-6C50-1884-811E516C8A54}"/>
              </a:ext>
            </a:extLst>
          </p:cNvPr>
          <p:cNvSpPr txBox="1"/>
          <p:nvPr/>
        </p:nvSpPr>
        <p:spPr>
          <a:xfrm>
            <a:off x="235990" y="770482"/>
            <a:ext cx="7350430" cy="738664"/>
          </a:xfrm>
          <a:prstGeom prst="rect">
            <a:avLst/>
          </a:prstGeom>
          <a:solidFill>
            <a:srgbClr val="FFC5F1"/>
          </a:solidFill>
          <a:ln w="12700" cap="flat" cmpd="sng" algn="ctr">
            <a:solidFill>
              <a:srgbClr val="FF4DD0"/>
            </a:solidFill>
            <a:prstDash val="solid"/>
            <a:miter lim="800000"/>
          </a:ln>
          <a:effectLst/>
        </p:spPr>
        <p:txBody>
          <a:bodyPr wrap="square" rtlCol="0">
            <a:spAutoFit/>
          </a:bodyPr>
          <a:lstStyle>
            <a:defPPr>
              <a:defRPr lang="ru-RU"/>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7030A0"/>
                </a:solidFill>
                <a:effectLst/>
                <a:uLnTx/>
                <a:uFillTx/>
                <a:cs typeface="Times New Roman" panose="02020603050405020304" pitchFamily="18" charset="0"/>
              </a:rPr>
              <a:t>Опрос был проведен среди мужчин – 15,4% и женщин – 84,6%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dirty="0">
              <a:ln>
                <a:noFill/>
              </a:ln>
              <a:solidFill>
                <a:srgbClr val="7030A0"/>
              </a:solidFill>
              <a:effectLst/>
              <a:uLnTx/>
              <a:uFillTx/>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7030A0"/>
                </a:solidFill>
                <a:effectLst/>
                <a:uLnTx/>
                <a:uFillTx/>
                <a:cs typeface="Times New Roman" panose="02020603050405020304" pitchFamily="18" charset="0"/>
              </a:rPr>
              <a:t>До 35 лет – 83,5%, 36-45 – 11%, 46-64 – 4,4%, свыше 65 – 1,1%</a:t>
            </a:r>
          </a:p>
        </p:txBody>
      </p:sp>
      <p:pic>
        <p:nvPicPr>
          <p:cNvPr id="4" name="Рисунок 3">
            <a:extLst>
              <a:ext uri="{FF2B5EF4-FFF2-40B4-BE49-F238E27FC236}">
                <a16:creationId xmlns:a16="http://schemas.microsoft.com/office/drawing/2014/main" id="{8F246DB7-32CC-F14A-439D-6C3EDEFD54E5}"/>
              </a:ext>
            </a:extLst>
          </p:cNvPr>
          <p:cNvPicPr>
            <a:picLocks noChangeAspect="1"/>
          </p:cNvPicPr>
          <p:nvPr/>
        </p:nvPicPr>
        <p:blipFill>
          <a:blip r:embed="rId6"/>
          <a:stretch>
            <a:fillRect/>
          </a:stretch>
        </p:blipFill>
        <p:spPr>
          <a:xfrm>
            <a:off x="692117" y="1631628"/>
            <a:ext cx="4115785" cy="1566855"/>
          </a:xfrm>
          <a:prstGeom prst="rect">
            <a:avLst/>
          </a:prstGeom>
        </p:spPr>
      </p:pic>
      <p:pic>
        <p:nvPicPr>
          <p:cNvPr id="5" name="Рисунок 4">
            <a:extLst>
              <a:ext uri="{FF2B5EF4-FFF2-40B4-BE49-F238E27FC236}">
                <a16:creationId xmlns:a16="http://schemas.microsoft.com/office/drawing/2014/main" id="{48C7FA64-BB17-BB19-D6A8-46E8F23813CE}"/>
              </a:ext>
            </a:extLst>
          </p:cNvPr>
          <p:cNvPicPr>
            <a:picLocks noChangeAspect="1"/>
          </p:cNvPicPr>
          <p:nvPr/>
        </p:nvPicPr>
        <p:blipFill>
          <a:blip r:embed="rId7"/>
          <a:stretch>
            <a:fillRect/>
          </a:stretch>
        </p:blipFill>
        <p:spPr>
          <a:xfrm>
            <a:off x="5014583" y="1813729"/>
            <a:ext cx="3543505" cy="2939988"/>
          </a:xfrm>
          <a:prstGeom prst="rect">
            <a:avLst/>
          </a:prstGeom>
          <a:effectLst>
            <a:outerShdw blurRad="63500" sx="102000" sy="102000" algn="ctr" rotWithShape="0">
              <a:prstClr val="black">
                <a:alpha val="40000"/>
              </a:prstClr>
            </a:outerShdw>
          </a:effectLst>
        </p:spPr>
      </p:pic>
      <p:pic>
        <p:nvPicPr>
          <p:cNvPr id="6" name="Рисунок 5">
            <a:extLst>
              <a:ext uri="{FF2B5EF4-FFF2-40B4-BE49-F238E27FC236}">
                <a16:creationId xmlns:a16="http://schemas.microsoft.com/office/drawing/2014/main" id="{0A31CAAA-FF6A-B56A-7FE4-CCC3751C1D06}"/>
              </a:ext>
            </a:extLst>
          </p:cNvPr>
          <p:cNvPicPr>
            <a:picLocks noChangeAspect="1"/>
          </p:cNvPicPr>
          <p:nvPr/>
        </p:nvPicPr>
        <p:blipFill>
          <a:blip r:embed="rId8"/>
          <a:stretch>
            <a:fillRect/>
          </a:stretch>
        </p:blipFill>
        <p:spPr>
          <a:xfrm>
            <a:off x="821410" y="3126824"/>
            <a:ext cx="3750590" cy="17092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070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AA0DB463-2CBD-72D6-447B-3C614EC29553}"/>
              </a:ext>
            </a:extLst>
          </p:cNvPr>
          <p:cNvPicPr>
            <a:picLocks noChangeAspect="1"/>
          </p:cNvPicPr>
          <p:nvPr/>
        </p:nvPicPr>
        <p:blipFill>
          <a:blip r:embed="rId2"/>
          <a:stretch>
            <a:fillRect/>
          </a:stretch>
        </p:blipFill>
        <p:spPr>
          <a:xfrm>
            <a:off x="365596" y="825967"/>
            <a:ext cx="4206404" cy="1325654"/>
          </a:xfrm>
          <a:prstGeom prst="rect">
            <a:avLst/>
          </a:prstGeom>
          <a:effectLst>
            <a:outerShdw blurRad="50800" dist="38100" dir="5400000" algn="t" rotWithShape="0">
              <a:prstClr val="black">
                <a:alpha val="40000"/>
              </a:prstClr>
            </a:outerShdw>
          </a:effectLst>
        </p:spPr>
      </p:pic>
      <p:pic>
        <p:nvPicPr>
          <p:cNvPr id="4" name="Рисунок 3">
            <a:extLst>
              <a:ext uri="{FF2B5EF4-FFF2-40B4-BE49-F238E27FC236}">
                <a16:creationId xmlns:a16="http://schemas.microsoft.com/office/drawing/2014/main" id="{DE56B6C5-8095-9BE9-ED99-48C51AD86B77}"/>
              </a:ext>
            </a:extLst>
          </p:cNvPr>
          <p:cNvPicPr>
            <a:picLocks noChangeAspect="1"/>
          </p:cNvPicPr>
          <p:nvPr/>
        </p:nvPicPr>
        <p:blipFill>
          <a:blip r:embed="rId3"/>
          <a:stretch>
            <a:fillRect/>
          </a:stretch>
        </p:blipFill>
        <p:spPr>
          <a:xfrm>
            <a:off x="0" y="0"/>
            <a:ext cx="9144000" cy="645316"/>
          </a:xfrm>
          <a:prstGeom prst="rect">
            <a:avLst/>
          </a:prstGeom>
        </p:spPr>
      </p:pic>
      <p:sp>
        <p:nvSpPr>
          <p:cNvPr id="6" name="TextBox 5">
            <a:extLst>
              <a:ext uri="{FF2B5EF4-FFF2-40B4-BE49-F238E27FC236}">
                <a16:creationId xmlns:a16="http://schemas.microsoft.com/office/drawing/2014/main" id="{460B8E68-B338-AD00-266C-24CAEBA6FDA7}"/>
              </a:ext>
            </a:extLst>
          </p:cNvPr>
          <p:cNvSpPr txBox="1"/>
          <p:nvPr/>
        </p:nvSpPr>
        <p:spPr>
          <a:xfrm>
            <a:off x="311700" y="102853"/>
            <a:ext cx="7320113" cy="415498"/>
          </a:xfrm>
          <a:prstGeom prst="rect">
            <a:avLst/>
          </a:prstGeom>
          <a:noFill/>
        </p:spPr>
        <p:txBody>
          <a:bodyPr wrap="square">
            <a:spAutoFit/>
          </a:bodyPr>
          <a:lstStyle/>
          <a:p>
            <a:r>
              <a:rPr lang="ru-RU" sz="2100" b="1" dirty="0">
                <a:solidFill>
                  <a:schemeClr val="bg1">
                    <a:lumMod val="95000"/>
                  </a:schemeClr>
                </a:solidFill>
              </a:rPr>
              <a:t>ЦА, результаты проблемных интервью</a:t>
            </a:r>
          </a:p>
        </p:txBody>
      </p:sp>
      <p:pic>
        <p:nvPicPr>
          <p:cNvPr id="7" name="Рисунок 6">
            <a:extLst>
              <a:ext uri="{FF2B5EF4-FFF2-40B4-BE49-F238E27FC236}">
                <a16:creationId xmlns:a16="http://schemas.microsoft.com/office/drawing/2014/main" id="{B3373D14-BEE6-2C07-9F03-09F32836FF43}"/>
              </a:ext>
            </a:extLst>
          </p:cNvPr>
          <p:cNvPicPr>
            <a:picLocks noChangeAspect="1"/>
          </p:cNvPicPr>
          <p:nvPr/>
        </p:nvPicPr>
        <p:blipFill>
          <a:blip r:embed="rId4"/>
          <a:stretch>
            <a:fillRect/>
          </a:stretch>
        </p:blipFill>
        <p:spPr>
          <a:xfrm>
            <a:off x="6743281" y="122543"/>
            <a:ext cx="676715" cy="451143"/>
          </a:xfrm>
          <a:prstGeom prst="rect">
            <a:avLst/>
          </a:prstGeom>
        </p:spPr>
      </p:pic>
      <p:pic>
        <p:nvPicPr>
          <p:cNvPr id="8" name="Рисунок 7">
            <a:extLst>
              <a:ext uri="{FF2B5EF4-FFF2-40B4-BE49-F238E27FC236}">
                <a16:creationId xmlns:a16="http://schemas.microsoft.com/office/drawing/2014/main" id="{2C6C3504-B027-3A30-B897-DE1C73748652}"/>
              </a:ext>
            </a:extLst>
          </p:cNvPr>
          <p:cNvPicPr>
            <a:picLocks noChangeAspect="1"/>
          </p:cNvPicPr>
          <p:nvPr/>
        </p:nvPicPr>
        <p:blipFill>
          <a:blip r:embed="rId5"/>
          <a:stretch>
            <a:fillRect/>
          </a:stretch>
        </p:blipFill>
        <p:spPr>
          <a:xfrm>
            <a:off x="7631813" y="159123"/>
            <a:ext cx="420660" cy="377985"/>
          </a:xfrm>
          <a:prstGeom prst="rect">
            <a:avLst/>
          </a:prstGeom>
        </p:spPr>
      </p:pic>
      <p:pic>
        <p:nvPicPr>
          <p:cNvPr id="9" name="Рисунок 8">
            <a:extLst>
              <a:ext uri="{FF2B5EF4-FFF2-40B4-BE49-F238E27FC236}">
                <a16:creationId xmlns:a16="http://schemas.microsoft.com/office/drawing/2014/main" id="{D6FC4EBC-01AF-4737-4C6E-122BD21FF09B}"/>
              </a:ext>
            </a:extLst>
          </p:cNvPr>
          <p:cNvPicPr>
            <a:picLocks noChangeAspect="1"/>
          </p:cNvPicPr>
          <p:nvPr/>
        </p:nvPicPr>
        <p:blipFill>
          <a:blip r:embed="rId6"/>
          <a:stretch>
            <a:fillRect/>
          </a:stretch>
        </p:blipFill>
        <p:spPr>
          <a:xfrm>
            <a:off x="8253130" y="74765"/>
            <a:ext cx="579170" cy="463336"/>
          </a:xfrm>
          <a:prstGeom prst="rect">
            <a:avLst/>
          </a:prstGeom>
        </p:spPr>
      </p:pic>
      <p:pic>
        <p:nvPicPr>
          <p:cNvPr id="11" name="Рисунок 10">
            <a:extLst>
              <a:ext uri="{FF2B5EF4-FFF2-40B4-BE49-F238E27FC236}">
                <a16:creationId xmlns:a16="http://schemas.microsoft.com/office/drawing/2014/main" id="{5EE3E222-8B57-7040-1B11-C76952F05815}"/>
              </a:ext>
            </a:extLst>
          </p:cNvPr>
          <p:cNvPicPr>
            <a:picLocks noChangeAspect="1"/>
          </p:cNvPicPr>
          <p:nvPr/>
        </p:nvPicPr>
        <p:blipFill>
          <a:blip r:embed="rId7"/>
          <a:stretch>
            <a:fillRect/>
          </a:stretch>
        </p:blipFill>
        <p:spPr>
          <a:xfrm>
            <a:off x="311700" y="2266209"/>
            <a:ext cx="4349645" cy="1224810"/>
          </a:xfrm>
          <a:prstGeom prst="rect">
            <a:avLst/>
          </a:prstGeom>
          <a:effectLst>
            <a:outerShdw blurRad="50800" dist="38100" dir="5400000" algn="t" rotWithShape="0">
              <a:prstClr val="black">
                <a:alpha val="40000"/>
              </a:prstClr>
            </a:outerShdw>
          </a:effectLst>
        </p:spPr>
      </p:pic>
      <p:pic>
        <p:nvPicPr>
          <p:cNvPr id="12" name="Рисунок 11">
            <a:extLst>
              <a:ext uri="{FF2B5EF4-FFF2-40B4-BE49-F238E27FC236}">
                <a16:creationId xmlns:a16="http://schemas.microsoft.com/office/drawing/2014/main" id="{5FF60B4C-9767-7106-70B7-4AFCAC4B3B6F}"/>
              </a:ext>
            </a:extLst>
          </p:cNvPr>
          <p:cNvPicPr>
            <a:picLocks noChangeAspect="1"/>
          </p:cNvPicPr>
          <p:nvPr/>
        </p:nvPicPr>
        <p:blipFill>
          <a:blip r:embed="rId8"/>
          <a:stretch>
            <a:fillRect/>
          </a:stretch>
        </p:blipFill>
        <p:spPr>
          <a:xfrm>
            <a:off x="311701" y="3775604"/>
            <a:ext cx="4260300" cy="1021122"/>
          </a:xfrm>
          <a:prstGeom prst="rect">
            <a:avLst/>
          </a:prstGeom>
          <a:effectLst>
            <a:outerShdw blurRad="50800" dist="38100" dir="5400000" algn="t" rotWithShape="0">
              <a:prstClr val="black">
                <a:alpha val="40000"/>
              </a:prstClr>
            </a:outerShdw>
          </a:effectLst>
        </p:spPr>
      </p:pic>
      <p:pic>
        <p:nvPicPr>
          <p:cNvPr id="13" name="Рисунок 12">
            <a:extLst>
              <a:ext uri="{FF2B5EF4-FFF2-40B4-BE49-F238E27FC236}">
                <a16:creationId xmlns:a16="http://schemas.microsoft.com/office/drawing/2014/main" id="{B55AF38A-C140-4711-8E40-AE9269FDC11E}"/>
              </a:ext>
            </a:extLst>
          </p:cNvPr>
          <p:cNvPicPr>
            <a:picLocks noChangeAspect="1"/>
          </p:cNvPicPr>
          <p:nvPr/>
        </p:nvPicPr>
        <p:blipFill>
          <a:blip r:embed="rId9"/>
          <a:stretch>
            <a:fillRect/>
          </a:stretch>
        </p:blipFill>
        <p:spPr>
          <a:xfrm>
            <a:off x="4669889" y="1621526"/>
            <a:ext cx="4209751" cy="216559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33490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E56B6C5-8095-9BE9-ED99-48C51AD86B77}"/>
              </a:ext>
            </a:extLst>
          </p:cNvPr>
          <p:cNvPicPr>
            <a:picLocks noChangeAspect="1"/>
          </p:cNvPicPr>
          <p:nvPr/>
        </p:nvPicPr>
        <p:blipFill>
          <a:blip r:embed="rId2"/>
          <a:stretch>
            <a:fillRect/>
          </a:stretch>
        </p:blipFill>
        <p:spPr>
          <a:xfrm>
            <a:off x="0" y="0"/>
            <a:ext cx="9144000" cy="645316"/>
          </a:xfrm>
          <a:prstGeom prst="rect">
            <a:avLst/>
          </a:prstGeom>
        </p:spPr>
      </p:pic>
      <p:sp>
        <p:nvSpPr>
          <p:cNvPr id="6" name="TextBox 5">
            <a:extLst>
              <a:ext uri="{FF2B5EF4-FFF2-40B4-BE49-F238E27FC236}">
                <a16:creationId xmlns:a16="http://schemas.microsoft.com/office/drawing/2014/main" id="{15F4F48E-2D94-5950-41A0-9DFD103A7819}"/>
              </a:ext>
            </a:extLst>
          </p:cNvPr>
          <p:cNvSpPr txBox="1"/>
          <p:nvPr/>
        </p:nvSpPr>
        <p:spPr>
          <a:xfrm>
            <a:off x="307825" y="122482"/>
            <a:ext cx="6478511" cy="415498"/>
          </a:xfrm>
          <a:prstGeom prst="rect">
            <a:avLst/>
          </a:prstGeom>
          <a:noFill/>
        </p:spPr>
        <p:txBody>
          <a:bodyPr wrap="square">
            <a:spAutoFit/>
          </a:bodyPr>
          <a:lstStyle/>
          <a:p>
            <a:r>
              <a:rPr lang="ru-RU" sz="2100" b="1" dirty="0">
                <a:solidFill>
                  <a:schemeClr val="bg1"/>
                </a:solidFill>
                <a:sym typeface="PT Sans"/>
              </a:rPr>
              <a:t>Анализ аналогов</a:t>
            </a:r>
          </a:p>
        </p:txBody>
      </p:sp>
      <p:pic>
        <p:nvPicPr>
          <p:cNvPr id="7" name="Рисунок 6">
            <a:extLst>
              <a:ext uri="{FF2B5EF4-FFF2-40B4-BE49-F238E27FC236}">
                <a16:creationId xmlns:a16="http://schemas.microsoft.com/office/drawing/2014/main" id="{B3373D14-BEE6-2C07-9F03-09F32836FF43}"/>
              </a:ext>
            </a:extLst>
          </p:cNvPr>
          <p:cNvPicPr>
            <a:picLocks noChangeAspect="1"/>
          </p:cNvPicPr>
          <p:nvPr/>
        </p:nvPicPr>
        <p:blipFill>
          <a:blip r:embed="rId3"/>
          <a:stretch>
            <a:fillRect/>
          </a:stretch>
        </p:blipFill>
        <p:spPr>
          <a:xfrm>
            <a:off x="6743281" y="122543"/>
            <a:ext cx="676715" cy="451143"/>
          </a:xfrm>
          <a:prstGeom prst="rect">
            <a:avLst/>
          </a:prstGeom>
        </p:spPr>
      </p:pic>
      <p:pic>
        <p:nvPicPr>
          <p:cNvPr id="8" name="Рисунок 7">
            <a:extLst>
              <a:ext uri="{FF2B5EF4-FFF2-40B4-BE49-F238E27FC236}">
                <a16:creationId xmlns:a16="http://schemas.microsoft.com/office/drawing/2014/main" id="{2C6C3504-B027-3A30-B897-DE1C73748652}"/>
              </a:ext>
            </a:extLst>
          </p:cNvPr>
          <p:cNvPicPr>
            <a:picLocks noChangeAspect="1"/>
          </p:cNvPicPr>
          <p:nvPr/>
        </p:nvPicPr>
        <p:blipFill>
          <a:blip r:embed="rId4"/>
          <a:stretch>
            <a:fillRect/>
          </a:stretch>
        </p:blipFill>
        <p:spPr>
          <a:xfrm>
            <a:off x="7631813" y="159123"/>
            <a:ext cx="420660" cy="377985"/>
          </a:xfrm>
          <a:prstGeom prst="rect">
            <a:avLst/>
          </a:prstGeom>
        </p:spPr>
      </p:pic>
      <p:pic>
        <p:nvPicPr>
          <p:cNvPr id="9" name="Рисунок 8">
            <a:extLst>
              <a:ext uri="{FF2B5EF4-FFF2-40B4-BE49-F238E27FC236}">
                <a16:creationId xmlns:a16="http://schemas.microsoft.com/office/drawing/2014/main" id="{D6FC4EBC-01AF-4737-4C6E-122BD21FF09B}"/>
              </a:ext>
            </a:extLst>
          </p:cNvPr>
          <p:cNvPicPr>
            <a:picLocks noChangeAspect="1"/>
          </p:cNvPicPr>
          <p:nvPr/>
        </p:nvPicPr>
        <p:blipFill>
          <a:blip r:embed="rId5"/>
          <a:stretch>
            <a:fillRect/>
          </a:stretch>
        </p:blipFill>
        <p:spPr>
          <a:xfrm>
            <a:off x="8253130" y="74765"/>
            <a:ext cx="579170" cy="463336"/>
          </a:xfrm>
          <a:prstGeom prst="rect">
            <a:avLst/>
          </a:prstGeom>
        </p:spPr>
      </p:pic>
      <p:graphicFrame>
        <p:nvGraphicFramePr>
          <p:cNvPr id="10" name="Таблица 9"/>
          <p:cNvGraphicFramePr>
            <a:graphicFrameLocks noGrp="1"/>
          </p:cNvGraphicFramePr>
          <p:nvPr>
            <p:extLst>
              <p:ext uri="{D42A27DB-BD31-4B8C-83A1-F6EECF244321}">
                <p14:modId xmlns:p14="http://schemas.microsoft.com/office/powerpoint/2010/main" val="2133316165"/>
              </p:ext>
            </p:extLst>
          </p:nvPr>
        </p:nvGraphicFramePr>
        <p:xfrm>
          <a:off x="0" y="955608"/>
          <a:ext cx="9144000" cy="3476742"/>
        </p:xfrm>
        <a:graphic>
          <a:graphicData uri="http://schemas.openxmlformats.org/drawingml/2006/table">
            <a:tbl>
              <a:tblPr firstRow="1" bandRow="1">
                <a:tableStyleId>{35758FB7-9AC5-4552-8A53-C91805E547FA}</a:tableStyleId>
              </a:tblPr>
              <a:tblGrid>
                <a:gridCol w="1304688">
                  <a:extLst>
                    <a:ext uri="{9D8B030D-6E8A-4147-A177-3AD203B41FA5}">
                      <a16:colId xmlns:a16="http://schemas.microsoft.com/office/drawing/2014/main" val="2056197183"/>
                    </a:ext>
                  </a:extLst>
                </a:gridCol>
                <a:gridCol w="1523736">
                  <a:extLst>
                    <a:ext uri="{9D8B030D-6E8A-4147-A177-3AD203B41FA5}">
                      <a16:colId xmlns:a16="http://schemas.microsoft.com/office/drawing/2014/main" val="2278055706"/>
                    </a:ext>
                  </a:extLst>
                </a:gridCol>
                <a:gridCol w="1337578">
                  <a:extLst>
                    <a:ext uri="{9D8B030D-6E8A-4147-A177-3AD203B41FA5}">
                      <a16:colId xmlns:a16="http://schemas.microsoft.com/office/drawing/2014/main" val="1570281248"/>
                    </a:ext>
                  </a:extLst>
                </a:gridCol>
                <a:gridCol w="1470945">
                  <a:extLst>
                    <a:ext uri="{9D8B030D-6E8A-4147-A177-3AD203B41FA5}">
                      <a16:colId xmlns:a16="http://schemas.microsoft.com/office/drawing/2014/main" val="2626317955"/>
                    </a:ext>
                  </a:extLst>
                </a:gridCol>
                <a:gridCol w="1334420">
                  <a:extLst>
                    <a:ext uri="{9D8B030D-6E8A-4147-A177-3AD203B41FA5}">
                      <a16:colId xmlns:a16="http://schemas.microsoft.com/office/drawing/2014/main" val="219569317"/>
                    </a:ext>
                  </a:extLst>
                </a:gridCol>
                <a:gridCol w="2172633">
                  <a:extLst>
                    <a:ext uri="{9D8B030D-6E8A-4147-A177-3AD203B41FA5}">
                      <a16:colId xmlns:a16="http://schemas.microsoft.com/office/drawing/2014/main" val="3529306770"/>
                    </a:ext>
                  </a:extLst>
                </a:gridCol>
              </a:tblGrid>
              <a:tr h="334012">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КОНКУРЕНТЫ</a:t>
                      </a:r>
                    </a:p>
                  </a:txBody>
                  <a:tcPr marL="69635" marR="69635" marT="0" marB="0"/>
                </a:tc>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ПРЕИМУЩЕСТВО</a:t>
                      </a:r>
                    </a:p>
                  </a:txBody>
                  <a:tcPr marL="69635" marR="69635" marT="0" marB="0"/>
                </a:tc>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ВАЖНОСТЬ ДЛЯ ПОТРЕБИТЕЛЯ</a:t>
                      </a:r>
                    </a:p>
                  </a:txBody>
                  <a:tcPr marL="69635" marR="69635" marT="0" marB="0"/>
                </a:tc>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НЕДОСТАТКИ</a:t>
                      </a:r>
                    </a:p>
                  </a:txBody>
                  <a:tcPr marL="69635" marR="69635" marT="0" marB="0"/>
                </a:tc>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ВАЖНОСТЬ ДЛЯ ПОТРЕБИТЕЛЯ</a:t>
                      </a:r>
                    </a:p>
                  </a:txBody>
                  <a:tcPr marL="69635" marR="69635" marT="0" marB="0"/>
                </a:tc>
                <a:tc>
                  <a:txBody>
                    <a:bodyPr/>
                    <a:lstStyle/>
                    <a:p>
                      <a:pPr algn="ctr">
                        <a:lnSpc>
                          <a:spcPct val="107000"/>
                        </a:lnSpc>
                        <a:spcAft>
                          <a:spcPts val="0"/>
                        </a:spcAft>
                      </a:pPr>
                      <a:r>
                        <a:rPr lang="ru-RU" sz="1200" dirty="0">
                          <a:effectLst/>
                          <a:latin typeface="+mn-lt"/>
                          <a:ea typeface="Calibri" panose="020F0502020204030204" pitchFamily="34" charset="0"/>
                          <a:cs typeface="Times New Roman" panose="02020603050405020304" pitchFamily="18" charset="0"/>
                        </a:rPr>
                        <a:t>ОТВЕТ</a:t>
                      </a:r>
                    </a:p>
                  </a:txBody>
                  <a:tcPr marL="69635" marR="69635" marT="0" marB="0"/>
                </a:tc>
                <a:extLst>
                  <a:ext uri="{0D108BD9-81ED-4DB2-BD59-A6C34878D82A}">
                    <a16:rowId xmlns:a16="http://schemas.microsoft.com/office/drawing/2014/main" val="2480429596"/>
                  </a:ext>
                </a:extLst>
              </a:tr>
              <a:tr h="1079008">
                <a:tc>
                  <a:txBody>
                    <a:bodyPr/>
                    <a:lstStyle/>
                    <a:p>
                      <a:pPr algn="ctr">
                        <a:lnSpc>
                          <a:spcPct val="107000"/>
                        </a:lnSpc>
                        <a:spcAft>
                          <a:spcPts val="0"/>
                        </a:spcAft>
                      </a:pPr>
                      <a:r>
                        <a:rPr lang="en-US" sz="1100" dirty="0" err="1">
                          <a:effectLst/>
                          <a:latin typeface="+mn-lt"/>
                          <a:ea typeface="Calibri" panose="020F0502020204030204" pitchFamily="34" charset="0"/>
                          <a:cs typeface="Times New Roman" panose="02020603050405020304" pitchFamily="18" charset="0"/>
                        </a:rPr>
                        <a:t>Bolshayastrana</a:t>
                      </a: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Широкий выбор, бесплатный доступ, пользовательские отзывы и оценки, удобный интерфейс, фильтры поиска.</a:t>
                      </a: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Возможность быстро и легко найти нужный</a:t>
                      </a:r>
                      <a:r>
                        <a:rPr lang="ru-RU" sz="1100" baseline="0" dirty="0">
                          <a:effectLst/>
                          <a:latin typeface="+mn-lt"/>
                          <a:ea typeface="Calibri" panose="020F0502020204030204" pitchFamily="34" charset="0"/>
                          <a:cs typeface="Times New Roman" panose="02020603050405020304" pitchFamily="18" charset="0"/>
                        </a:rPr>
                        <a:t> тур.</a:t>
                      </a: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Недостаточная база данных, проблемы с производительностью.</a:t>
                      </a:r>
                    </a:p>
                    <a:p>
                      <a:pPr>
                        <a:lnSpc>
                          <a:spcPct val="107000"/>
                        </a:lnSpc>
                        <a:spcAft>
                          <a:spcPts val="0"/>
                        </a:spcAft>
                      </a:pP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Специализация</a:t>
                      </a:r>
                      <a:r>
                        <a:rPr lang="ru-RU" sz="1100" baseline="0" dirty="0">
                          <a:effectLst/>
                          <a:latin typeface="+mn-lt"/>
                          <a:ea typeface="Calibri" panose="020F0502020204030204" pitchFamily="34" charset="0"/>
                          <a:cs typeface="Times New Roman" panose="02020603050405020304" pitchFamily="18" charset="0"/>
                        </a:rPr>
                        <a:t> на конкретном регионе. Возможность найти уникальный тур - отсутствует.</a:t>
                      </a: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Мы</a:t>
                      </a:r>
                      <a:r>
                        <a:rPr lang="ru-RU" sz="1100" baseline="0" dirty="0">
                          <a:effectLst/>
                          <a:latin typeface="+mn-lt"/>
                          <a:ea typeface="Calibri" panose="020F0502020204030204" pitchFamily="34" charset="0"/>
                          <a:cs typeface="Times New Roman" panose="02020603050405020304" pitchFamily="18" charset="0"/>
                        </a:rPr>
                        <a:t> создаем уникальные гастрономические туры по Ростовской области. </a:t>
                      </a:r>
                      <a:r>
                        <a:rPr lang="ru-RU" sz="1100" dirty="0">
                          <a:effectLst/>
                          <a:latin typeface="+mn-lt"/>
                          <a:ea typeface="Calibri" panose="020F0502020204030204" pitchFamily="34" charset="0"/>
                          <a:cs typeface="Times New Roman" panose="02020603050405020304" pitchFamily="18" charset="0"/>
                        </a:rPr>
                        <a:t>Также  будет предоставлена возможность онлайн бронирования прямо на сайте.</a:t>
                      </a:r>
                    </a:p>
                  </a:txBody>
                  <a:tcPr marL="69635" marR="69635" marT="0" marB="0"/>
                </a:tc>
                <a:extLst>
                  <a:ext uri="{0D108BD9-81ED-4DB2-BD59-A6C34878D82A}">
                    <a16:rowId xmlns:a16="http://schemas.microsoft.com/office/drawing/2014/main" val="723222386"/>
                  </a:ext>
                </a:extLst>
              </a:tr>
              <a:tr h="1824773">
                <a:tc>
                  <a:txBody>
                    <a:bodyPr/>
                    <a:lstStyle/>
                    <a:p>
                      <a:pPr algn="ctr">
                        <a:lnSpc>
                          <a:spcPct val="107000"/>
                        </a:lnSpc>
                        <a:spcAft>
                          <a:spcPts val="0"/>
                        </a:spcAft>
                      </a:pPr>
                      <a:r>
                        <a:rPr lang="en-US" sz="1100" dirty="0">
                          <a:effectLst/>
                          <a:latin typeface="+mn-lt"/>
                          <a:ea typeface="Calibri" panose="020F0502020204030204" pitchFamily="34" charset="0"/>
                          <a:cs typeface="Times New Roman" panose="02020603050405020304" pitchFamily="18" charset="0"/>
                        </a:rPr>
                        <a:t>Experience</a:t>
                      </a:r>
                      <a:r>
                        <a:rPr lang="ru-RU" sz="1100" dirty="0">
                          <a:effectLst/>
                          <a:latin typeface="+mn-lt"/>
                          <a:ea typeface="Calibri" panose="020F0502020204030204" pitchFamily="34" charset="0"/>
                          <a:cs typeface="Times New Roman" panose="02020603050405020304" pitchFamily="18" charset="0"/>
                        </a:rPr>
                        <a:t>.</a:t>
                      </a:r>
                      <a:r>
                        <a:rPr lang="en-US" sz="1100" dirty="0" err="1">
                          <a:effectLst/>
                          <a:latin typeface="+mn-lt"/>
                          <a:ea typeface="Calibri" panose="020F0502020204030204" pitchFamily="34" charset="0"/>
                          <a:cs typeface="Times New Roman" panose="02020603050405020304" pitchFamily="18" charset="0"/>
                        </a:rPr>
                        <a:t>tripster</a:t>
                      </a: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Разнообразная информация, бесплатный доступ, пользовательские отзывы и оценки, удобный интерфейс, фильтры поиска.</a:t>
                      </a: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Возможность быстро и легко найти нужный</a:t>
                      </a:r>
                      <a:r>
                        <a:rPr lang="ru-RU" sz="1100" baseline="0" dirty="0">
                          <a:effectLst/>
                          <a:latin typeface="+mn-lt"/>
                          <a:ea typeface="Calibri" panose="020F0502020204030204" pitchFamily="34" charset="0"/>
                          <a:cs typeface="Times New Roman" panose="02020603050405020304" pitchFamily="18" charset="0"/>
                        </a:rPr>
                        <a:t> тур</a:t>
                      </a:r>
                      <a:r>
                        <a:rPr lang="ru-RU" sz="1100" dirty="0">
                          <a:effectLst/>
                          <a:latin typeface="+mn-lt"/>
                          <a:ea typeface="Calibri" panose="020F0502020204030204" pitchFamily="34" charset="0"/>
                          <a:cs typeface="Times New Roman" panose="02020603050405020304" pitchFamily="18" charset="0"/>
                        </a:rPr>
                        <a:t>.</a:t>
                      </a: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Недостаточная база данных, зависимость от отзывов, проблемы с производительностью. </a:t>
                      </a: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Специализация на конкретном регионе.</a:t>
                      </a:r>
                      <a:r>
                        <a:rPr lang="ru-RU" sz="1100" baseline="0" dirty="0">
                          <a:effectLst/>
                          <a:latin typeface="+mn-lt"/>
                          <a:ea typeface="Calibri" panose="020F0502020204030204" pitchFamily="34" charset="0"/>
                          <a:cs typeface="Times New Roman" panose="02020603050405020304" pitchFamily="18" charset="0"/>
                        </a:rPr>
                        <a:t> Возможность найти у</a:t>
                      </a:r>
                      <a:r>
                        <a:rPr lang="ru-RU" sz="1100" dirty="0">
                          <a:effectLst/>
                          <a:latin typeface="+mn-lt"/>
                          <a:ea typeface="Calibri" panose="020F0502020204030204" pitchFamily="34" charset="0"/>
                          <a:cs typeface="Times New Roman" panose="02020603050405020304" pitchFamily="18" charset="0"/>
                        </a:rPr>
                        <a:t>никальный тур -  отсутствует.</a:t>
                      </a:r>
                    </a:p>
                    <a:p>
                      <a:pPr>
                        <a:lnSpc>
                          <a:spcPct val="107000"/>
                        </a:lnSpc>
                        <a:spcAft>
                          <a:spcPts val="0"/>
                        </a:spcAft>
                      </a:pPr>
                      <a:endParaRPr lang="ru-RU" sz="1100" dirty="0">
                        <a:effectLst/>
                        <a:latin typeface="+mn-lt"/>
                        <a:ea typeface="Calibri" panose="020F0502020204030204" pitchFamily="34" charset="0"/>
                        <a:cs typeface="Times New Roman" panose="02020603050405020304" pitchFamily="18" charset="0"/>
                      </a:endParaRPr>
                    </a:p>
                  </a:txBody>
                  <a:tcPr marL="69635" marR="69635" marT="0" marB="0"/>
                </a:tc>
                <a:tc>
                  <a:txBody>
                    <a:bodyPr/>
                    <a:lstStyle/>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Мы создаем уникальные гастрономические туры по Ростовской области. Также будет предоставлена возможность онлайн бронирования прямо на сайте.</a:t>
                      </a:r>
                    </a:p>
                    <a:p>
                      <a:pP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На сайте пользователям будет показана полезная реклама о событиях проходящих в нашем городе.</a:t>
                      </a:r>
                    </a:p>
                  </a:txBody>
                  <a:tcPr marL="69635" marR="69635" marT="0" marB="0"/>
                </a:tc>
                <a:extLst>
                  <a:ext uri="{0D108BD9-81ED-4DB2-BD59-A6C34878D82A}">
                    <a16:rowId xmlns:a16="http://schemas.microsoft.com/office/drawing/2014/main" val="367668740"/>
                  </a:ext>
                </a:extLst>
              </a:tr>
            </a:tbl>
          </a:graphicData>
        </a:graphic>
      </p:graphicFrame>
    </p:spTree>
    <p:extLst>
      <p:ext uri="{BB962C8B-B14F-4D97-AF65-F5344CB8AC3E}">
        <p14:creationId xmlns:p14="http://schemas.microsoft.com/office/powerpoint/2010/main" val="306538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E56B6C5-8095-9BE9-ED99-48C51AD86B77}"/>
              </a:ext>
            </a:extLst>
          </p:cNvPr>
          <p:cNvPicPr>
            <a:picLocks noChangeAspect="1"/>
          </p:cNvPicPr>
          <p:nvPr/>
        </p:nvPicPr>
        <p:blipFill>
          <a:blip r:embed="rId2"/>
          <a:stretch>
            <a:fillRect/>
          </a:stretch>
        </p:blipFill>
        <p:spPr>
          <a:xfrm>
            <a:off x="0" y="0"/>
            <a:ext cx="9144000" cy="645316"/>
          </a:xfrm>
          <a:prstGeom prst="rect">
            <a:avLst/>
          </a:prstGeom>
        </p:spPr>
      </p:pic>
      <p:sp>
        <p:nvSpPr>
          <p:cNvPr id="6" name="TextBox 5">
            <a:extLst>
              <a:ext uri="{FF2B5EF4-FFF2-40B4-BE49-F238E27FC236}">
                <a16:creationId xmlns:a16="http://schemas.microsoft.com/office/drawing/2014/main" id="{15F4F48E-2D94-5950-41A0-9DFD103A7819}"/>
              </a:ext>
            </a:extLst>
          </p:cNvPr>
          <p:cNvSpPr txBox="1"/>
          <p:nvPr/>
        </p:nvSpPr>
        <p:spPr>
          <a:xfrm>
            <a:off x="158861" y="53938"/>
            <a:ext cx="6478511" cy="415498"/>
          </a:xfrm>
          <a:prstGeom prst="rect">
            <a:avLst/>
          </a:prstGeom>
          <a:noFill/>
        </p:spPr>
        <p:txBody>
          <a:bodyPr wrap="square">
            <a:spAutoFit/>
          </a:bodyPr>
          <a:lstStyle/>
          <a:p>
            <a:r>
              <a:rPr lang="ru-RU" sz="2100" b="1" dirty="0">
                <a:solidFill>
                  <a:schemeClr val="bg1"/>
                </a:solidFill>
                <a:sym typeface="PT Sans"/>
              </a:rPr>
              <a:t>Анализ аналогов</a:t>
            </a:r>
          </a:p>
        </p:txBody>
      </p:sp>
      <p:pic>
        <p:nvPicPr>
          <p:cNvPr id="7" name="Рисунок 6">
            <a:extLst>
              <a:ext uri="{FF2B5EF4-FFF2-40B4-BE49-F238E27FC236}">
                <a16:creationId xmlns:a16="http://schemas.microsoft.com/office/drawing/2014/main" id="{B3373D14-BEE6-2C07-9F03-09F32836FF43}"/>
              </a:ext>
            </a:extLst>
          </p:cNvPr>
          <p:cNvPicPr>
            <a:picLocks noChangeAspect="1"/>
          </p:cNvPicPr>
          <p:nvPr/>
        </p:nvPicPr>
        <p:blipFill>
          <a:blip r:embed="rId3"/>
          <a:stretch>
            <a:fillRect/>
          </a:stretch>
        </p:blipFill>
        <p:spPr>
          <a:xfrm>
            <a:off x="6976894" y="72694"/>
            <a:ext cx="566978" cy="377985"/>
          </a:xfrm>
          <a:prstGeom prst="rect">
            <a:avLst/>
          </a:prstGeom>
        </p:spPr>
      </p:pic>
      <p:pic>
        <p:nvPicPr>
          <p:cNvPr id="8" name="Рисунок 7">
            <a:extLst>
              <a:ext uri="{FF2B5EF4-FFF2-40B4-BE49-F238E27FC236}">
                <a16:creationId xmlns:a16="http://schemas.microsoft.com/office/drawing/2014/main" id="{2C6C3504-B027-3A30-B897-DE1C73748652}"/>
              </a:ext>
            </a:extLst>
          </p:cNvPr>
          <p:cNvPicPr>
            <a:picLocks noChangeAspect="1"/>
          </p:cNvPicPr>
          <p:nvPr/>
        </p:nvPicPr>
        <p:blipFill>
          <a:blip r:embed="rId4"/>
          <a:stretch>
            <a:fillRect/>
          </a:stretch>
        </p:blipFill>
        <p:spPr>
          <a:xfrm>
            <a:off x="7656588" y="61352"/>
            <a:ext cx="420660" cy="377985"/>
          </a:xfrm>
          <a:prstGeom prst="rect">
            <a:avLst/>
          </a:prstGeom>
        </p:spPr>
      </p:pic>
      <p:pic>
        <p:nvPicPr>
          <p:cNvPr id="9" name="Рисунок 8">
            <a:extLst>
              <a:ext uri="{FF2B5EF4-FFF2-40B4-BE49-F238E27FC236}">
                <a16:creationId xmlns:a16="http://schemas.microsoft.com/office/drawing/2014/main" id="{D6FC4EBC-01AF-4737-4C6E-122BD21FF09B}"/>
              </a:ext>
            </a:extLst>
          </p:cNvPr>
          <p:cNvPicPr>
            <a:picLocks noChangeAspect="1"/>
          </p:cNvPicPr>
          <p:nvPr/>
        </p:nvPicPr>
        <p:blipFill>
          <a:blip r:embed="rId5"/>
          <a:stretch>
            <a:fillRect/>
          </a:stretch>
        </p:blipFill>
        <p:spPr>
          <a:xfrm>
            <a:off x="8302680" y="18792"/>
            <a:ext cx="579170" cy="463336"/>
          </a:xfrm>
          <a:prstGeom prst="rect">
            <a:avLst/>
          </a:prstGeom>
        </p:spPr>
      </p:pic>
      <p:graphicFrame>
        <p:nvGraphicFramePr>
          <p:cNvPr id="11" name="Таблица 10"/>
          <p:cNvGraphicFramePr>
            <a:graphicFrameLocks noGrp="1"/>
          </p:cNvGraphicFramePr>
          <p:nvPr>
            <p:extLst>
              <p:ext uri="{D42A27DB-BD31-4B8C-83A1-F6EECF244321}">
                <p14:modId xmlns:p14="http://schemas.microsoft.com/office/powerpoint/2010/main" val="672252708"/>
              </p:ext>
            </p:extLst>
          </p:nvPr>
        </p:nvGraphicFramePr>
        <p:xfrm>
          <a:off x="0" y="-200566"/>
          <a:ext cx="9144000" cy="5344065"/>
        </p:xfrm>
        <a:graphic>
          <a:graphicData uri="http://schemas.openxmlformats.org/drawingml/2006/table">
            <a:tbl>
              <a:tblPr firstRow="1" bandRow="1">
                <a:tableStyleId>{35758FB7-9AC5-4552-8A53-C91805E547FA}</a:tableStyleId>
              </a:tblPr>
              <a:tblGrid>
                <a:gridCol w="1203960">
                  <a:extLst>
                    <a:ext uri="{9D8B030D-6E8A-4147-A177-3AD203B41FA5}">
                      <a16:colId xmlns:a16="http://schemas.microsoft.com/office/drawing/2014/main" val="2056197183"/>
                    </a:ext>
                  </a:extLst>
                </a:gridCol>
                <a:gridCol w="1447800">
                  <a:extLst>
                    <a:ext uri="{9D8B030D-6E8A-4147-A177-3AD203B41FA5}">
                      <a16:colId xmlns:a16="http://schemas.microsoft.com/office/drawing/2014/main" val="2985341469"/>
                    </a:ext>
                  </a:extLst>
                </a:gridCol>
                <a:gridCol w="1219200">
                  <a:extLst>
                    <a:ext uri="{9D8B030D-6E8A-4147-A177-3AD203B41FA5}">
                      <a16:colId xmlns:a16="http://schemas.microsoft.com/office/drawing/2014/main" val="2278055706"/>
                    </a:ext>
                  </a:extLst>
                </a:gridCol>
                <a:gridCol w="1418670">
                  <a:extLst>
                    <a:ext uri="{9D8B030D-6E8A-4147-A177-3AD203B41FA5}">
                      <a16:colId xmlns:a16="http://schemas.microsoft.com/office/drawing/2014/main" val="1570281248"/>
                    </a:ext>
                  </a:extLst>
                </a:gridCol>
                <a:gridCol w="1845569">
                  <a:extLst>
                    <a:ext uri="{9D8B030D-6E8A-4147-A177-3AD203B41FA5}">
                      <a16:colId xmlns:a16="http://schemas.microsoft.com/office/drawing/2014/main" val="2626317955"/>
                    </a:ext>
                  </a:extLst>
                </a:gridCol>
                <a:gridCol w="2008801">
                  <a:extLst>
                    <a:ext uri="{9D8B030D-6E8A-4147-A177-3AD203B41FA5}">
                      <a16:colId xmlns:a16="http://schemas.microsoft.com/office/drawing/2014/main" val="4287219591"/>
                    </a:ext>
                  </a:extLst>
                </a:gridCol>
              </a:tblGrid>
              <a:tr h="542785">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КОНКУРЕНТЫ</a:t>
                      </a:r>
                    </a:p>
                  </a:txBody>
                  <a:tcPr marL="68580" marR="68580" marT="0" marB="0"/>
                </a:tc>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ПРЕИМУЩЕСТВО</a:t>
                      </a:r>
                    </a:p>
                  </a:txBody>
                  <a:tcPr marL="68580" marR="68580" marT="0" marB="0"/>
                </a:tc>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ВАЖНОСТЬ ДЛЯ ПОТРЕБИТЕЛЯ</a:t>
                      </a:r>
                    </a:p>
                  </a:txBody>
                  <a:tcPr marL="68580" marR="68580" marT="0" marB="0"/>
                </a:tc>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НЕДОСТАТКИ</a:t>
                      </a:r>
                    </a:p>
                  </a:txBody>
                  <a:tcPr marL="68580" marR="68580" marT="0" marB="0"/>
                </a:tc>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ВАЖНОСТЬ ДЛЯ ПОТРЕБИТЕЛЯ</a:t>
                      </a:r>
                    </a:p>
                  </a:txBody>
                  <a:tcPr marL="68580" marR="68580" marT="0" marB="0"/>
                </a:tc>
                <a:tc>
                  <a:txBody>
                    <a:bodyPr/>
                    <a:lstStyle/>
                    <a:p>
                      <a:pPr algn="ctr">
                        <a:lnSpc>
                          <a:spcPct val="107000"/>
                        </a:lnSpc>
                        <a:spcAft>
                          <a:spcPts val="0"/>
                        </a:spcAft>
                      </a:pPr>
                      <a:r>
                        <a:rPr lang="ru-RU" sz="1100" dirty="0">
                          <a:effectLst/>
                          <a:latin typeface="+mn-lt"/>
                          <a:ea typeface="Calibri" panose="020F0502020204030204" pitchFamily="34" charset="0"/>
                          <a:cs typeface="Times New Roman" panose="02020603050405020304" pitchFamily="18" charset="0"/>
                        </a:rPr>
                        <a:t>ОТВЕТ</a:t>
                      </a:r>
                    </a:p>
                  </a:txBody>
                  <a:tcPr marL="68580" marR="68580" marT="0" marB="0"/>
                </a:tc>
                <a:extLst>
                  <a:ext uri="{0D108BD9-81ED-4DB2-BD59-A6C34878D82A}">
                    <a16:rowId xmlns:a16="http://schemas.microsoft.com/office/drawing/2014/main" val="2480429596"/>
                  </a:ext>
                </a:extLst>
              </a:tr>
              <a:tr h="1623459">
                <a:tc>
                  <a:txBody>
                    <a:bodyPr/>
                    <a:lstStyle/>
                    <a:p>
                      <a:pPr algn="ctr">
                        <a:lnSpc>
                          <a:spcPct val="107000"/>
                        </a:lnSpc>
                        <a:spcAft>
                          <a:spcPts val="0"/>
                        </a:spcAft>
                      </a:pPr>
                      <a:r>
                        <a:rPr lang="en-US" sz="1000" dirty="0" err="1">
                          <a:effectLst/>
                          <a:latin typeface="+mn-lt"/>
                          <a:ea typeface="Calibri" panose="020F0502020204030204" pitchFamily="34" charset="0"/>
                          <a:cs typeface="Times New Roman" panose="02020603050405020304" pitchFamily="18" charset="0"/>
                        </a:rPr>
                        <a:t>Tripadvisor</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Разнообразная информация, бесплатный доступ, пользовательские отзывы, удобный интерфейс, фильтры поиска, возможность общения с другими абонентами.</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 быстро и легко найти нужный</a:t>
                      </a:r>
                      <a:r>
                        <a:rPr lang="ru-RU" sz="1000" baseline="0" dirty="0">
                          <a:effectLst/>
                          <a:latin typeface="+mn-lt"/>
                          <a:ea typeface="Calibri" panose="020F0502020204030204" pitchFamily="34" charset="0"/>
                          <a:cs typeface="Times New Roman" panose="02020603050405020304" pitchFamily="18" charset="0"/>
                        </a:rPr>
                        <a:t> тур</a:t>
                      </a:r>
                      <a:r>
                        <a:rPr lang="ru-RU" sz="1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Недостаточная база данных, зависимость от отзывов, проблемы с производительностью. Нет возможности онлайн-бронирования. </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Специализация</a:t>
                      </a:r>
                      <a:r>
                        <a:rPr lang="ru-RU" sz="1000" baseline="0" dirty="0">
                          <a:effectLst/>
                          <a:latin typeface="+mn-lt"/>
                          <a:ea typeface="Calibri" panose="020F0502020204030204" pitchFamily="34" charset="0"/>
                          <a:cs typeface="Times New Roman" panose="02020603050405020304" pitchFamily="18" charset="0"/>
                        </a:rPr>
                        <a:t> на конкретном регионе - отсутствует. Возможность найти уникальный тур -  отсутствует.</a:t>
                      </a:r>
                    </a:p>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 быстрого бронирования, не переходя на какой-либо другой сайт – отсутствует.</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Мы создаем уникальные гастрономические туры по Ростовской области. Также будет предоставлена возможность онлайн бронирования прямо на сайте. </a:t>
                      </a:r>
                    </a:p>
                  </a:txBody>
                  <a:tcPr marL="68580" marR="68580" marT="0" marB="0"/>
                </a:tc>
                <a:extLst>
                  <a:ext uri="{0D108BD9-81ED-4DB2-BD59-A6C34878D82A}">
                    <a16:rowId xmlns:a16="http://schemas.microsoft.com/office/drawing/2014/main" val="723222386"/>
                  </a:ext>
                </a:extLst>
              </a:tr>
              <a:tr h="1504638">
                <a:tc>
                  <a:txBody>
                    <a:bodyPr/>
                    <a:lstStyle/>
                    <a:p>
                      <a:pPr algn="ct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Южные-</a:t>
                      </a:r>
                      <a:r>
                        <a:rPr lang="ru-RU" sz="1000" dirty="0" err="1">
                          <a:effectLst/>
                          <a:latin typeface="+mn-lt"/>
                          <a:ea typeface="Calibri" panose="020F0502020204030204" pitchFamily="34" charset="0"/>
                          <a:cs typeface="Times New Roman" panose="02020603050405020304" pitchFamily="18" charset="0"/>
                        </a:rPr>
                        <a:t>регионы.рф</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Разнообразная информация, бесплатный доступ, удобный интерфейс, фильтры поиска.</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 быстро и легко найти нужный</a:t>
                      </a:r>
                      <a:r>
                        <a:rPr lang="ru-RU" sz="1000" baseline="0" dirty="0">
                          <a:effectLst/>
                          <a:latin typeface="+mn-lt"/>
                          <a:ea typeface="Calibri" panose="020F0502020204030204" pitchFamily="34" charset="0"/>
                          <a:cs typeface="Times New Roman" panose="02020603050405020304" pitchFamily="18" charset="0"/>
                        </a:rPr>
                        <a:t> тур</a:t>
                      </a:r>
                      <a:r>
                        <a:rPr lang="ru-RU" sz="1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Недостаточная база данных, проблемы с производительностью. Отсутствие</a:t>
                      </a:r>
                      <a:r>
                        <a:rPr lang="ru-RU" sz="1000" baseline="0" dirty="0">
                          <a:effectLst/>
                          <a:latin typeface="+mn-lt"/>
                          <a:ea typeface="Calibri" panose="020F0502020204030204" pitchFamily="34" charset="0"/>
                          <a:cs typeface="Times New Roman" panose="02020603050405020304" pitchFamily="18" charset="0"/>
                        </a:rPr>
                        <a:t> пользовательских отзывов</a:t>
                      </a:r>
                      <a:r>
                        <a:rPr lang="ru-RU" sz="1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Специализация на конкретном регионе - отсутствует. Возможность найти уникальный тур - отсутствует.</a:t>
                      </a:r>
                    </a:p>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a:t>
                      </a:r>
                      <a:r>
                        <a:rPr lang="ru-RU" sz="1000" baseline="0" dirty="0">
                          <a:effectLst/>
                          <a:latin typeface="+mn-lt"/>
                          <a:ea typeface="Calibri" panose="020F0502020204030204" pitchFamily="34" charset="0"/>
                          <a:cs typeface="Times New Roman" panose="02020603050405020304" pitchFamily="18" charset="0"/>
                        </a:rPr>
                        <a:t> просмотреть пользовательские отзывы – отсутствует. </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Мы создаем уникальные гастрономические туры по Ростовской области. Также будет предоставлена возможность онлайн бронирования прямо на сайте. На нашем сайте будут присутствовать</a:t>
                      </a:r>
                      <a:r>
                        <a:rPr lang="ru-RU" sz="1000" baseline="0" dirty="0">
                          <a:effectLst/>
                          <a:latin typeface="+mn-lt"/>
                          <a:ea typeface="Calibri" panose="020F0502020204030204" pitchFamily="34" charset="0"/>
                          <a:cs typeface="Times New Roman" panose="02020603050405020304" pitchFamily="18" charset="0"/>
                        </a:rPr>
                        <a:t> пользовательские отзывы.</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4634411"/>
                  </a:ext>
                </a:extLst>
              </a:tr>
              <a:tr h="1673183">
                <a:tc>
                  <a:txBody>
                    <a:bodyPr/>
                    <a:lstStyle/>
                    <a:p>
                      <a:pPr algn="ctr">
                        <a:lnSpc>
                          <a:spcPct val="107000"/>
                        </a:lnSpc>
                        <a:spcAft>
                          <a:spcPts val="0"/>
                        </a:spcAft>
                      </a:pPr>
                      <a:r>
                        <a:rPr lang="en-US" sz="1000" dirty="0" err="1">
                          <a:effectLst/>
                          <a:latin typeface="+mn-lt"/>
                          <a:ea typeface="Calibri" panose="020F0502020204030204" pitchFamily="34" charset="0"/>
                          <a:cs typeface="Times New Roman" panose="02020603050405020304" pitchFamily="18" charset="0"/>
                        </a:rPr>
                        <a:t>Extraguide</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Разнообразная информация, бесплатный доступ, пользовательские отзывы и оценки, удобный интерфейс, фильтры поиска.</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 быстро и легко найти нужный</a:t>
                      </a:r>
                      <a:r>
                        <a:rPr lang="ru-RU" sz="1000" baseline="0" dirty="0">
                          <a:effectLst/>
                          <a:latin typeface="+mn-lt"/>
                          <a:ea typeface="Calibri" panose="020F0502020204030204" pitchFamily="34" charset="0"/>
                          <a:cs typeface="Times New Roman" panose="02020603050405020304" pitchFamily="18" charset="0"/>
                        </a:rPr>
                        <a:t> тур</a:t>
                      </a:r>
                      <a:r>
                        <a:rPr lang="ru-RU" sz="1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Недостаточная база данных, маленькое количество отзывов, проблемы с производительностью. Нет возможности онлайн-бронирования</a:t>
                      </a:r>
                      <a:r>
                        <a:rPr lang="ru-RU" sz="1000" baseline="0" dirty="0">
                          <a:effectLst/>
                          <a:latin typeface="+mn-lt"/>
                          <a:ea typeface="Calibri" panose="020F0502020204030204" pitchFamily="34" charset="0"/>
                          <a:cs typeface="Times New Roman" panose="02020603050405020304" pitchFamily="18" charset="0"/>
                        </a:rPr>
                        <a:t>, не переходя на другой сайт.</a:t>
                      </a:r>
                      <a:endParaRPr lang="ru-RU" sz="1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Специализация на конкретном регионе - отсутствует. Возможность найти уникальный тур - отсутствует.</a:t>
                      </a:r>
                    </a:p>
                    <a:p>
                      <a:pPr>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Возможность быстрого бронирования, не переходя на какой-либо другой сайт – отсутствует. </a:t>
                      </a:r>
                    </a:p>
                  </a:txBody>
                  <a:tcPr marL="68580" marR="68580" marT="0" marB="0"/>
                </a:tc>
                <a:tc>
                  <a:txBody>
                    <a:bodyPr/>
                    <a:lstStyle/>
                    <a:p>
                      <a:pPr algn="l">
                        <a:lnSpc>
                          <a:spcPct val="107000"/>
                        </a:lnSpc>
                        <a:spcAft>
                          <a:spcPts val="0"/>
                        </a:spcAft>
                      </a:pPr>
                      <a:r>
                        <a:rPr lang="ru-RU" sz="1000" dirty="0">
                          <a:effectLst/>
                          <a:latin typeface="+mn-lt"/>
                          <a:ea typeface="Calibri" panose="020F0502020204030204" pitchFamily="34" charset="0"/>
                          <a:cs typeface="Times New Roman" panose="02020603050405020304" pitchFamily="18" charset="0"/>
                        </a:rPr>
                        <a:t>Мы создаем уникальные гастрономические туры по Ростовской области. Также будет предоставлена возможность онлайн бронирования прямо на сайте. На нашем сайте будет</a:t>
                      </a:r>
                      <a:r>
                        <a:rPr lang="ru-RU" sz="1000" baseline="0" dirty="0">
                          <a:effectLst/>
                          <a:latin typeface="+mn-lt"/>
                          <a:ea typeface="Calibri" panose="020F0502020204030204" pitchFamily="34" charset="0"/>
                          <a:cs typeface="Times New Roman" panose="02020603050405020304" pitchFamily="18" charset="0"/>
                        </a:rPr>
                        <a:t> достаточное количество</a:t>
                      </a:r>
                      <a:r>
                        <a:rPr lang="ru-RU" sz="1000" dirty="0">
                          <a:effectLst/>
                          <a:latin typeface="+mn-lt"/>
                          <a:ea typeface="Calibri" panose="020F0502020204030204" pitchFamily="34" charset="0"/>
                          <a:cs typeface="Times New Roman" panose="02020603050405020304" pitchFamily="18" charset="0"/>
                        </a:rPr>
                        <a:t> пользовательских отзывов.</a:t>
                      </a:r>
                    </a:p>
                  </a:txBody>
                  <a:tcPr marL="68580" marR="68580" marT="0" marB="0"/>
                </a:tc>
                <a:extLst>
                  <a:ext uri="{0D108BD9-81ED-4DB2-BD59-A6C34878D82A}">
                    <a16:rowId xmlns:a16="http://schemas.microsoft.com/office/drawing/2014/main" val="2624207038"/>
                  </a:ext>
                </a:extLst>
              </a:tr>
            </a:tbl>
          </a:graphicData>
        </a:graphic>
      </p:graphicFrame>
    </p:spTree>
    <p:extLst>
      <p:ext uri="{BB962C8B-B14F-4D97-AF65-F5344CB8AC3E}">
        <p14:creationId xmlns:p14="http://schemas.microsoft.com/office/powerpoint/2010/main" val="394482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1633D1-FD1D-1DAF-A815-F9EF68025A2B}"/>
              </a:ext>
            </a:extLst>
          </p:cNvPr>
          <p:cNvSpPr>
            <a:spLocks noGrp="1"/>
          </p:cNvSpPr>
          <p:nvPr>
            <p:ph type="title"/>
          </p:nvPr>
        </p:nvSpPr>
        <p:spPr>
          <a:xfrm>
            <a:off x="311700" y="645586"/>
            <a:ext cx="8520600" cy="572700"/>
          </a:xfrm>
        </p:spPr>
        <p:txBody>
          <a:bodyPr>
            <a:normAutofit fontScale="90000"/>
          </a:bodyPr>
          <a:lstStyle/>
          <a:p>
            <a:r>
              <a:rPr lang="ru-RU" dirty="0"/>
              <a:t>Анализ объема рынка (в рублях)</a:t>
            </a:r>
          </a:p>
        </p:txBody>
      </p:sp>
      <p:sp>
        <p:nvSpPr>
          <p:cNvPr id="4" name="Текст 3">
            <a:extLst>
              <a:ext uri="{FF2B5EF4-FFF2-40B4-BE49-F238E27FC236}">
                <a16:creationId xmlns:a16="http://schemas.microsoft.com/office/drawing/2014/main" id="{6BD121E0-62CC-AD31-A83E-3EB9F0A9D194}"/>
              </a:ext>
            </a:extLst>
          </p:cNvPr>
          <p:cNvSpPr>
            <a:spLocks noGrp="1"/>
          </p:cNvSpPr>
          <p:nvPr>
            <p:ph type="body" idx="2"/>
          </p:nvPr>
        </p:nvSpPr>
        <p:spPr>
          <a:xfrm>
            <a:off x="4610566" y="1608603"/>
            <a:ext cx="3999900" cy="3416400"/>
          </a:xfrm>
        </p:spPr>
        <p:txBody>
          <a:bodyPr/>
          <a:lstStyle/>
          <a:p>
            <a:r>
              <a:rPr lang="ru-RU" b="1" dirty="0"/>
              <a:t>TAM </a:t>
            </a:r>
            <a:r>
              <a:rPr lang="ru-RU" dirty="0"/>
              <a:t>— Объем рынка гастрономического туризма в России.</a:t>
            </a:r>
          </a:p>
          <a:p>
            <a:endParaRPr lang="ru-RU" dirty="0"/>
          </a:p>
          <a:p>
            <a:r>
              <a:rPr lang="ru-RU" b="1" dirty="0"/>
              <a:t>SAM</a:t>
            </a:r>
            <a:r>
              <a:rPr lang="ru-RU" dirty="0"/>
              <a:t> —Объем рынка гастрономического туризма в </a:t>
            </a:r>
            <a:r>
              <a:rPr lang="ru-RU" dirty="0" err="1"/>
              <a:t>Ростове</a:t>
            </a:r>
            <a:r>
              <a:rPr lang="ru-RU" dirty="0"/>
              <a:t> и Ростовской области.</a:t>
            </a:r>
          </a:p>
          <a:p>
            <a:endParaRPr lang="ru-RU" dirty="0"/>
          </a:p>
          <a:p>
            <a:r>
              <a:rPr lang="ru-RU" b="1" dirty="0"/>
              <a:t>SOM </a:t>
            </a:r>
            <a:r>
              <a:rPr lang="ru-RU" dirty="0"/>
              <a:t>— Объем рынка гастрономического туризма, который мы планируем занять (20%).</a:t>
            </a:r>
          </a:p>
        </p:txBody>
      </p:sp>
      <p:grpSp>
        <p:nvGrpSpPr>
          <p:cNvPr id="5" name="Группа 4">
            <a:extLst>
              <a:ext uri="{FF2B5EF4-FFF2-40B4-BE49-F238E27FC236}">
                <a16:creationId xmlns:a16="http://schemas.microsoft.com/office/drawing/2014/main" id="{6E38308C-C1E1-423B-B697-DBCB05A955D4}"/>
              </a:ext>
            </a:extLst>
          </p:cNvPr>
          <p:cNvGrpSpPr/>
          <p:nvPr/>
        </p:nvGrpSpPr>
        <p:grpSpPr>
          <a:xfrm>
            <a:off x="0" y="-5766"/>
            <a:ext cx="9155353" cy="563766"/>
            <a:chOff x="0" y="0"/>
            <a:chExt cx="9155353" cy="648000"/>
          </a:xfrm>
          <a:solidFill>
            <a:srgbClr val="FF4DD0"/>
          </a:solidFill>
        </p:grpSpPr>
        <p:sp>
          <p:nvSpPr>
            <p:cNvPr id="6" name="Прямоугольник 5">
              <a:extLst>
                <a:ext uri="{FF2B5EF4-FFF2-40B4-BE49-F238E27FC236}">
                  <a16:creationId xmlns:a16="http://schemas.microsoft.com/office/drawing/2014/main" id="{A781CACB-9EEE-426B-8CA0-57179F7C4D61}"/>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7" name="Прямоугольник 6">
              <a:extLst>
                <a:ext uri="{FF2B5EF4-FFF2-40B4-BE49-F238E27FC236}">
                  <a16:creationId xmlns:a16="http://schemas.microsoft.com/office/drawing/2014/main" id="{3AFFD8DB-564F-40F8-A2CC-13C9D30FB33C}"/>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8" name="Рисунок 7">
            <a:extLst>
              <a:ext uri="{FF2B5EF4-FFF2-40B4-BE49-F238E27FC236}">
                <a16:creationId xmlns:a16="http://schemas.microsoft.com/office/drawing/2014/main" id="{EED285EA-645E-4EFA-8F94-3C18503C6F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147" y="49668"/>
            <a:ext cx="679877" cy="452897"/>
          </a:xfrm>
          <a:prstGeom prst="rect">
            <a:avLst/>
          </a:prstGeom>
        </p:spPr>
      </p:pic>
      <p:pic>
        <p:nvPicPr>
          <p:cNvPr id="9" name="Рисунок 8"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EB3FAD0B-5D43-4F97-A699-76A94EDD0C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5089" y="67910"/>
            <a:ext cx="422634" cy="381216"/>
          </a:xfrm>
          <a:prstGeom prst="rect">
            <a:avLst/>
          </a:prstGeom>
        </p:spPr>
      </p:pic>
      <p:sp>
        <p:nvSpPr>
          <p:cNvPr id="10" name="TextBox 9">
            <a:extLst>
              <a:ext uri="{FF2B5EF4-FFF2-40B4-BE49-F238E27FC236}">
                <a16:creationId xmlns:a16="http://schemas.microsoft.com/office/drawing/2014/main" id="{F3EF0E34-5B74-4736-8188-949EBBE4DCB3}"/>
              </a:ext>
            </a:extLst>
          </p:cNvPr>
          <p:cNvSpPr txBox="1"/>
          <p:nvPr/>
        </p:nvSpPr>
        <p:spPr>
          <a:xfrm>
            <a:off x="278465" y="118497"/>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9D2AC717-62BA-4318-8EC4-7891C29959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0089" y="55732"/>
            <a:ext cx="582898" cy="467070"/>
          </a:xfrm>
          <a:prstGeom prst="rect">
            <a:avLst/>
          </a:prstGeom>
        </p:spPr>
      </p:pic>
      <p:pic>
        <p:nvPicPr>
          <p:cNvPr id="13" name="Рисунок 12">
            <a:extLst>
              <a:ext uri="{FF2B5EF4-FFF2-40B4-BE49-F238E27FC236}">
                <a16:creationId xmlns:a16="http://schemas.microsoft.com/office/drawing/2014/main" id="{0573249D-E5C5-71F8-8A07-10B39749B5D5}"/>
              </a:ext>
            </a:extLst>
          </p:cNvPr>
          <p:cNvPicPr>
            <a:picLocks noChangeAspect="1"/>
          </p:cNvPicPr>
          <p:nvPr/>
        </p:nvPicPr>
        <p:blipFill>
          <a:blip r:embed="rId5"/>
          <a:stretch>
            <a:fillRect/>
          </a:stretch>
        </p:blipFill>
        <p:spPr>
          <a:xfrm>
            <a:off x="653892" y="1344253"/>
            <a:ext cx="3109229" cy="3103133"/>
          </a:xfrm>
          <a:prstGeom prst="rect">
            <a:avLst/>
          </a:prstGeom>
        </p:spPr>
      </p:pic>
      <p:sp>
        <p:nvSpPr>
          <p:cNvPr id="14" name="TextBox 13">
            <a:extLst>
              <a:ext uri="{FF2B5EF4-FFF2-40B4-BE49-F238E27FC236}">
                <a16:creationId xmlns:a16="http://schemas.microsoft.com/office/drawing/2014/main" id="{E4D86AFF-5F6A-1D70-73F0-96675F359626}"/>
              </a:ext>
            </a:extLst>
          </p:cNvPr>
          <p:cNvSpPr txBox="1"/>
          <p:nvPr/>
        </p:nvSpPr>
        <p:spPr>
          <a:xfrm>
            <a:off x="1707407" y="1468516"/>
            <a:ext cx="1002197" cy="307777"/>
          </a:xfrm>
          <a:prstGeom prst="rect">
            <a:avLst/>
          </a:prstGeom>
          <a:noFill/>
        </p:spPr>
        <p:txBody>
          <a:bodyPr wrap="none" rtlCol="0">
            <a:spAutoFit/>
          </a:bodyPr>
          <a:lstStyle/>
          <a:p>
            <a:r>
              <a:rPr lang="ru-RU" dirty="0"/>
              <a:t>6 </a:t>
            </a:r>
            <a:r>
              <a:rPr lang="ru-RU" dirty="0" err="1"/>
              <a:t>млр.руб</a:t>
            </a:r>
            <a:endParaRPr lang="ru-RU" dirty="0"/>
          </a:p>
        </p:txBody>
      </p:sp>
      <p:sp>
        <p:nvSpPr>
          <p:cNvPr id="15" name="TextBox 14">
            <a:extLst>
              <a:ext uri="{FF2B5EF4-FFF2-40B4-BE49-F238E27FC236}">
                <a16:creationId xmlns:a16="http://schemas.microsoft.com/office/drawing/2014/main" id="{3880A59E-3815-F871-873C-BF2594F8B505}"/>
              </a:ext>
            </a:extLst>
          </p:cNvPr>
          <p:cNvSpPr txBox="1"/>
          <p:nvPr/>
        </p:nvSpPr>
        <p:spPr>
          <a:xfrm>
            <a:off x="1608022" y="2184391"/>
            <a:ext cx="1200970" cy="307777"/>
          </a:xfrm>
          <a:prstGeom prst="rect">
            <a:avLst/>
          </a:prstGeom>
          <a:noFill/>
        </p:spPr>
        <p:txBody>
          <a:bodyPr wrap="none" rtlCol="0">
            <a:spAutoFit/>
          </a:bodyPr>
          <a:lstStyle/>
          <a:p>
            <a:r>
              <a:rPr lang="ru-RU" dirty="0"/>
              <a:t>500 </a:t>
            </a:r>
            <a:r>
              <a:rPr lang="ru-RU" dirty="0" err="1"/>
              <a:t>млн.руб</a:t>
            </a:r>
            <a:endParaRPr lang="ru-RU" dirty="0"/>
          </a:p>
        </p:txBody>
      </p:sp>
      <p:sp>
        <p:nvSpPr>
          <p:cNvPr id="16" name="TextBox 15">
            <a:extLst>
              <a:ext uri="{FF2B5EF4-FFF2-40B4-BE49-F238E27FC236}">
                <a16:creationId xmlns:a16="http://schemas.microsoft.com/office/drawing/2014/main" id="{934E1B31-E6F4-B6F9-03B9-3D474B474F4A}"/>
              </a:ext>
            </a:extLst>
          </p:cNvPr>
          <p:cNvSpPr txBox="1"/>
          <p:nvPr/>
        </p:nvSpPr>
        <p:spPr>
          <a:xfrm>
            <a:off x="1608022" y="3316803"/>
            <a:ext cx="1200970" cy="307777"/>
          </a:xfrm>
          <a:prstGeom prst="rect">
            <a:avLst/>
          </a:prstGeom>
          <a:noFill/>
        </p:spPr>
        <p:txBody>
          <a:bodyPr wrap="none" rtlCol="0">
            <a:spAutoFit/>
          </a:bodyPr>
          <a:lstStyle/>
          <a:p>
            <a:r>
              <a:rPr lang="ru-RU" dirty="0"/>
              <a:t>100 </a:t>
            </a:r>
            <a:r>
              <a:rPr lang="ru-RU" dirty="0" err="1"/>
              <a:t>млн.руб</a:t>
            </a:r>
            <a:endParaRPr lang="ru-RU" dirty="0"/>
          </a:p>
        </p:txBody>
      </p:sp>
    </p:spTree>
    <p:extLst>
      <p:ext uri="{BB962C8B-B14F-4D97-AF65-F5344CB8AC3E}">
        <p14:creationId xmlns:p14="http://schemas.microsoft.com/office/powerpoint/2010/main" val="415590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74BFAC-3C1F-4570-BB14-4FAB9E13E3D5}"/>
              </a:ext>
            </a:extLst>
          </p:cNvPr>
          <p:cNvSpPr txBox="1"/>
          <p:nvPr/>
        </p:nvSpPr>
        <p:spPr>
          <a:xfrm>
            <a:off x="439200" y="878400"/>
            <a:ext cx="8265600" cy="4031873"/>
          </a:xfrm>
          <a:prstGeom prst="rect">
            <a:avLst/>
          </a:prstGeom>
          <a:solidFill>
            <a:srgbClr val="FFC5F1"/>
          </a:solidFill>
        </p:spPr>
        <p:txBody>
          <a:bodyPr wrap="square" rtlCol="0">
            <a:spAutoFit/>
          </a:bodyPr>
          <a:lstStyle/>
          <a:p>
            <a:r>
              <a:rPr lang="ru-RU" sz="2000" b="1" dirty="0">
                <a:solidFill>
                  <a:srgbClr val="7E36B4"/>
                </a:solidFill>
                <a:latin typeface="+mj-lt"/>
              </a:rPr>
              <a:t>Преимущества:</a:t>
            </a:r>
          </a:p>
          <a:p>
            <a:endParaRPr lang="ru-RU" dirty="0">
              <a:solidFill>
                <a:srgbClr val="7E36B4"/>
              </a:solidFill>
            </a:endParaRPr>
          </a:p>
          <a:p>
            <a:pPr marL="342900" indent="-342900">
              <a:buFont typeface="+mj-lt"/>
              <a:buAutoNum type="arabicPeriod"/>
            </a:pPr>
            <a:r>
              <a:rPr lang="ru-RU" dirty="0">
                <a:solidFill>
                  <a:srgbClr val="7E36B4"/>
                </a:solidFill>
                <a:latin typeface="+mn-lt"/>
              </a:rPr>
              <a:t>Уникальный контент и истории: На нашем сайте будет информация не только о турах, но и о культурных и исторических аспектах гастрономии в каждом регионе. Интересные истории о местных продуктах или шеф-поварах могут привлечь больше внимания.</a:t>
            </a:r>
          </a:p>
          <a:p>
            <a:pPr marL="342900" indent="-342900">
              <a:buFont typeface="+mj-lt"/>
              <a:buAutoNum type="arabicPeriod"/>
            </a:pPr>
            <a:endParaRPr lang="ru-RU" dirty="0">
              <a:solidFill>
                <a:srgbClr val="7E36B4"/>
              </a:solidFill>
              <a:latin typeface="+mn-lt"/>
            </a:endParaRPr>
          </a:p>
          <a:p>
            <a:pPr marL="342900" indent="-342900">
              <a:buFont typeface="+mj-lt"/>
              <a:buAutoNum type="arabicPeriod"/>
            </a:pPr>
            <a:r>
              <a:rPr lang="ru-RU" dirty="0">
                <a:solidFill>
                  <a:srgbClr val="7E36B4"/>
                </a:solidFill>
                <a:latin typeface="+mn-lt"/>
              </a:rPr>
              <a:t>Интерактивные карты: На нашем сайте будут присутствовать интерактивные карты, где пользователи смогут видеть все гастрономические точки на маршруте, включая рестораны, рынки и фермы.</a:t>
            </a:r>
          </a:p>
          <a:p>
            <a:pPr marL="342900" indent="-342900">
              <a:buFont typeface="+mj-lt"/>
              <a:buAutoNum type="arabicPeriod"/>
            </a:pPr>
            <a:endParaRPr lang="ru-RU" dirty="0">
              <a:solidFill>
                <a:srgbClr val="7E36B4"/>
              </a:solidFill>
              <a:latin typeface="+mn-lt"/>
            </a:endParaRPr>
          </a:p>
          <a:p>
            <a:pPr marL="342900" indent="-342900">
              <a:buFont typeface="+mj-lt"/>
              <a:buAutoNum type="arabicPeriod"/>
            </a:pPr>
            <a:r>
              <a:rPr lang="ru-RU" dirty="0">
                <a:solidFill>
                  <a:srgbClr val="7E36B4"/>
                </a:solidFill>
                <a:latin typeface="+mn-lt"/>
              </a:rPr>
              <a:t>Кулинарные мастер-классы: В наши туры будет включена возможность участия в кулинарных мастер-классах с местными шеф-поварами, где клиенты смогут не только дегустировать, но и учиться готовить.</a:t>
            </a:r>
          </a:p>
          <a:p>
            <a:pPr marL="342900" indent="-342900">
              <a:buFont typeface="+mj-lt"/>
              <a:buAutoNum type="arabicPeriod"/>
            </a:pPr>
            <a:endParaRPr lang="ru-RU" dirty="0">
              <a:solidFill>
                <a:srgbClr val="7E36B4"/>
              </a:solidFill>
              <a:latin typeface="+mn-lt"/>
            </a:endParaRPr>
          </a:p>
          <a:p>
            <a:pPr marL="342900" indent="-342900">
              <a:buFont typeface="+mj-lt"/>
              <a:buAutoNum type="arabicPeriod"/>
            </a:pPr>
            <a:r>
              <a:rPr lang="ru-RU" dirty="0">
                <a:solidFill>
                  <a:srgbClr val="7E36B4"/>
                </a:solidFill>
                <a:latin typeface="+mn-lt"/>
              </a:rPr>
              <a:t>Обзоры и рейтинги: Пользователям нашего сайта будет предоставлена возможность оставлять отзывы и рейтинги не только о турах, но и о конкретных блюдах и местах. Это поможет создать сообщество вокруг нашего сайта.</a:t>
            </a:r>
          </a:p>
          <a:p>
            <a:pPr marL="342900" indent="-342900">
              <a:buAutoNum type="arabicPeriod"/>
            </a:pPr>
            <a:endParaRPr lang="ru-RU" dirty="0"/>
          </a:p>
        </p:txBody>
      </p:sp>
      <p:grpSp>
        <p:nvGrpSpPr>
          <p:cNvPr id="4" name="Группа 3">
            <a:extLst>
              <a:ext uri="{FF2B5EF4-FFF2-40B4-BE49-F238E27FC236}">
                <a16:creationId xmlns:a16="http://schemas.microsoft.com/office/drawing/2014/main" id="{13721CCC-0B2F-40F9-9F4E-1FF09422373C}"/>
              </a:ext>
            </a:extLst>
          </p:cNvPr>
          <p:cNvGrpSpPr/>
          <p:nvPr/>
        </p:nvGrpSpPr>
        <p:grpSpPr>
          <a:xfrm>
            <a:off x="0" y="-5766"/>
            <a:ext cx="9155353" cy="563766"/>
            <a:chOff x="0" y="0"/>
            <a:chExt cx="9155353" cy="648000"/>
          </a:xfrm>
          <a:solidFill>
            <a:srgbClr val="FF4DD0"/>
          </a:solidFill>
        </p:grpSpPr>
        <p:sp>
          <p:nvSpPr>
            <p:cNvPr id="5" name="Прямоугольник 4">
              <a:extLst>
                <a:ext uri="{FF2B5EF4-FFF2-40B4-BE49-F238E27FC236}">
                  <a16:creationId xmlns:a16="http://schemas.microsoft.com/office/drawing/2014/main" id="{89A903FA-CBC4-4428-B191-BAA158AD84D8}"/>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6" name="Прямоугольник 5">
              <a:extLst>
                <a:ext uri="{FF2B5EF4-FFF2-40B4-BE49-F238E27FC236}">
                  <a16:creationId xmlns:a16="http://schemas.microsoft.com/office/drawing/2014/main" id="{1D4FC9AD-F9DD-4B5C-8AEA-2D8AA2FB60C8}"/>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7" name="Рисунок 6">
            <a:extLst>
              <a:ext uri="{FF2B5EF4-FFF2-40B4-BE49-F238E27FC236}">
                <a16:creationId xmlns:a16="http://schemas.microsoft.com/office/drawing/2014/main" id="{38B3B465-AC1D-481D-A2AA-F42A608860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147" y="49668"/>
            <a:ext cx="679877" cy="452897"/>
          </a:xfrm>
          <a:prstGeom prst="rect">
            <a:avLst/>
          </a:prstGeom>
        </p:spPr>
      </p:pic>
      <p:pic>
        <p:nvPicPr>
          <p:cNvPr id="8" name="Рисунок 7"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6E9E9C97-E20E-4A01-BF1B-277FACD81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5089" y="67910"/>
            <a:ext cx="422634" cy="381216"/>
          </a:xfrm>
          <a:prstGeom prst="rect">
            <a:avLst/>
          </a:prstGeom>
        </p:spPr>
      </p:pic>
      <p:sp>
        <p:nvSpPr>
          <p:cNvPr id="9" name="TextBox 8">
            <a:extLst>
              <a:ext uri="{FF2B5EF4-FFF2-40B4-BE49-F238E27FC236}">
                <a16:creationId xmlns:a16="http://schemas.microsoft.com/office/drawing/2014/main" id="{2BF5F46D-D42D-4BC4-A8B4-2BE873DA1DF2}"/>
              </a:ext>
            </a:extLst>
          </p:cNvPr>
          <p:cNvSpPr txBox="1"/>
          <p:nvPr/>
        </p:nvSpPr>
        <p:spPr>
          <a:xfrm>
            <a:off x="278465" y="118497"/>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10" name="Рисунок 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022717D4-E17E-4FE8-A18F-066161B6C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0089" y="55732"/>
            <a:ext cx="582898" cy="467070"/>
          </a:xfrm>
          <a:prstGeom prst="rect">
            <a:avLst/>
          </a:prstGeom>
        </p:spPr>
      </p:pic>
    </p:spTree>
    <p:extLst>
      <p:ext uri="{BB962C8B-B14F-4D97-AF65-F5344CB8AC3E}">
        <p14:creationId xmlns:p14="http://schemas.microsoft.com/office/powerpoint/2010/main" val="422787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8AD77E52-62A9-3030-756A-DEB935842571}"/>
              </a:ext>
            </a:extLst>
          </p:cNvPr>
          <p:cNvSpPr>
            <a:spLocks noGrp="1"/>
          </p:cNvSpPr>
          <p:nvPr>
            <p:ph type="body" idx="1"/>
          </p:nvPr>
        </p:nvSpPr>
        <p:spPr>
          <a:xfrm>
            <a:off x="536987" y="1096341"/>
            <a:ext cx="8088613" cy="3416400"/>
          </a:xfrm>
          <a:solidFill>
            <a:srgbClr val="FFC5F1"/>
          </a:solidFill>
        </p:spPr>
        <p:txBody>
          <a:bodyPr>
            <a:normAutofit/>
          </a:bodyPr>
          <a:lstStyle/>
          <a:p>
            <a:pPr marL="139700" indent="0">
              <a:buNone/>
            </a:pPr>
            <a:r>
              <a:rPr lang="ru-RU" sz="1800" b="1" dirty="0">
                <a:solidFill>
                  <a:srgbClr val="7E36B4"/>
                </a:solidFill>
                <a:latin typeface="+mj-lt"/>
              </a:rPr>
              <a:t>Бизнес модель</a:t>
            </a:r>
          </a:p>
          <a:p>
            <a:endParaRPr lang="ru-RU" dirty="0">
              <a:solidFill>
                <a:srgbClr val="7E36B4"/>
              </a:solidFill>
            </a:endParaRPr>
          </a:p>
          <a:p>
            <a:r>
              <a:rPr lang="ru-RU" b="1" dirty="0">
                <a:solidFill>
                  <a:srgbClr val="7E36B4"/>
                </a:solidFill>
                <a:latin typeface="+mn-lt"/>
              </a:rPr>
              <a:t>Продукт: </a:t>
            </a:r>
            <a:r>
              <a:rPr lang="ru-RU" dirty="0">
                <a:solidFill>
                  <a:srgbClr val="7E36B4"/>
                </a:solidFill>
                <a:latin typeface="+mn-lt"/>
              </a:rPr>
              <a:t>сайт с уникальным набором различных </a:t>
            </a:r>
            <a:r>
              <a:rPr lang="ru-RU" dirty="0" err="1">
                <a:solidFill>
                  <a:srgbClr val="7E36B4"/>
                </a:solidFill>
                <a:latin typeface="+mn-lt"/>
              </a:rPr>
              <a:t>гастротуров</a:t>
            </a:r>
            <a:r>
              <a:rPr lang="ru-RU" dirty="0">
                <a:solidFill>
                  <a:srgbClr val="7E36B4"/>
                </a:solidFill>
                <a:latin typeface="+mn-lt"/>
              </a:rPr>
              <a:t> по </a:t>
            </a:r>
            <a:r>
              <a:rPr lang="ru-RU" dirty="0" err="1">
                <a:solidFill>
                  <a:srgbClr val="7E36B4"/>
                </a:solidFill>
                <a:latin typeface="+mn-lt"/>
              </a:rPr>
              <a:t>Ростову</a:t>
            </a:r>
            <a:r>
              <a:rPr lang="ru-RU" dirty="0">
                <a:solidFill>
                  <a:srgbClr val="7E36B4"/>
                </a:solidFill>
                <a:latin typeface="+mn-lt"/>
              </a:rPr>
              <a:t> и Ростовской области.</a:t>
            </a:r>
          </a:p>
          <a:p>
            <a:r>
              <a:rPr lang="ru-RU" b="1" dirty="0">
                <a:solidFill>
                  <a:srgbClr val="7E36B4"/>
                </a:solidFill>
                <a:latin typeface="+mn-lt"/>
              </a:rPr>
              <a:t>Модель монетизации: </a:t>
            </a:r>
            <a:r>
              <a:rPr lang="ru-RU" dirty="0">
                <a:solidFill>
                  <a:srgbClr val="7E36B4"/>
                </a:solidFill>
                <a:latin typeface="+mn-lt"/>
              </a:rPr>
              <a:t>продажа </a:t>
            </a:r>
            <a:r>
              <a:rPr lang="ru-RU" dirty="0" err="1">
                <a:solidFill>
                  <a:srgbClr val="7E36B4"/>
                </a:solidFill>
                <a:latin typeface="+mn-lt"/>
              </a:rPr>
              <a:t>гастротуров</a:t>
            </a:r>
            <a:r>
              <a:rPr lang="ru-RU" dirty="0">
                <a:solidFill>
                  <a:srgbClr val="7E36B4"/>
                </a:solidFill>
                <a:latin typeface="+mn-lt"/>
              </a:rPr>
              <a:t> через сайт</a:t>
            </a:r>
          </a:p>
          <a:p>
            <a:r>
              <a:rPr lang="ru-RU" b="1" dirty="0">
                <a:solidFill>
                  <a:srgbClr val="7E36B4"/>
                </a:solidFill>
                <a:latin typeface="+mn-lt"/>
              </a:rPr>
              <a:t>Каналы продвижения: </a:t>
            </a:r>
            <a:r>
              <a:rPr lang="ru-RU" dirty="0">
                <a:solidFill>
                  <a:srgbClr val="7E36B4"/>
                </a:solidFill>
                <a:latin typeface="+mn-lt"/>
              </a:rPr>
              <a:t>реклама в социальных сетях, реклама в телеграмм каналах, реклама у блогеров.</a:t>
            </a:r>
          </a:p>
          <a:p>
            <a:r>
              <a:rPr lang="ru-RU" b="1" dirty="0">
                <a:solidFill>
                  <a:srgbClr val="7E36B4"/>
                </a:solidFill>
                <a:latin typeface="+mn-lt"/>
              </a:rPr>
              <a:t>Каналы сбыта: </a:t>
            </a:r>
            <a:r>
              <a:rPr lang="ru-RU" dirty="0">
                <a:solidFill>
                  <a:srgbClr val="7E36B4"/>
                </a:solidFill>
                <a:latin typeface="+mn-lt"/>
              </a:rPr>
              <a:t>наш сайт.</a:t>
            </a:r>
          </a:p>
          <a:p>
            <a:r>
              <a:rPr lang="ru-RU" b="1" dirty="0">
                <a:solidFill>
                  <a:srgbClr val="7E36B4"/>
                </a:solidFill>
                <a:latin typeface="+mn-lt"/>
              </a:rPr>
              <a:t>Источники финансирования: </a:t>
            </a:r>
            <a:r>
              <a:rPr lang="ru-RU" dirty="0">
                <a:solidFill>
                  <a:srgbClr val="7E36B4"/>
                </a:solidFill>
                <a:latin typeface="+mn-lt"/>
              </a:rPr>
              <a:t>победа в грантах, привлечение инвестиций.</a:t>
            </a:r>
          </a:p>
          <a:p>
            <a:r>
              <a:rPr lang="ru-RU" b="1" dirty="0">
                <a:solidFill>
                  <a:srgbClr val="7E36B4"/>
                </a:solidFill>
                <a:latin typeface="+mn-lt"/>
              </a:rPr>
              <a:t>Партнеры: </a:t>
            </a:r>
            <a:r>
              <a:rPr lang="ru-RU" dirty="0">
                <a:solidFill>
                  <a:srgbClr val="7E36B4"/>
                </a:solidFill>
                <a:latin typeface="+mn-lt"/>
              </a:rPr>
              <a:t>Установление партнерства с лучшими фермерскими хозяйствами и винодельнями Ростовской области, поиск уникальных мест.</a:t>
            </a:r>
          </a:p>
        </p:txBody>
      </p:sp>
      <p:grpSp>
        <p:nvGrpSpPr>
          <p:cNvPr id="4" name="Группа 3">
            <a:extLst>
              <a:ext uri="{FF2B5EF4-FFF2-40B4-BE49-F238E27FC236}">
                <a16:creationId xmlns:a16="http://schemas.microsoft.com/office/drawing/2014/main" id="{1CD09D71-18C9-4CBB-81F3-2A0E2F35EA1E}"/>
              </a:ext>
            </a:extLst>
          </p:cNvPr>
          <p:cNvGrpSpPr/>
          <p:nvPr/>
        </p:nvGrpSpPr>
        <p:grpSpPr>
          <a:xfrm>
            <a:off x="0" y="-5766"/>
            <a:ext cx="9155353" cy="563766"/>
            <a:chOff x="0" y="0"/>
            <a:chExt cx="9155353" cy="648000"/>
          </a:xfrm>
          <a:solidFill>
            <a:srgbClr val="FF4DD0"/>
          </a:solidFill>
        </p:grpSpPr>
        <p:sp>
          <p:nvSpPr>
            <p:cNvPr id="5" name="Прямоугольник 4">
              <a:extLst>
                <a:ext uri="{FF2B5EF4-FFF2-40B4-BE49-F238E27FC236}">
                  <a16:creationId xmlns:a16="http://schemas.microsoft.com/office/drawing/2014/main" id="{AC76F53B-99A4-4BD5-8783-3F297A900AB1}"/>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6" name="Прямоугольник 5">
              <a:extLst>
                <a:ext uri="{FF2B5EF4-FFF2-40B4-BE49-F238E27FC236}">
                  <a16:creationId xmlns:a16="http://schemas.microsoft.com/office/drawing/2014/main" id="{7FB7ED73-F431-4C75-A3E1-1DA2C45DCD2F}"/>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7" name="Рисунок 6">
            <a:extLst>
              <a:ext uri="{FF2B5EF4-FFF2-40B4-BE49-F238E27FC236}">
                <a16:creationId xmlns:a16="http://schemas.microsoft.com/office/drawing/2014/main" id="{24C7950F-33EB-4024-B4A1-E12C03205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147" y="49668"/>
            <a:ext cx="679877" cy="452897"/>
          </a:xfrm>
          <a:prstGeom prst="rect">
            <a:avLst/>
          </a:prstGeom>
        </p:spPr>
      </p:pic>
      <p:pic>
        <p:nvPicPr>
          <p:cNvPr id="8" name="Рисунок 7"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6EDFA9D-2421-42C0-8970-EC6A86C192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5089" y="67910"/>
            <a:ext cx="422634" cy="381216"/>
          </a:xfrm>
          <a:prstGeom prst="rect">
            <a:avLst/>
          </a:prstGeom>
        </p:spPr>
      </p:pic>
      <p:sp>
        <p:nvSpPr>
          <p:cNvPr id="9" name="TextBox 8">
            <a:extLst>
              <a:ext uri="{FF2B5EF4-FFF2-40B4-BE49-F238E27FC236}">
                <a16:creationId xmlns:a16="http://schemas.microsoft.com/office/drawing/2014/main" id="{FCD0A903-E394-40A9-8CB8-5CEA06BF94F0}"/>
              </a:ext>
            </a:extLst>
          </p:cNvPr>
          <p:cNvSpPr txBox="1"/>
          <p:nvPr/>
        </p:nvSpPr>
        <p:spPr>
          <a:xfrm>
            <a:off x="278465" y="118497"/>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10" name="Рисунок 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57904947-0CFA-49F9-BF33-D41B2680A6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0089" y="55732"/>
            <a:ext cx="582898" cy="467070"/>
          </a:xfrm>
          <a:prstGeom prst="rect">
            <a:avLst/>
          </a:prstGeom>
        </p:spPr>
      </p:pic>
    </p:spTree>
    <p:extLst>
      <p:ext uri="{BB962C8B-B14F-4D97-AF65-F5344CB8AC3E}">
        <p14:creationId xmlns:p14="http://schemas.microsoft.com/office/powerpoint/2010/main" val="3558533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grpSp>
        <p:nvGrpSpPr>
          <p:cNvPr id="6" name="Группа 5">
            <a:extLst>
              <a:ext uri="{FF2B5EF4-FFF2-40B4-BE49-F238E27FC236}">
                <a16:creationId xmlns:a16="http://schemas.microsoft.com/office/drawing/2014/main" id="{CD50661B-BAFA-65DF-1A95-161CEF2AF587}"/>
              </a:ext>
            </a:extLst>
          </p:cNvPr>
          <p:cNvGrpSpPr/>
          <p:nvPr/>
        </p:nvGrpSpPr>
        <p:grpSpPr>
          <a:xfrm>
            <a:off x="0" y="0"/>
            <a:ext cx="9155353" cy="563766"/>
            <a:chOff x="0" y="0"/>
            <a:chExt cx="9155353" cy="648000"/>
          </a:xfrm>
          <a:solidFill>
            <a:srgbClr val="FF4DD0"/>
          </a:solidFill>
        </p:grpSpPr>
        <p:sp>
          <p:nvSpPr>
            <p:cNvPr id="10" name="Прямоугольник 9">
              <a:extLst>
                <a:ext uri="{FF2B5EF4-FFF2-40B4-BE49-F238E27FC236}">
                  <a16:creationId xmlns:a16="http://schemas.microsoft.com/office/drawing/2014/main" id="{7AC42508-E240-F936-8149-FF6DA1DB28CE}"/>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13" name="Прямоугольник 12">
              <a:extLst>
                <a:ext uri="{FF2B5EF4-FFF2-40B4-BE49-F238E27FC236}">
                  <a16:creationId xmlns:a16="http://schemas.microsoft.com/office/drawing/2014/main" id="{7618A7F9-A0E4-9DD2-7921-A958C5D07106}"/>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15" name="Рисунок 14">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147" y="55434"/>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5089" y="73676"/>
            <a:ext cx="422634" cy="381216"/>
          </a:xfrm>
          <a:prstGeom prst="rect">
            <a:avLst/>
          </a:prstGeom>
        </p:spPr>
      </p:pic>
      <p:sp>
        <p:nvSpPr>
          <p:cNvPr id="19" name="TextBox 18">
            <a:extLst>
              <a:ext uri="{FF2B5EF4-FFF2-40B4-BE49-F238E27FC236}">
                <a16:creationId xmlns:a16="http://schemas.microsoft.com/office/drawing/2014/main" id="{15F4F48E-2D94-5950-41A0-9DFD103A7819}"/>
              </a:ext>
            </a:extLst>
          </p:cNvPr>
          <p:cNvSpPr txBox="1"/>
          <p:nvPr/>
        </p:nvSpPr>
        <p:spPr>
          <a:xfrm>
            <a:off x="278465" y="124263"/>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0089" y="30749"/>
            <a:ext cx="582898" cy="467070"/>
          </a:xfrm>
          <a:prstGeom prst="rect">
            <a:avLst/>
          </a:prstGeom>
        </p:spPr>
      </p:pic>
      <p:sp>
        <p:nvSpPr>
          <p:cNvPr id="5" name="TextBox 4">
            <a:extLst>
              <a:ext uri="{FF2B5EF4-FFF2-40B4-BE49-F238E27FC236}">
                <a16:creationId xmlns:a16="http://schemas.microsoft.com/office/drawing/2014/main" id="{0D275E82-BC70-33FE-997E-E2C3A770E99E}"/>
              </a:ext>
            </a:extLst>
          </p:cNvPr>
          <p:cNvSpPr txBox="1"/>
          <p:nvPr/>
        </p:nvSpPr>
        <p:spPr>
          <a:xfrm>
            <a:off x="-64134" y="2202418"/>
            <a:ext cx="9219487" cy="738664"/>
          </a:xfrm>
          <a:prstGeom prst="rect">
            <a:avLst/>
          </a:prstGeom>
          <a:solidFill>
            <a:srgbClr val="FFC5F1"/>
          </a:solidFill>
        </p:spPr>
        <p:txBody>
          <a:bodyPr wrap="square">
            <a:spAutoFit/>
          </a:bodyPr>
          <a:lstStyle>
            <a:defPPr marR="0" lvl="0" algn="l" rtl="0">
              <a:lnSpc>
                <a:spcPct val="100000"/>
              </a:lnSpc>
              <a:spcBef>
                <a:spcPts val="0"/>
              </a:spcBef>
              <a:spcAft>
                <a:spcPts val="0"/>
              </a:spcAft>
            </a:defPPr>
            <a:lvl1pPr marL="0" indent="0">
              <a:spcAft>
                <a:spcPts val="1200"/>
              </a:spcAft>
              <a:buNone/>
              <a:defRPr sz="2000" b="1">
                <a:solidFill>
                  <a:srgbClr val="0543E8"/>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p:txBody>
      </p:sp>
      <p:sp>
        <p:nvSpPr>
          <p:cNvPr id="2" name="TextBox 1">
            <a:extLst>
              <a:ext uri="{FF2B5EF4-FFF2-40B4-BE49-F238E27FC236}">
                <a16:creationId xmlns:a16="http://schemas.microsoft.com/office/drawing/2014/main" id="{C5277076-EE19-3DCD-F8C1-8D30D68DA178}"/>
              </a:ext>
            </a:extLst>
          </p:cNvPr>
          <p:cNvSpPr txBox="1"/>
          <p:nvPr/>
        </p:nvSpPr>
        <p:spPr>
          <a:xfrm>
            <a:off x="119770" y="571495"/>
            <a:ext cx="8851678" cy="4585871"/>
          </a:xfrm>
          <a:prstGeom prst="rect">
            <a:avLst/>
          </a:prstGeom>
          <a:solidFill>
            <a:srgbClr val="FFC5F1"/>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2000" b="1" dirty="0">
                <a:solidFill>
                  <a:srgbClr val="7030A0"/>
                </a:solidFill>
                <a:latin typeface="+mj-lt"/>
                <a:cs typeface="Calibri" panose="020F0502020204030204" pitchFamily="34" charset="0"/>
              </a:rPr>
              <a:t>Модель монетизации и способы продвижения.</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 sz="1600" b="1" dirty="0">
              <a:solidFill>
                <a:srgbClr val="7030A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1600" b="1" dirty="0">
                <a:solidFill>
                  <a:srgbClr val="7030A0"/>
                </a:solidFill>
                <a:latin typeface="Calibri" panose="020F0502020204030204" pitchFamily="34" charset="0"/>
                <a:cs typeface="Calibri" panose="020F0502020204030204" pitchFamily="34" charset="0"/>
              </a:rPr>
              <a:t>Модель монетизации </a:t>
            </a:r>
            <a:r>
              <a:rPr lang="ru" sz="1600" dirty="0">
                <a:solidFill>
                  <a:srgbClr val="7030A0"/>
                </a:solidFill>
                <a:latin typeface="Calibri" panose="020F0502020204030204" pitchFamily="34" charset="0"/>
                <a:cs typeface="Calibri" panose="020F0502020204030204" pitchFamily="34" charset="0"/>
              </a:rPr>
              <a:t>– продажа гастротуров через наш сайт. Средняя стоимость одного тура: 3000 рублей.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 sz="1600" dirty="0">
              <a:solidFill>
                <a:srgbClr val="7030A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1600" b="1" dirty="0">
                <a:solidFill>
                  <a:srgbClr val="7030A0"/>
                </a:solidFill>
                <a:latin typeface="Calibri" panose="020F0502020204030204" pitchFamily="34" charset="0"/>
                <a:cs typeface="Calibri" panose="020F0502020204030204" pitchFamily="34" charset="0"/>
              </a:rPr>
              <a:t>Способы продвижения: </a:t>
            </a:r>
            <a:endParaRPr lang="ru-RU" sz="1600" dirty="0">
              <a:solidFill>
                <a:srgbClr val="7030A0"/>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ru-RU" sz="1600" dirty="0">
                <a:solidFill>
                  <a:srgbClr val="7030A0"/>
                </a:solidFill>
                <a:latin typeface="Calibri" panose="020F0502020204030204" pitchFamily="34" charset="0"/>
                <a:cs typeface="Calibri" panose="020F0502020204030204" pitchFamily="34" charset="0"/>
              </a:rPr>
              <a:t>Таргетирована реклама в Яндексе. Средняя цена клика в </a:t>
            </a:r>
            <a:r>
              <a:rPr lang="ru-RU" sz="1600" dirty="0" err="1">
                <a:solidFill>
                  <a:srgbClr val="7030A0"/>
                </a:solidFill>
                <a:latin typeface="Calibri" panose="020F0502020204030204" pitchFamily="34" charset="0"/>
                <a:cs typeface="Calibri" panose="020F0502020204030204" pitchFamily="34" charset="0"/>
              </a:rPr>
              <a:t>Яндекс.Директ</a:t>
            </a:r>
            <a:r>
              <a:rPr lang="ru-RU" sz="1600" dirty="0">
                <a:solidFill>
                  <a:srgbClr val="7030A0"/>
                </a:solidFill>
                <a:latin typeface="Calibri" panose="020F0502020204030204" pitchFamily="34" charset="0"/>
                <a:cs typeface="Calibri" panose="020F0502020204030204" pitchFamily="34" charset="0"/>
              </a:rPr>
              <a:t> - 30 руб. Можно заложить на рекламу 30 000 руб., если из 1000 кликнувших на объявление, хотя бы 30% закажут разработку индивидуального тура, то стоимость привлечения 1 клиента составит около 100 руб.</a:t>
            </a: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ru-RU" sz="1600" dirty="0">
                <a:solidFill>
                  <a:srgbClr val="7030A0"/>
                </a:solidFill>
                <a:latin typeface="Calibri" panose="020F0502020204030204" pitchFamily="34" charset="0"/>
                <a:cs typeface="Calibri" panose="020F0502020204030204" pitchFamily="34" charset="0"/>
              </a:rPr>
              <a:t>Реклама в ВК. Группы, в которых собираются туристы обычно насчитывает от 50 000 до 150 000 человек. Цена рекламы 10 000 руб., ее может увидеть примерно 50000 человек, если из них 1000 человек сделает заказ, то стоимость привлечения клиента составит 10 руб.</a:t>
            </a: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ru-RU" sz="1600" dirty="0">
                <a:solidFill>
                  <a:srgbClr val="7030A0"/>
                </a:solidFill>
                <a:latin typeface="Calibri" panose="020F0502020204030204" pitchFamily="34" charset="0"/>
                <a:cs typeface="Calibri" panose="020F0502020204030204" pitchFamily="34" charset="0"/>
              </a:rPr>
              <a:t>Реклама у блогеров. Можно взять блогеров с суммарной аудиторией около 200 000 человек. Реклама у подобных блогеров стоит около 25 000 руб. Мы предполагаем, что конверсия от числа подписчиков и CR составит 1%. Мы получаем 1000 покупателей, стоимость привлечения 1 покупателя - 25 </a:t>
            </a:r>
            <a:r>
              <a:rPr lang="ru-RU" sz="1600" dirty="0" err="1">
                <a:solidFill>
                  <a:srgbClr val="7030A0"/>
                </a:solidFill>
                <a:latin typeface="Calibri" panose="020F0502020204030204" pitchFamily="34" charset="0"/>
                <a:cs typeface="Calibri" panose="020F0502020204030204" pitchFamily="34" charset="0"/>
              </a:rPr>
              <a:t>руб</a:t>
            </a:r>
            <a:endParaRPr lang="en-US" sz="1600" dirty="0">
              <a:solidFill>
                <a:srgbClr val="7030A0"/>
              </a:solidFill>
              <a:latin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
                <a:srgbClr val="000000"/>
              </a:buClr>
              <a:buSzTx/>
              <a:tabLst/>
              <a:defRPr/>
            </a:pPr>
            <a:r>
              <a:rPr kumimoji="0" lang="ru-RU" sz="1600" i="0" u="none" strike="noStrike" kern="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sym typeface="Arial"/>
              </a:rPr>
              <a:t>Итого средняя сто</a:t>
            </a:r>
            <a:r>
              <a:rPr lang="ru-RU" sz="1600" dirty="0" err="1">
                <a:solidFill>
                  <a:srgbClr val="7030A0"/>
                </a:solidFill>
                <a:latin typeface="Calibri" panose="020F0502020204030204" pitchFamily="34" charset="0"/>
                <a:cs typeface="Calibri" panose="020F0502020204030204" pitchFamily="34" charset="0"/>
              </a:rPr>
              <a:t>имость</a:t>
            </a:r>
            <a:r>
              <a:rPr lang="ru-RU" sz="1600" dirty="0">
                <a:solidFill>
                  <a:srgbClr val="7030A0"/>
                </a:solidFill>
                <a:latin typeface="Calibri" panose="020F0502020204030204" pitchFamily="34" charset="0"/>
                <a:cs typeface="Calibri" panose="020F0502020204030204" pitchFamily="34" charset="0"/>
              </a:rPr>
              <a:t> привлечения клиента: 45 рублей</a:t>
            </a:r>
            <a:endParaRPr kumimoji="0" lang="ru-RU" sz="120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761175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B4E888D9-6C99-8170-F7EF-A190CD023680}"/>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B507A23A-46C2-AA73-656B-B1302A365AFF}"/>
              </a:ext>
            </a:extLst>
          </p:cNvPr>
          <p:cNvGrpSpPr/>
          <p:nvPr/>
        </p:nvGrpSpPr>
        <p:grpSpPr>
          <a:xfrm>
            <a:off x="0" y="0"/>
            <a:ext cx="9155353" cy="563766"/>
            <a:chOff x="0" y="0"/>
            <a:chExt cx="9155353" cy="648000"/>
          </a:xfrm>
          <a:solidFill>
            <a:srgbClr val="FF4DD0"/>
          </a:solidFill>
        </p:grpSpPr>
        <p:sp>
          <p:nvSpPr>
            <p:cNvPr id="10" name="Прямоугольник 9">
              <a:extLst>
                <a:ext uri="{FF2B5EF4-FFF2-40B4-BE49-F238E27FC236}">
                  <a16:creationId xmlns:a16="http://schemas.microsoft.com/office/drawing/2014/main" id="{F3553AB9-A10D-1DF9-B9D6-2E49A4F83D21}"/>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13" name="Прямоугольник 12">
              <a:extLst>
                <a:ext uri="{FF2B5EF4-FFF2-40B4-BE49-F238E27FC236}">
                  <a16:creationId xmlns:a16="http://schemas.microsoft.com/office/drawing/2014/main" id="{EDF9C691-B918-4630-3C07-CEAA1B42CF2D}"/>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15" name="Рисунок 14">
            <a:extLst>
              <a:ext uri="{FF2B5EF4-FFF2-40B4-BE49-F238E27FC236}">
                <a16:creationId xmlns:a16="http://schemas.microsoft.com/office/drawing/2014/main" id="{D679E9C3-A635-9942-6B42-8619B9A65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147" y="55434"/>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FD232CB1-3D18-A334-43D9-9AC616BEA7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5089" y="73676"/>
            <a:ext cx="422634" cy="381216"/>
          </a:xfrm>
          <a:prstGeom prst="rect">
            <a:avLst/>
          </a:prstGeom>
        </p:spPr>
      </p:pic>
      <p:sp>
        <p:nvSpPr>
          <p:cNvPr id="19" name="TextBox 18">
            <a:extLst>
              <a:ext uri="{FF2B5EF4-FFF2-40B4-BE49-F238E27FC236}">
                <a16:creationId xmlns:a16="http://schemas.microsoft.com/office/drawing/2014/main" id="{A9227C13-0F51-C7EC-EBB9-7F83297A5D94}"/>
              </a:ext>
            </a:extLst>
          </p:cNvPr>
          <p:cNvSpPr txBox="1"/>
          <p:nvPr/>
        </p:nvSpPr>
        <p:spPr>
          <a:xfrm>
            <a:off x="278465" y="124263"/>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42DC3D2F-C574-43FF-B2D4-2DE328DD3B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0089" y="30749"/>
            <a:ext cx="582898" cy="467070"/>
          </a:xfrm>
          <a:prstGeom prst="rect">
            <a:avLst/>
          </a:prstGeom>
        </p:spPr>
      </p:pic>
      <p:sp>
        <p:nvSpPr>
          <p:cNvPr id="5" name="TextBox 4">
            <a:extLst>
              <a:ext uri="{FF2B5EF4-FFF2-40B4-BE49-F238E27FC236}">
                <a16:creationId xmlns:a16="http://schemas.microsoft.com/office/drawing/2014/main" id="{5374C634-1F3B-82D7-D003-DE02C0F4D018}"/>
              </a:ext>
            </a:extLst>
          </p:cNvPr>
          <p:cNvSpPr txBox="1"/>
          <p:nvPr/>
        </p:nvSpPr>
        <p:spPr>
          <a:xfrm>
            <a:off x="-64134" y="2202418"/>
            <a:ext cx="9219487" cy="738664"/>
          </a:xfrm>
          <a:prstGeom prst="rect">
            <a:avLst/>
          </a:prstGeom>
          <a:solidFill>
            <a:srgbClr val="FFC5F1"/>
          </a:solidFill>
        </p:spPr>
        <p:txBody>
          <a:bodyPr wrap="square">
            <a:spAutoFit/>
          </a:bodyPr>
          <a:lstStyle>
            <a:defPPr marR="0" lvl="0" algn="l" rtl="0">
              <a:lnSpc>
                <a:spcPct val="100000"/>
              </a:lnSpc>
              <a:spcBef>
                <a:spcPts val="0"/>
              </a:spcBef>
              <a:spcAft>
                <a:spcPts val="0"/>
              </a:spcAft>
            </a:defPPr>
            <a:lvl1pPr marL="0" indent="0">
              <a:spcAft>
                <a:spcPts val="1200"/>
              </a:spcAft>
              <a:buNone/>
              <a:defRPr sz="2000" b="1">
                <a:solidFill>
                  <a:srgbClr val="0543E8"/>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p:txBody>
      </p:sp>
      <p:sp>
        <p:nvSpPr>
          <p:cNvPr id="2" name="TextBox 1">
            <a:extLst>
              <a:ext uri="{FF2B5EF4-FFF2-40B4-BE49-F238E27FC236}">
                <a16:creationId xmlns:a16="http://schemas.microsoft.com/office/drawing/2014/main" id="{1DB66D8A-6F74-61EB-0955-F7987E298C66}"/>
              </a:ext>
            </a:extLst>
          </p:cNvPr>
          <p:cNvSpPr txBox="1"/>
          <p:nvPr/>
        </p:nvSpPr>
        <p:spPr>
          <a:xfrm>
            <a:off x="146161" y="648810"/>
            <a:ext cx="8851678" cy="4370427"/>
          </a:xfrm>
          <a:prstGeom prst="rect">
            <a:avLst/>
          </a:prstGeom>
          <a:solidFill>
            <a:srgbClr val="FFC5F1"/>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2000" b="1" dirty="0">
                <a:solidFill>
                  <a:srgbClr val="7030A0"/>
                </a:solidFill>
                <a:latin typeface="Calibri" panose="020F0502020204030204" pitchFamily="34" charset="0"/>
                <a:ea typeface="Calibri" panose="020F0502020204030204" pitchFamily="34" charset="0"/>
                <a:cs typeface="Calibri" panose="020F0502020204030204" pitchFamily="34" charset="0"/>
              </a:rPr>
              <a:t>Первоначальные затраты:</a:t>
            </a:r>
            <a:endParaRPr lang="ru" sz="12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 sz="20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Создание сайта (дизайнеры + программисты) - 300.000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контентмейкера</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(за 3 месяца в период реализации проекта)  - 210.000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сотрудников (3 человека за 3 месяца) – 630.000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b="1" dirty="0">
                <a:solidFill>
                  <a:srgbClr val="7030A0"/>
                </a:solidFill>
                <a:latin typeface="Calibri" panose="020F0502020204030204" pitchFamily="34" charset="0"/>
                <a:ea typeface="Calibri" panose="020F0502020204030204" pitchFamily="34" charset="0"/>
                <a:cs typeface="Calibri" panose="020F0502020204030204" pitchFamily="34" charset="0"/>
              </a:rPr>
              <a:t>Итого: 1.140.000 </a:t>
            </a:r>
            <a:r>
              <a:rPr lang="ru-RU" b="1"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16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 sz="2000" b="1" dirty="0">
                <a:solidFill>
                  <a:srgbClr val="7030A0"/>
                </a:solidFill>
                <a:latin typeface="Calibri" panose="020F0502020204030204" pitchFamily="34" charset="0"/>
                <a:ea typeface="Calibri" panose="020F0502020204030204" pitchFamily="34" charset="0"/>
                <a:cs typeface="Calibri" panose="020F0502020204030204" pitchFamily="34" charset="0"/>
              </a:rPr>
              <a:t>Постоянные затраты:</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 sz="20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 экскурсоводов(3 человека) – 120.000 </a:t>
            </a: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 АйТи специалисту – 60.000 </a:t>
            </a: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 маркетологу – 50.000 </a:t>
            </a: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Зп</a:t>
            </a: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 бухгалтеру – 50.000 </a:t>
            </a: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rPr>
              <a:t>Домен и Хостинг – 3.000 </a:t>
            </a:r>
            <a:r>
              <a:rPr lang="ru-RU" sz="1600"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RU" sz="16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sz="16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600" b="1" dirty="0">
                <a:solidFill>
                  <a:srgbClr val="7030A0"/>
                </a:solidFill>
                <a:latin typeface="Calibri" panose="020F0502020204030204" pitchFamily="34" charset="0"/>
                <a:ea typeface="Calibri" panose="020F0502020204030204" pitchFamily="34" charset="0"/>
                <a:cs typeface="Calibri" panose="020F0502020204030204" pitchFamily="34" charset="0"/>
              </a:rPr>
              <a:t>Итого: 283.000 </a:t>
            </a:r>
            <a:r>
              <a:rPr lang="ru-RU" sz="1600" b="1"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endParaRPr lang="ru" sz="16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Рисунок 2" descr="Вилка и нож контур">
            <a:extLst>
              <a:ext uri="{FF2B5EF4-FFF2-40B4-BE49-F238E27FC236}">
                <a16:creationId xmlns:a16="http://schemas.microsoft.com/office/drawing/2014/main" id="{F17E4F07-775D-5E0C-E729-9D1D1C80AA7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090610" y="1797803"/>
            <a:ext cx="5143500" cy="5143500"/>
          </a:xfrm>
          <a:prstGeom prst="rect">
            <a:avLst/>
          </a:prstGeom>
        </p:spPr>
      </p:pic>
    </p:spTree>
    <p:extLst>
      <p:ext uri="{BB962C8B-B14F-4D97-AF65-F5344CB8AC3E}">
        <p14:creationId xmlns:p14="http://schemas.microsoft.com/office/powerpoint/2010/main" val="334391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A7395E58-04C7-0128-CF6F-DEFF3976869B}"/>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D031C167-B8EF-BC84-E36A-E316DBF103D6}"/>
              </a:ext>
            </a:extLst>
          </p:cNvPr>
          <p:cNvGrpSpPr/>
          <p:nvPr/>
        </p:nvGrpSpPr>
        <p:grpSpPr>
          <a:xfrm>
            <a:off x="0" y="0"/>
            <a:ext cx="9155353" cy="563766"/>
            <a:chOff x="0" y="0"/>
            <a:chExt cx="9155353" cy="648000"/>
          </a:xfrm>
          <a:solidFill>
            <a:srgbClr val="FF4DD0"/>
          </a:solidFill>
        </p:grpSpPr>
        <p:sp>
          <p:nvSpPr>
            <p:cNvPr id="10" name="Прямоугольник 9">
              <a:extLst>
                <a:ext uri="{FF2B5EF4-FFF2-40B4-BE49-F238E27FC236}">
                  <a16:creationId xmlns:a16="http://schemas.microsoft.com/office/drawing/2014/main" id="{A004D454-51D3-CAFD-A809-8624369D08D0}"/>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sp>
          <p:nvSpPr>
            <p:cNvPr id="13" name="Прямоугольник 12">
              <a:extLst>
                <a:ext uri="{FF2B5EF4-FFF2-40B4-BE49-F238E27FC236}">
                  <a16:creationId xmlns:a16="http://schemas.microsoft.com/office/drawing/2014/main" id="{77B229A0-B4DB-070F-84DA-A2A617F1792E}"/>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marL="0" marR="0" lvl="0" indent="0" algn="l" defTabSz="685800" rtl="0" eaLnBrk="1" fontAlgn="auto" latinLnBrk="0" hangingPunct="0">
                <a:lnSpc>
                  <a:spcPct val="100000"/>
                </a:lnSpc>
                <a:spcBef>
                  <a:spcPts val="0"/>
                </a:spcBef>
                <a:spcAft>
                  <a:spcPts val="0"/>
                </a:spcAft>
                <a:buClrTx/>
                <a:buSzTx/>
                <a:buFont typeface="Arial"/>
                <a:buNone/>
                <a:tabLst/>
                <a:defRPr/>
              </a:pPr>
              <a:endParaRPr kumimoji="0" lang="ru-RU" sz="1350" b="0" i="0" u="none" strike="noStrike" kern="0" cap="none" spc="0" normalizeH="0" baseline="0" noProof="0">
                <a:ln>
                  <a:noFill/>
                </a:ln>
                <a:solidFill>
                  <a:srgbClr val="000000"/>
                </a:solidFill>
                <a:effectLst/>
                <a:uLnTx/>
                <a:uFillTx/>
                <a:latin typeface="Arial"/>
                <a:ea typeface="+mn-ea"/>
                <a:cs typeface="Arial"/>
                <a:sym typeface="Helvetica"/>
              </a:endParaRPr>
            </a:p>
          </p:txBody>
        </p:sp>
      </p:grpSp>
      <p:pic>
        <p:nvPicPr>
          <p:cNvPr id="15" name="Рисунок 14">
            <a:extLst>
              <a:ext uri="{FF2B5EF4-FFF2-40B4-BE49-F238E27FC236}">
                <a16:creationId xmlns:a16="http://schemas.microsoft.com/office/drawing/2014/main" id="{A29E0004-6FF5-4A60-D088-05A5C02D3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147" y="55434"/>
            <a:ext cx="679877" cy="452897"/>
          </a:xfrm>
          <a:prstGeom prst="rect">
            <a:avLst/>
          </a:prstGeom>
        </p:spPr>
      </p:pic>
      <p:pic>
        <p:nvPicPr>
          <p:cNvPr id="16" name="Рисунок 15"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1896354D-1B61-5948-35E6-E554C28BC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5089" y="73676"/>
            <a:ext cx="422634" cy="381216"/>
          </a:xfrm>
          <a:prstGeom prst="rect">
            <a:avLst/>
          </a:prstGeom>
        </p:spPr>
      </p:pic>
      <p:sp>
        <p:nvSpPr>
          <p:cNvPr id="19" name="TextBox 18">
            <a:extLst>
              <a:ext uri="{FF2B5EF4-FFF2-40B4-BE49-F238E27FC236}">
                <a16:creationId xmlns:a16="http://schemas.microsoft.com/office/drawing/2014/main" id="{4E8DDE94-B224-A367-B318-E8B027F968E9}"/>
              </a:ext>
            </a:extLst>
          </p:cNvPr>
          <p:cNvSpPr txBox="1"/>
          <p:nvPr/>
        </p:nvSpPr>
        <p:spPr>
          <a:xfrm>
            <a:off x="278465" y="124263"/>
            <a:ext cx="586085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100" b="1" i="0" u="none" strike="noStrike" kern="0" cap="none" spc="0" normalizeH="0" baseline="0" noProof="0" dirty="0">
                <a:ln>
                  <a:noFill/>
                </a:ln>
                <a:solidFill>
                  <a:srgbClr val="FFFFFF"/>
                </a:solidFill>
                <a:effectLst/>
                <a:uLnTx/>
                <a:uFillTx/>
                <a:latin typeface="Arial"/>
                <a:cs typeface="Arial"/>
                <a:sym typeface="PT Sans"/>
              </a:rPr>
              <a:t>Палитра вкусов долины Дона SBS-24 а13</a:t>
            </a:r>
          </a:p>
        </p:txBody>
      </p:sp>
      <p:pic>
        <p:nvPicPr>
          <p:cNvPr id="20" name="Рисунок 19"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B130255E-9823-C46C-13D4-CB76858A3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0089" y="30749"/>
            <a:ext cx="582898" cy="467070"/>
          </a:xfrm>
          <a:prstGeom prst="rect">
            <a:avLst/>
          </a:prstGeom>
        </p:spPr>
      </p:pic>
      <p:sp>
        <p:nvSpPr>
          <p:cNvPr id="5" name="TextBox 4">
            <a:extLst>
              <a:ext uri="{FF2B5EF4-FFF2-40B4-BE49-F238E27FC236}">
                <a16:creationId xmlns:a16="http://schemas.microsoft.com/office/drawing/2014/main" id="{A3A759C8-4434-7A66-A39B-BC938FF321A1}"/>
              </a:ext>
            </a:extLst>
          </p:cNvPr>
          <p:cNvSpPr txBox="1"/>
          <p:nvPr/>
        </p:nvSpPr>
        <p:spPr>
          <a:xfrm>
            <a:off x="-64134" y="2202418"/>
            <a:ext cx="9219487" cy="738664"/>
          </a:xfrm>
          <a:prstGeom prst="rect">
            <a:avLst/>
          </a:prstGeom>
          <a:solidFill>
            <a:srgbClr val="FFC5F1"/>
          </a:solidFill>
        </p:spPr>
        <p:txBody>
          <a:bodyPr wrap="square">
            <a:spAutoFit/>
          </a:bodyPr>
          <a:lstStyle>
            <a:defPPr marR="0" lvl="0" algn="l" rtl="0">
              <a:lnSpc>
                <a:spcPct val="100000"/>
              </a:lnSpc>
              <a:spcBef>
                <a:spcPts val="0"/>
              </a:spcBef>
              <a:spcAft>
                <a:spcPts val="0"/>
              </a:spcAft>
            </a:defPPr>
            <a:lvl1pPr marL="0" indent="0">
              <a:spcAft>
                <a:spcPts val="1200"/>
              </a:spcAft>
              <a:buNone/>
              <a:defRPr sz="2000" b="1">
                <a:solidFill>
                  <a:srgbClr val="0543E8"/>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endParaRPr kumimoji="0" lang="ru-RU" sz="1600" b="0" i="0" u="none" strike="noStrike" kern="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sym typeface="PT Sans"/>
            </a:endParaRPr>
          </a:p>
        </p:txBody>
      </p:sp>
      <p:sp>
        <p:nvSpPr>
          <p:cNvPr id="2" name="TextBox 1">
            <a:extLst>
              <a:ext uri="{FF2B5EF4-FFF2-40B4-BE49-F238E27FC236}">
                <a16:creationId xmlns:a16="http://schemas.microsoft.com/office/drawing/2014/main" id="{534DB992-8C91-5056-38CA-DDEFB93C7F9C}"/>
              </a:ext>
            </a:extLst>
          </p:cNvPr>
          <p:cNvSpPr txBox="1"/>
          <p:nvPr/>
        </p:nvSpPr>
        <p:spPr>
          <a:xfrm>
            <a:off x="146161" y="1036267"/>
            <a:ext cx="8851678" cy="3508653"/>
          </a:xfrm>
          <a:prstGeom prst="rect">
            <a:avLst/>
          </a:prstGeom>
          <a:solidFill>
            <a:srgbClr val="FFC5F1"/>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b="1" dirty="0">
                <a:solidFill>
                  <a:srgbClr val="7030A0"/>
                </a:solidFill>
                <a:latin typeface="Calibri" panose="020F0502020204030204" pitchFamily="34" charset="0"/>
                <a:ea typeface="Calibri" panose="020F0502020204030204" pitchFamily="34" charset="0"/>
                <a:cs typeface="Calibri" panose="020F0502020204030204" pitchFamily="34" charset="0"/>
              </a:rPr>
              <a:t>UNIT-</a:t>
            </a:r>
            <a:r>
              <a:rPr lang="ru-RU" sz="2000" b="1" dirty="0">
                <a:solidFill>
                  <a:srgbClr val="7030A0"/>
                </a:solidFill>
                <a:latin typeface="Calibri" panose="020F0502020204030204" pitchFamily="34" charset="0"/>
                <a:ea typeface="Calibri" panose="020F0502020204030204" pitchFamily="34" charset="0"/>
                <a:cs typeface="Calibri" panose="020F0502020204030204" pitchFamily="34" charset="0"/>
              </a:rPr>
              <a:t>экономика</a:t>
            </a:r>
            <a:endParaRPr lang="ru" sz="12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 sz="20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Средняя стоимость тура на 1 человека – 3000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средний размер группы – 7 человек. Итого – 3000*7 = 21 000 руб.</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21 000 руб. - 45 руб. (стоимость привлечения 1 клиента) * 7 чел. = 20 685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(Выручка с 1 тура)</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283 000 руб. / 20 685 руб. = 14 туров в месяц для окупаемости ежемесячных затрат.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Мы планируем продавать в месяц минимум 25 туров.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25 * 20 685 руб. – 283 000 </a:t>
            </a:r>
            <a:r>
              <a:rPr lang="ru-RU" dirty="0" err="1">
                <a:solidFill>
                  <a:srgbClr val="7030A0"/>
                </a:solidFill>
                <a:latin typeface="Calibri" panose="020F0502020204030204" pitchFamily="34" charset="0"/>
                <a:ea typeface="Calibri" panose="020F0502020204030204" pitchFamily="34" charset="0"/>
                <a:cs typeface="Calibri" panose="020F0502020204030204" pitchFamily="34" charset="0"/>
              </a:rPr>
              <a:t>руб</a:t>
            </a: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 = 234 125 руб.(прибыль за месяц)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1.140.000/ 234 125 =4,86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dirty="0">
                <a:solidFill>
                  <a:srgbClr val="7030A0"/>
                </a:solidFill>
                <a:latin typeface="Calibri" panose="020F0502020204030204" pitchFamily="34" charset="0"/>
                <a:ea typeface="Calibri" panose="020F0502020204030204" pitchFamily="34" charset="0"/>
                <a:cs typeface="Calibri" panose="020F0502020204030204" pitchFamily="34" charset="0"/>
              </a:rPr>
              <a:t>Итого, наш проект окупается и начинает приносить прибыли на 5 месяц работы.</a:t>
            </a:r>
            <a:endParaRPr lang="ru" sz="16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6985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p:cNvPicPr>
            <a:picLocks noChangeAspect="1"/>
          </p:cNvPicPr>
          <p:nvPr/>
        </p:nvPicPr>
        <p:blipFill>
          <a:blip r:embed="rId2"/>
          <a:stretch>
            <a:fillRect/>
          </a:stretch>
        </p:blipFill>
        <p:spPr>
          <a:xfrm>
            <a:off x="-3763062" y="1724824"/>
            <a:ext cx="9163082" cy="5828281"/>
          </a:xfrm>
          <a:prstGeom prst="rect">
            <a:avLst/>
          </a:prstGeom>
        </p:spPr>
      </p:pic>
      <p:pic>
        <p:nvPicPr>
          <p:cNvPr id="25" name="Рисунок 24"/>
          <p:cNvPicPr>
            <a:picLocks noChangeAspect="1"/>
          </p:cNvPicPr>
          <p:nvPr/>
        </p:nvPicPr>
        <p:blipFill>
          <a:blip r:embed="rId3"/>
          <a:stretch>
            <a:fillRect/>
          </a:stretch>
        </p:blipFill>
        <p:spPr>
          <a:xfrm>
            <a:off x="-3669257" y="-776554"/>
            <a:ext cx="8235852" cy="4924723"/>
          </a:xfrm>
          <a:prstGeom prst="rect">
            <a:avLst/>
          </a:prstGeom>
        </p:spPr>
      </p:pic>
      <p:pic>
        <p:nvPicPr>
          <p:cNvPr id="24" name="Рисунок 23"/>
          <p:cNvPicPr>
            <a:picLocks noChangeAspect="1"/>
          </p:cNvPicPr>
          <p:nvPr/>
        </p:nvPicPr>
        <p:blipFill>
          <a:blip r:embed="rId3"/>
          <a:stretch>
            <a:fillRect/>
          </a:stretch>
        </p:blipFill>
        <p:spPr>
          <a:xfrm>
            <a:off x="4191117" y="-100012"/>
            <a:ext cx="9165785" cy="5829299"/>
          </a:xfrm>
          <a:prstGeom prst="rect">
            <a:avLst/>
          </a:prstGeom>
        </p:spPr>
      </p:pic>
      <p:pic>
        <p:nvPicPr>
          <p:cNvPr id="6" name="Рисунок 5"/>
          <p:cNvPicPr>
            <a:picLocks noChangeAspect="1"/>
          </p:cNvPicPr>
          <p:nvPr/>
        </p:nvPicPr>
        <p:blipFill rotWithShape="1">
          <a:blip r:embed="rId4"/>
          <a:srcRect b="19549"/>
          <a:stretch/>
        </p:blipFill>
        <p:spPr>
          <a:xfrm>
            <a:off x="7373090" y="1820450"/>
            <a:ext cx="1655682" cy="1851224"/>
          </a:xfrm>
          <a:prstGeom prst="rect">
            <a:avLst/>
          </a:prstGeom>
        </p:spPr>
      </p:pic>
      <p:grpSp>
        <p:nvGrpSpPr>
          <p:cNvPr id="8" name="Группа 7">
            <a:extLst>
              <a:ext uri="{FF2B5EF4-FFF2-40B4-BE49-F238E27FC236}">
                <a16:creationId xmlns:a16="http://schemas.microsoft.com/office/drawing/2014/main" id="{011E85E9-7B9B-2414-F0CB-DBE66E5A2982}"/>
              </a:ext>
            </a:extLst>
          </p:cNvPr>
          <p:cNvGrpSpPr/>
          <p:nvPr/>
        </p:nvGrpSpPr>
        <p:grpSpPr>
          <a:xfrm>
            <a:off x="0" y="0"/>
            <a:ext cx="9155353" cy="648000"/>
            <a:chOff x="0" y="0"/>
            <a:chExt cx="9155353" cy="648000"/>
          </a:xfrm>
          <a:solidFill>
            <a:srgbClr val="FF4DD0"/>
          </a:solidFill>
        </p:grpSpPr>
        <p:sp>
          <p:nvSpPr>
            <p:cNvPr id="9" name="Прямоугольник 8">
              <a:extLst>
                <a:ext uri="{FF2B5EF4-FFF2-40B4-BE49-F238E27FC236}">
                  <a16:creationId xmlns:a16="http://schemas.microsoft.com/office/drawing/2014/main" id="{C2BA3A21-4C3A-FE5F-4FE6-453E41150E4A}"/>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0DD048E0-4689-4AEE-0EC1-414558D853E2}"/>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pic>
        <p:nvPicPr>
          <p:cNvPr id="11" name="Рисунок 10">
            <a:extLst>
              <a:ext uri="{FF2B5EF4-FFF2-40B4-BE49-F238E27FC236}">
                <a16:creationId xmlns:a16="http://schemas.microsoft.com/office/drawing/2014/main" id="{76DB9D94-A572-42B1-643E-177237281E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2" name="Рисунок 11"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3" name="Рисунок 12"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15" name="TextBox 14">
            <a:extLst>
              <a:ext uri="{FF2B5EF4-FFF2-40B4-BE49-F238E27FC236}">
                <a16:creationId xmlns:a16="http://schemas.microsoft.com/office/drawing/2014/main" id="{15F4F48E-2D94-5950-41A0-9DFD103A7819}"/>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sp>
        <p:nvSpPr>
          <p:cNvPr id="16" name="TextBox 15"/>
          <p:cNvSpPr txBox="1"/>
          <p:nvPr/>
        </p:nvSpPr>
        <p:spPr>
          <a:xfrm>
            <a:off x="2012158" y="833436"/>
            <a:ext cx="3559967" cy="1323439"/>
          </a:xfrm>
          <a:prstGeom prst="rect">
            <a:avLst/>
          </a:prstGeom>
          <a:noFill/>
          <a:ln w="12700">
            <a:noFill/>
          </a:ln>
        </p:spPr>
        <p:txBody>
          <a:bodyPr wrap="square" rtlCol="0">
            <a:spAutoFit/>
          </a:bodyPr>
          <a:lstStyle/>
          <a:p>
            <a:r>
              <a:rPr lang="ru-RU" sz="1600" dirty="0">
                <a:latin typeface="Times New Roman" panose="02020603050405020304" pitchFamily="18" charset="0"/>
                <a:cs typeface="Times New Roman" panose="02020603050405020304" pitchFamily="18" charset="0"/>
              </a:rPr>
              <a:t>БАБИЕВА ЕЛИЗАВЕТА – лидер</a:t>
            </a:r>
          </a:p>
          <a:p>
            <a:r>
              <a:rPr lang="ru-RU" sz="1600" dirty="0">
                <a:latin typeface="Times New Roman" panose="02020603050405020304" pitchFamily="18" charset="0"/>
                <a:cs typeface="Times New Roman" panose="02020603050405020304" pitchFamily="18" charset="0"/>
              </a:rPr>
              <a:t>- Лидерские качества;</a:t>
            </a:r>
          </a:p>
          <a:p>
            <a:r>
              <a:rPr lang="ru-RU" sz="1600" dirty="0">
                <a:latin typeface="Times New Roman" panose="02020603050405020304" pitchFamily="18" charset="0"/>
                <a:cs typeface="Times New Roman" panose="02020603050405020304" pitchFamily="18" charset="0"/>
              </a:rPr>
              <a:t>- Умение поиска выхода из любой ситуации;</a:t>
            </a:r>
          </a:p>
          <a:p>
            <a:r>
              <a:rPr lang="ru-RU" sz="1600" dirty="0">
                <a:latin typeface="Times New Roman" panose="02020603050405020304" pitchFamily="18" charset="0"/>
                <a:cs typeface="Times New Roman" panose="02020603050405020304" pitchFamily="18" charset="0"/>
              </a:rPr>
              <a:t>- Писательский навык;</a:t>
            </a:r>
          </a:p>
        </p:txBody>
      </p:sp>
      <p:pic>
        <p:nvPicPr>
          <p:cNvPr id="17" name="Рисунок 16"/>
          <p:cNvPicPr>
            <a:picLocks noChangeAspect="1"/>
          </p:cNvPicPr>
          <p:nvPr/>
        </p:nvPicPr>
        <p:blipFill rotWithShape="1">
          <a:blip r:embed="rId8"/>
          <a:srcRect l="26536" r="20836"/>
          <a:stretch/>
        </p:blipFill>
        <p:spPr>
          <a:xfrm>
            <a:off x="103692" y="770482"/>
            <a:ext cx="1814948" cy="1830653"/>
          </a:xfrm>
          <a:prstGeom prst="rect">
            <a:avLst/>
          </a:prstGeom>
        </p:spPr>
      </p:pic>
      <p:sp>
        <p:nvSpPr>
          <p:cNvPr id="18" name="TextBox 17"/>
          <p:cNvSpPr txBox="1"/>
          <p:nvPr/>
        </p:nvSpPr>
        <p:spPr>
          <a:xfrm>
            <a:off x="2012158" y="3861510"/>
            <a:ext cx="3945730" cy="1077218"/>
          </a:xfrm>
          <a:prstGeom prst="rect">
            <a:avLst/>
          </a:prstGeom>
          <a:noFill/>
          <a:ln w="12700">
            <a:noFill/>
          </a:ln>
        </p:spPr>
        <p:txBody>
          <a:bodyPr wrap="square" rtlCol="0">
            <a:spAutoFit/>
          </a:bodyPr>
          <a:lstStyle/>
          <a:p>
            <a:r>
              <a:rPr lang="ru-RU" sz="1600" dirty="0">
                <a:latin typeface="Times New Roman" panose="02020603050405020304" pitchFamily="18" charset="0"/>
                <a:cs typeface="Times New Roman" panose="02020603050405020304" pitchFamily="18" charset="0"/>
              </a:rPr>
              <a:t>КОЛЕСНИЧЕНКОВА АЛЬБИНА – спикер</a:t>
            </a:r>
          </a:p>
          <a:p>
            <a:r>
              <a:rPr lang="ru-RU" sz="1600" dirty="0">
                <a:latin typeface="Times New Roman" panose="02020603050405020304" pitchFamily="18" charset="0"/>
                <a:cs typeface="Times New Roman" panose="02020603050405020304" pitchFamily="18" charset="0"/>
              </a:rPr>
              <a:t>- Спикерский навык;</a:t>
            </a:r>
          </a:p>
          <a:p>
            <a:r>
              <a:rPr lang="ru-RU" sz="1600" dirty="0">
                <a:latin typeface="Times New Roman" panose="02020603050405020304" pitchFamily="18" charset="0"/>
                <a:cs typeface="Times New Roman" panose="02020603050405020304" pitchFamily="18" charset="0"/>
              </a:rPr>
              <a:t>- Лидерские качества;</a:t>
            </a:r>
          </a:p>
          <a:p>
            <a:r>
              <a:rPr lang="ru-RU" sz="1600" dirty="0">
                <a:latin typeface="Times New Roman" panose="02020603050405020304" pitchFamily="18" charset="0"/>
                <a:cs typeface="Times New Roman" panose="02020603050405020304" pitchFamily="18" charset="0"/>
              </a:rPr>
              <a:t>- Красноречивость;</a:t>
            </a:r>
          </a:p>
        </p:txBody>
      </p:sp>
      <p:sp>
        <p:nvSpPr>
          <p:cNvPr id="21" name="TextBox 20"/>
          <p:cNvSpPr txBox="1"/>
          <p:nvPr/>
        </p:nvSpPr>
        <p:spPr>
          <a:xfrm>
            <a:off x="4531433" y="2084342"/>
            <a:ext cx="3176136" cy="1323439"/>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ГЛУШКОВА НИНА – мастер презентаций</a:t>
            </a:r>
          </a:p>
          <a:p>
            <a:r>
              <a:rPr lang="ru-RU" sz="1600" dirty="0">
                <a:latin typeface="Times New Roman" panose="02020603050405020304" pitchFamily="18" charset="0"/>
                <a:cs typeface="Times New Roman" panose="02020603050405020304" pitchFamily="18" charset="0"/>
              </a:rPr>
              <a:t>- Умение монтировать видео;</a:t>
            </a:r>
          </a:p>
          <a:p>
            <a:r>
              <a:rPr lang="ru-RU" sz="1600" dirty="0">
                <a:latin typeface="Times New Roman" panose="02020603050405020304" pitchFamily="18" charset="0"/>
                <a:cs typeface="Times New Roman" panose="02020603050405020304" pitchFamily="18" charset="0"/>
              </a:rPr>
              <a:t>- Навык </a:t>
            </a:r>
            <a:r>
              <a:rPr lang="ru-RU" sz="1600" dirty="0" err="1">
                <a:latin typeface="Times New Roman" panose="02020603050405020304" pitchFamily="18" charset="0"/>
                <a:cs typeface="Times New Roman" panose="02020603050405020304" pitchFamily="18" charset="0"/>
              </a:rPr>
              <a:t>фотошопа</a:t>
            </a:r>
            <a:r>
              <a:rPr lang="ru-RU" sz="1600" dirty="0">
                <a:latin typeface="Times New Roman" panose="02020603050405020304" pitchFamily="18" charset="0"/>
                <a:cs typeface="Times New Roman" panose="02020603050405020304" pitchFamily="18" charset="0"/>
              </a:rPr>
              <a:t>;</a:t>
            </a:r>
          </a:p>
          <a:p>
            <a:r>
              <a:rPr lang="ru-RU" sz="1600" dirty="0">
                <a:latin typeface="Times New Roman" panose="02020603050405020304" pitchFamily="18" charset="0"/>
                <a:cs typeface="Times New Roman" panose="02020603050405020304" pitchFamily="18" charset="0"/>
              </a:rPr>
              <a:t>- Знания в сфере дизайна;</a:t>
            </a:r>
          </a:p>
        </p:txBody>
      </p:sp>
      <p:pic>
        <p:nvPicPr>
          <p:cNvPr id="27" name="Рисунок 26"/>
          <p:cNvPicPr>
            <a:picLocks noChangeAspect="1"/>
          </p:cNvPicPr>
          <p:nvPr/>
        </p:nvPicPr>
        <p:blipFill rotWithShape="1">
          <a:blip r:embed="rId9"/>
          <a:srcRect l="7261" t="3610" r="4752" b="18732"/>
          <a:stretch/>
        </p:blipFill>
        <p:spPr>
          <a:xfrm>
            <a:off x="99154" y="2746061"/>
            <a:ext cx="1814948" cy="2265649"/>
          </a:xfrm>
          <a:prstGeom prst="rect">
            <a:avLst/>
          </a:prstGeom>
        </p:spPr>
      </p:pic>
    </p:spTree>
    <p:extLst>
      <p:ext uri="{BB962C8B-B14F-4D97-AF65-F5344CB8AC3E}">
        <p14:creationId xmlns:p14="http://schemas.microsoft.com/office/powerpoint/2010/main" val="77216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a:stretch>
            <a:fillRect/>
          </a:stretch>
        </p:blipFill>
        <p:spPr>
          <a:xfrm>
            <a:off x="4235234" y="418866"/>
            <a:ext cx="8517752" cy="4925995"/>
          </a:xfrm>
          <a:prstGeom prst="rect">
            <a:avLst/>
          </a:prstGeom>
        </p:spPr>
      </p:pic>
      <p:pic>
        <p:nvPicPr>
          <p:cNvPr id="16" name="Рисунок 15"/>
          <p:cNvPicPr>
            <a:picLocks noChangeAspect="1"/>
          </p:cNvPicPr>
          <p:nvPr/>
        </p:nvPicPr>
        <p:blipFill>
          <a:blip r:embed="rId2"/>
          <a:stretch>
            <a:fillRect/>
          </a:stretch>
        </p:blipFill>
        <p:spPr>
          <a:xfrm rot="20769545">
            <a:off x="-3193795" y="2030421"/>
            <a:ext cx="8236410" cy="4925995"/>
          </a:xfrm>
          <a:prstGeom prst="rect">
            <a:avLst/>
          </a:prstGeom>
        </p:spPr>
      </p:pic>
      <p:pic>
        <p:nvPicPr>
          <p:cNvPr id="15" name="Рисунок 14"/>
          <p:cNvPicPr>
            <a:picLocks noChangeAspect="1"/>
          </p:cNvPicPr>
          <p:nvPr/>
        </p:nvPicPr>
        <p:blipFill>
          <a:blip r:embed="rId2"/>
          <a:stretch>
            <a:fillRect/>
          </a:stretch>
        </p:blipFill>
        <p:spPr>
          <a:xfrm rot="1072742">
            <a:off x="-3791888" y="-1346246"/>
            <a:ext cx="8641858" cy="4925995"/>
          </a:xfrm>
          <a:prstGeom prst="rect">
            <a:avLst/>
          </a:prstGeom>
        </p:spPr>
      </p:pic>
      <p:pic>
        <p:nvPicPr>
          <p:cNvPr id="5" name="Рисунок 4"/>
          <p:cNvPicPr>
            <a:picLocks noChangeAspect="1"/>
          </p:cNvPicPr>
          <p:nvPr/>
        </p:nvPicPr>
        <p:blipFill rotWithShape="1">
          <a:blip r:embed="rId3"/>
          <a:srcRect l="5856" r="3346" b="8203"/>
          <a:stretch/>
        </p:blipFill>
        <p:spPr>
          <a:xfrm>
            <a:off x="7403358" y="1762992"/>
            <a:ext cx="1664301" cy="1988126"/>
          </a:xfrm>
          <a:prstGeom prst="rect">
            <a:avLst/>
          </a:prstGeom>
        </p:spPr>
      </p:pic>
      <p:grpSp>
        <p:nvGrpSpPr>
          <p:cNvPr id="6" name="Группа 5">
            <a:extLst>
              <a:ext uri="{FF2B5EF4-FFF2-40B4-BE49-F238E27FC236}">
                <a16:creationId xmlns:a16="http://schemas.microsoft.com/office/drawing/2014/main" id="{011E85E9-7B9B-2414-F0CB-DBE66E5A2982}"/>
              </a:ext>
            </a:extLst>
          </p:cNvPr>
          <p:cNvGrpSpPr/>
          <p:nvPr/>
        </p:nvGrpSpPr>
        <p:grpSpPr>
          <a:xfrm>
            <a:off x="0" y="0"/>
            <a:ext cx="9155353" cy="648000"/>
            <a:chOff x="0" y="0"/>
            <a:chExt cx="9155353" cy="648000"/>
          </a:xfrm>
          <a:solidFill>
            <a:srgbClr val="FF4DD0"/>
          </a:solidFill>
        </p:grpSpPr>
        <p:sp>
          <p:nvSpPr>
            <p:cNvPr id="7" name="Прямоугольник 6">
              <a:extLst>
                <a:ext uri="{FF2B5EF4-FFF2-40B4-BE49-F238E27FC236}">
                  <a16:creationId xmlns:a16="http://schemas.microsoft.com/office/drawing/2014/main" id="{C2BA3A21-4C3A-FE5F-4FE6-453E41150E4A}"/>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8" name="Прямоугольник 7">
              <a:extLst>
                <a:ext uri="{FF2B5EF4-FFF2-40B4-BE49-F238E27FC236}">
                  <a16:creationId xmlns:a16="http://schemas.microsoft.com/office/drawing/2014/main" id="{0DD048E0-4689-4AEE-0EC1-414558D853E2}"/>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pic>
        <p:nvPicPr>
          <p:cNvPr id="9" name="Рисунок 8">
            <a:extLst>
              <a:ext uri="{FF2B5EF4-FFF2-40B4-BE49-F238E27FC236}">
                <a16:creationId xmlns:a16="http://schemas.microsoft.com/office/drawing/2014/main" id="{76DB9D94-A572-42B1-643E-177237281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12" name="TextBox 11">
            <a:extLst>
              <a:ext uri="{FF2B5EF4-FFF2-40B4-BE49-F238E27FC236}">
                <a16:creationId xmlns:a16="http://schemas.microsoft.com/office/drawing/2014/main" id="{15F4F48E-2D94-5950-41A0-9DFD103A7819}"/>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13" name="Рисунок 12"/>
          <p:cNvPicPr>
            <a:picLocks noChangeAspect="1"/>
          </p:cNvPicPr>
          <p:nvPr/>
        </p:nvPicPr>
        <p:blipFill rotWithShape="1">
          <a:blip r:embed="rId7"/>
          <a:srcRect b="18692"/>
          <a:stretch/>
        </p:blipFill>
        <p:spPr>
          <a:xfrm>
            <a:off x="88983" y="775855"/>
            <a:ext cx="1716919" cy="1981200"/>
          </a:xfrm>
          <a:prstGeom prst="rect">
            <a:avLst/>
          </a:prstGeom>
        </p:spPr>
      </p:pic>
      <p:pic>
        <p:nvPicPr>
          <p:cNvPr id="14" name="Рисунок 13"/>
          <p:cNvPicPr>
            <a:picLocks noChangeAspect="1"/>
          </p:cNvPicPr>
          <p:nvPr/>
        </p:nvPicPr>
        <p:blipFill rotWithShape="1">
          <a:blip r:embed="rId8"/>
          <a:srcRect l="26699" t="31808" r="29999" b="31356"/>
          <a:stretch/>
        </p:blipFill>
        <p:spPr>
          <a:xfrm>
            <a:off x="88983" y="3097951"/>
            <a:ext cx="1716919" cy="1947430"/>
          </a:xfrm>
          <a:prstGeom prst="rect">
            <a:avLst/>
          </a:prstGeom>
        </p:spPr>
      </p:pic>
      <p:sp>
        <p:nvSpPr>
          <p:cNvPr id="18" name="TextBox 17"/>
          <p:cNvSpPr txBox="1"/>
          <p:nvPr/>
        </p:nvSpPr>
        <p:spPr>
          <a:xfrm>
            <a:off x="1828575" y="770482"/>
            <a:ext cx="3984477" cy="1569660"/>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КОРОЛЬКОВА АНЖЕЛИКА – генератор идей</a:t>
            </a:r>
          </a:p>
          <a:p>
            <a:r>
              <a:rPr lang="ru-RU" sz="1600" dirty="0">
                <a:latin typeface="Times New Roman" panose="02020603050405020304" pitchFamily="18" charset="0"/>
                <a:cs typeface="Times New Roman" panose="02020603050405020304" pitchFamily="18" charset="0"/>
              </a:rPr>
              <a:t>- Способна смотреть на задачу под нестандартным углом;</a:t>
            </a:r>
          </a:p>
          <a:p>
            <a:r>
              <a:rPr lang="ru-RU" sz="1600" dirty="0">
                <a:latin typeface="Times New Roman" panose="02020603050405020304" pitchFamily="18" charset="0"/>
                <a:cs typeface="Times New Roman" panose="02020603050405020304" pitchFamily="18" charset="0"/>
              </a:rPr>
              <a:t>- Способна придумывать оригинальные решения поставленных проблем; </a:t>
            </a:r>
          </a:p>
        </p:txBody>
      </p:sp>
      <p:sp>
        <p:nvSpPr>
          <p:cNvPr id="19" name="TextBox 18"/>
          <p:cNvSpPr txBox="1"/>
          <p:nvPr/>
        </p:nvSpPr>
        <p:spPr>
          <a:xfrm>
            <a:off x="1828575" y="3891622"/>
            <a:ext cx="3440164" cy="1077218"/>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АНДРЕЕВА АЛИНА – исполнитель</a:t>
            </a:r>
          </a:p>
          <a:p>
            <a:r>
              <a:rPr lang="ru-RU" sz="1600" dirty="0">
                <a:latin typeface="Times New Roman" panose="02020603050405020304" pitchFamily="18" charset="0"/>
                <a:cs typeface="Times New Roman" panose="02020603050405020304" pitchFamily="18" charset="0"/>
              </a:rPr>
              <a:t>- Способна придумать оригинальные способы презентации информации</a:t>
            </a:r>
          </a:p>
          <a:p>
            <a:r>
              <a:rPr lang="ru-RU" sz="1600" dirty="0">
                <a:latin typeface="Times New Roman" panose="02020603050405020304" pitchFamily="18" charset="0"/>
                <a:cs typeface="Times New Roman" panose="02020603050405020304" pitchFamily="18" charset="0"/>
              </a:rPr>
              <a:t>- Коммуникационные навыки;</a:t>
            </a:r>
          </a:p>
        </p:txBody>
      </p:sp>
      <p:sp>
        <p:nvSpPr>
          <p:cNvPr id="20" name="TextBox 19"/>
          <p:cNvSpPr txBox="1"/>
          <p:nvPr/>
        </p:nvSpPr>
        <p:spPr>
          <a:xfrm>
            <a:off x="3820814" y="2543076"/>
            <a:ext cx="3689403" cy="830997"/>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БУРЦЕВА ВИКТОРИЯ – исполнитель</a:t>
            </a:r>
          </a:p>
          <a:p>
            <a:r>
              <a:rPr lang="ru-RU" sz="1600" dirty="0">
                <a:latin typeface="Times New Roman" panose="02020603050405020304" pitchFamily="18" charset="0"/>
                <a:cs typeface="Times New Roman" panose="02020603050405020304" pitchFamily="18" charset="0"/>
              </a:rPr>
              <a:t>- Умение монтировать видео;</a:t>
            </a:r>
          </a:p>
          <a:p>
            <a:r>
              <a:rPr lang="ru-RU" sz="1600" dirty="0">
                <a:latin typeface="Times New Roman" panose="02020603050405020304" pitchFamily="18" charset="0"/>
                <a:cs typeface="Times New Roman" panose="02020603050405020304" pitchFamily="18" charset="0"/>
              </a:rPr>
              <a:t>- Аналитические навыки;</a:t>
            </a:r>
          </a:p>
        </p:txBody>
      </p:sp>
    </p:spTree>
    <p:extLst>
      <p:ext uri="{BB962C8B-B14F-4D97-AF65-F5344CB8AC3E}">
        <p14:creationId xmlns:p14="http://schemas.microsoft.com/office/powerpoint/2010/main" val="1011367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Рисунок 19"/>
          <p:cNvPicPr>
            <a:picLocks noChangeAspect="1"/>
          </p:cNvPicPr>
          <p:nvPr/>
        </p:nvPicPr>
        <p:blipFill>
          <a:blip r:embed="rId2"/>
          <a:stretch>
            <a:fillRect/>
          </a:stretch>
        </p:blipFill>
        <p:spPr>
          <a:xfrm rot="20769545">
            <a:off x="-3193795" y="2030421"/>
            <a:ext cx="8236410" cy="4925995"/>
          </a:xfrm>
          <a:prstGeom prst="rect">
            <a:avLst/>
          </a:prstGeom>
        </p:spPr>
      </p:pic>
      <p:pic>
        <p:nvPicPr>
          <p:cNvPr id="19" name="Рисунок 18"/>
          <p:cNvPicPr>
            <a:picLocks noChangeAspect="1"/>
          </p:cNvPicPr>
          <p:nvPr/>
        </p:nvPicPr>
        <p:blipFill>
          <a:blip r:embed="rId2"/>
          <a:stretch>
            <a:fillRect/>
          </a:stretch>
        </p:blipFill>
        <p:spPr>
          <a:xfrm rot="1072742">
            <a:off x="-3791888" y="-1346246"/>
            <a:ext cx="8641858" cy="4925995"/>
          </a:xfrm>
          <a:prstGeom prst="rect">
            <a:avLst/>
          </a:prstGeom>
        </p:spPr>
      </p:pic>
      <p:pic>
        <p:nvPicPr>
          <p:cNvPr id="18" name="Рисунок 17"/>
          <p:cNvPicPr>
            <a:picLocks noChangeAspect="1"/>
          </p:cNvPicPr>
          <p:nvPr/>
        </p:nvPicPr>
        <p:blipFill>
          <a:blip r:embed="rId2"/>
          <a:stretch>
            <a:fillRect/>
          </a:stretch>
        </p:blipFill>
        <p:spPr>
          <a:xfrm>
            <a:off x="4235234" y="418866"/>
            <a:ext cx="8517752" cy="4925995"/>
          </a:xfrm>
          <a:prstGeom prst="rect">
            <a:avLst/>
          </a:prstGeom>
        </p:spPr>
      </p:pic>
      <p:grpSp>
        <p:nvGrpSpPr>
          <p:cNvPr id="5" name="Группа 4">
            <a:extLst>
              <a:ext uri="{FF2B5EF4-FFF2-40B4-BE49-F238E27FC236}">
                <a16:creationId xmlns:a16="http://schemas.microsoft.com/office/drawing/2014/main" id="{011E85E9-7B9B-2414-F0CB-DBE66E5A2982}"/>
              </a:ext>
            </a:extLst>
          </p:cNvPr>
          <p:cNvGrpSpPr/>
          <p:nvPr/>
        </p:nvGrpSpPr>
        <p:grpSpPr>
          <a:xfrm>
            <a:off x="0" y="0"/>
            <a:ext cx="9155353" cy="648000"/>
            <a:chOff x="0" y="0"/>
            <a:chExt cx="9155353" cy="648000"/>
          </a:xfrm>
          <a:solidFill>
            <a:srgbClr val="FF4DD0"/>
          </a:solidFill>
        </p:grpSpPr>
        <p:sp>
          <p:nvSpPr>
            <p:cNvPr id="6" name="Прямоугольник 5">
              <a:extLst>
                <a:ext uri="{FF2B5EF4-FFF2-40B4-BE49-F238E27FC236}">
                  <a16:creationId xmlns:a16="http://schemas.microsoft.com/office/drawing/2014/main" id="{C2BA3A21-4C3A-FE5F-4FE6-453E41150E4A}"/>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0DD048E0-4689-4AEE-0EC1-414558D853E2}"/>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15F4F48E-2D94-5950-41A0-9DFD103A7819}"/>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pic>
        <p:nvPicPr>
          <p:cNvPr id="12" name="Рисунок 11"/>
          <p:cNvPicPr>
            <a:picLocks noChangeAspect="1"/>
          </p:cNvPicPr>
          <p:nvPr/>
        </p:nvPicPr>
        <p:blipFill rotWithShape="1">
          <a:blip r:embed="rId6"/>
          <a:srcRect l="16000" t="27993" r="25211" b="16361"/>
          <a:stretch/>
        </p:blipFill>
        <p:spPr>
          <a:xfrm>
            <a:off x="79226" y="770482"/>
            <a:ext cx="1759528" cy="2076912"/>
          </a:xfrm>
          <a:prstGeom prst="rect">
            <a:avLst/>
          </a:prstGeom>
        </p:spPr>
      </p:pic>
      <p:pic>
        <p:nvPicPr>
          <p:cNvPr id="13" name="Рисунок 12"/>
          <p:cNvPicPr>
            <a:picLocks noChangeAspect="1"/>
          </p:cNvPicPr>
          <p:nvPr/>
        </p:nvPicPr>
        <p:blipFill rotWithShape="1">
          <a:blip r:embed="rId7"/>
          <a:srcRect l="22106" t="22391" r="6674" b="12488"/>
          <a:stretch/>
        </p:blipFill>
        <p:spPr>
          <a:xfrm>
            <a:off x="7333861" y="1957616"/>
            <a:ext cx="1714501" cy="2090282"/>
          </a:xfrm>
          <a:prstGeom prst="rect">
            <a:avLst/>
          </a:prstGeom>
        </p:spPr>
      </p:pic>
      <p:sp>
        <p:nvSpPr>
          <p:cNvPr id="15" name="TextBox 14"/>
          <p:cNvSpPr txBox="1"/>
          <p:nvPr/>
        </p:nvSpPr>
        <p:spPr>
          <a:xfrm>
            <a:off x="1838754" y="883259"/>
            <a:ext cx="4003964" cy="1292662"/>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ВИКТОРИЯ СИДОРОВА – исполнитель</a:t>
            </a:r>
          </a:p>
          <a:p>
            <a:r>
              <a:rPr lang="ru-RU" sz="1600" dirty="0">
                <a:latin typeface="Times New Roman" panose="02020603050405020304" pitchFamily="18" charset="0"/>
                <a:cs typeface="Times New Roman" panose="02020603050405020304" pitchFamily="18" charset="0"/>
              </a:rPr>
              <a:t>- Высокие организационные способности;</a:t>
            </a:r>
          </a:p>
          <a:p>
            <a:r>
              <a:rPr lang="ru-RU" sz="1600" dirty="0">
                <a:latin typeface="Times New Roman" panose="02020603050405020304" pitchFamily="18" charset="0"/>
                <a:cs typeface="Times New Roman" panose="02020603050405020304" pitchFamily="18" charset="0"/>
              </a:rPr>
              <a:t>- Умело разрешает конфликты внутри команды;</a:t>
            </a:r>
          </a:p>
          <a:p>
            <a:endParaRPr lang="ru-RU" dirty="0"/>
          </a:p>
        </p:txBody>
      </p:sp>
      <p:sp>
        <p:nvSpPr>
          <p:cNvPr id="16" name="TextBox 15"/>
          <p:cNvSpPr txBox="1"/>
          <p:nvPr/>
        </p:nvSpPr>
        <p:spPr>
          <a:xfrm>
            <a:off x="1865793" y="3901400"/>
            <a:ext cx="4291882" cy="1077218"/>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АННА КОРОСТЕЛЁВА – мастер презентаций</a:t>
            </a:r>
          </a:p>
          <a:p>
            <a:r>
              <a:rPr lang="ru-RU" sz="1600" dirty="0">
                <a:latin typeface="Times New Roman" panose="02020603050405020304" pitchFamily="18" charset="0"/>
                <a:cs typeface="Times New Roman" panose="02020603050405020304" pitchFamily="18" charset="0"/>
              </a:rPr>
              <a:t>- Обширные знания в сфере дизайна;</a:t>
            </a:r>
          </a:p>
          <a:p>
            <a:pPr marL="285750" indent="-285750">
              <a:buFontTx/>
              <a:buChar char="-"/>
            </a:pPr>
            <a:r>
              <a:rPr lang="ru-RU" sz="1600" dirty="0">
                <a:latin typeface="Times New Roman" panose="02020603050405020304" pitchFamily="18" charset="0"/>
                <a:cs typeface="Times New Roman" panose="02020603050405020304" pitchFamily="18" charset="0"/>
              </a:rPr>
              <a:t>Способна генерировать креативные идеи;</a:t>
            </a:r>
          </a:p>
          <a:p>
            <a:pPr marL="285750" indent="-285750">
              <a:buFontTx/>
              <a:buChar char="-"/>
            </a:pPr>
            <a:r>
              <a:rPr lang="ru-RU" sz="1600" dirty="0">
                <a:latin typeface="Times New Roman" panose="02020603050405020304" pitchFamily="18" charset="0"/>
                <a:cs typeface="Times New Roman" panose="02020603050405020304" pitchFamily="18" charset="0"/>
              </a:rPr>
              <a:t>Навыки в сфере программирования;</a:t>
            </a:r>
          </a:p>
        </p:txBody>
      </p:sp>
      <p:sp>
        <p:nvSpPr>
          <p:cNvPr id="17" name="TextBox 16"/>
          <p:cNvSpPr txBox="1"/>
          <p:nvPr/>
        </p:nvSpPr>
        <p:spPr>
          <a:xfrm>
            <a:off x="3788233" y="2488718"/>
            <a:ext cx="3576332" cy="1046440"/>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ЕКАТЕРИНА МИРОНЕНКО – спикер </a:t>
            </a:r>
          </a:p>
          <a:p>
            <a:pPr marL="285750" indent="-285750">
              <a:buFontTx/>
              <a:buChar char="-"/>
            </a:pPr>
            <a:r>
              <a:rPr lang="ru-RU" sz="1600" dirty="0">
                <a:latin typeface="Times New Roman" panose="02020603050405020304" pitchFamily="18" charset="0"/>
                <a:cs typeface="Times New Roman" panose="02020603050405020304" pitchFamily="18" charset="0"/>
              </a:rPr>
              <a:t>Коммуникативные навыки;  </a:t>
            </a:r>
          </a:p>
          <a:p>
            <a:pPr marL="285750" indent="-285750">
              <a:buFontTx/>
              <a:buChar char="-"/>
            </a:pPr>
            <a:r>
              <a:rPr lang="ru-RU" sz="1600" dirty="0">
                <a:latin typeface="Times New Roman" panose="02020603050405020304" pitchFamily="18" charset="0"/>
                <a:cs typeface="Times New Roman" panose="02020603050405020304" pitchFamily="18" charset="0"/>
              </a:rPr>
              <a:t>Умение выступать на публику;</a:t>
            </a:r>
          </a:p>
          <a:p>
            <a:endParaRPr lang="ru-RU" dirty="0"/>
          </a:p>
        </p:txBody>
      </p:sp>
      <p:pic>
        <p:nvPicPr>
          <p:cNvPr id="21" name="Рисунок 20"/>
          <p:cNvPicPr>
            <a:picLocks noChangeAspect="1"/>
          </p:cNvPicPr>
          <p:nvPr/>
        </p:nvPicPr>
        <p:blipFill rotWithShape="1">
          <a:blip r:embed="rId8"/>
          <a:srcRect r="17743"/>
          <a:stretch/>
        </p:blipFill>
        <p:spPr>
          <a:xfrm>
            <a:off x="98162" y="2905691"/>
            <a:ext cx="1740592" cy="2116050"/>
          </a:xfrm>
          <a:prstGeom prst="rect">
            <a:avLst/>
          </a:prstGeom>
        </p:spPr>
      </p:pic>
    </p:spTree>
    <p:extLst>
      <p:ext uri="{BB962C8B-B14F-4D97-AF65-F5344CB8AC3E}">
        <p14:creationId xmlns:p14="http://schemas.microsoft.com/office/powerpoint/2010/main" val="266887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2"/>
          <a:stretch>
            <a:fillRect/>
          </a:stretch>
        </p:blipFill>
        <p:spPr>
          <a:xfrm>
            <a:off x="3600426" y="-2023212"/>
            <a:ext cx="9181372" cy="6761050"/>
          </a:xfrm>
          <a:prstGeom prst="rect">
            <a:avLst/>
          </a:prstGeom>
        </p:spPr>
      </p:pic>
      <p:pic>
        <p:nvPicPr>
          <p:cNvPr id="17" name="Рисунок 16"/>
          <p:cNvPicPr>
            <a:picLocks noChangeAspect="1"/>
          </p:cNvPicPr>
          <p:nvPr/>
        </p:nvPicPr>
        <p:blipFill>
          <a:blip r:embed="rId2"/>
          <a:stretch>
            <a:fillRect/>
          </a:stretch>
        </p:blipFill>
        <p:spPr>
          <a:xfrm>
            <a:off x="-4096134" y="453452"/>
            <a:ext cx="10554900" cy="7772499"/>
          </a:xfrm>
          <a:prstGeom prst="rect">
            <a:avLst/>
          </a:prstGeom>
        </p:spPr>
      </p:pic>
      <p:grpSp>
        <p:nvGrpSpPr>
          <p:cNvPr id="5" name="Группа 4">
            <a:extLst>
              <a:ext uri="{FF2B5EF4-FFF2-40B4-BE49-F238E27FC236}">
                <a16:creationId xmlns:a16="http://schemas.microsoft.com/office/drawing/2014/main" id="{011E85E9-7B9B-2414-F0CB-DBE66E5A2982}"/>
              </a:ext>
            </a:extLst>
          </p:cNvPr>
          <p:cNvGrpSpPr/>
          <p:nvPr/>
        </p:nvGrpSpPr>
        <p:grpSpPr>
          <a:xfrm>
            <a:off x="0" y="0"/>
            <a:ext cx="9155353" cy="648000"/>
            <a:chOff x="0" y="0"/>
            <a:chExt cx="9155353" cy="648000"/>
          </a:xfrm>
          <a:solidFill>
            <a:srgbClr val="FF4DD0"/>
          </a:solidFill>
        </p:grpSpPr>
        <p:sp>
          <p:nvSpPr>
            <p:cNvPr id="6" name="Прямоугольник 5">
              <a:extLst>
                <a:ext uri="{FF2B5EF4-FFF2-40B4-BE49-F238E27FC236}">
                  <a16:creationId xmlns:a16="http://schemas.microsoft.com/office/drawing/2014/main" id="{C2BA3A21-4C3A-FE5F-4FE6-453E41150E4A}"/>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0DD048E0-4689-4AEE-0EC1-414558D853E2}"/>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15F4F48E-2D94-5950-41A0-9DFD103A7819}"/>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76DB9D94-A572-42B1-643E-17723728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7BF5D1D1-2002-07E7-FE8A-4C671367B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26AB0980-9A55-2BCA-2BBF-AB44E0B0C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pic>
        <p:nvPicPr>
          <p:cNvPr id="13" name="Рисунок 12"/>
          <p:cNvPicPr>
            <a:picLocks noChangeAspect="1"/>
          </p:cNvPicPr>
          <p:nvPr/>
        </p:nvPicPr>
        <p:blipFill rotWithShape="1">
          <a:blip r:embed="rId6"/>
          <a:srcRect l="31326" t="2553" r="18555" b="13981"/>
          <a:stretch/>
        </p:blipFill>
        <p:spPr>
          <a:xfrm>
            <a:off x="6684923" y="900545"/>
            <a:ext cx="2237269" cy="2484370"/>
          </a:xfrm>
          <a:prstGeom prst="rect">
            <a:avLst/>
          </a:prstGeom>
        </p:spPr>
      </p:pic>
      <p:sp>
        <p:nvSpPr>
          <p:cNvPr id="14" name="TextBox 13"/>
          <p:cNvSpPr txBox="1"/>
          <p:nvPr/>
        </p:nvSpPr>
        <p:spPr>
          <a:xfrm>
            <a:off x="2956130" y="1489043"/>
            <a:ext cx="3617304" cy="584775"/>
          </a:xfrm>
          <a:prstGeom prst="rect">
            <a:avLst/>
          </a:prstGeom>
          <a:noFill/>
        </p:spPr>
        <p:txBody>
          <a:bodyPr wrap="square" rtlCol="0">
            <a:spAutoFit/>
          </a:bodyPr>
          <a:lstStyle/>
          <a:p>
            <a:pPr algn="r"/>
            <a:r>
              <a:rPr lang="ru-RU" sz="1600" dirty="0">
                <a:latin typeface="Times New Roman" panose="02020603050405020304" pitchFamily="18" charset="0"/>
                <a:cs typeface="Times New Roman" panose="02020603050405020304" pitchFamily="18" charset="0"/>
              </a:rPr>
              <a:t>ХАНИНА АННА  ВЛАДИМИРОВНА  наставник -</a:t>
            </a:r>
          </a:p>
        </p:txBody>
      </p:sp>
      <p:pic>
        <p:nvPicPr>
          <p:cNvPr id="15" name="Рисунок 14"/>
          <p:cNvPicPr>
            <a:picLocks noChangeAspect="1"/>
          </p:cNvPicPr>
          <p:nvPr/>
        </p:nvPicPr>
        <p:blipFill rotWithShape="1">
          <a:blip r:embed="rId7"/>
          <a:srcRect l="25172" b="32946"/>
          <a:stretch/>
        </p:blipFill>
        <p:spPr>
          <a:xfrm>
            <a:off x="207817" y="2040311"/>
            <a:ext cx="2485377" cy="2897141"/>
          </a:xfrm>
          <a:prstGeom prst="rect">
            <a:avLst/>
          </a:prstGeom>
        </p:spPr>
      </p:pic>
      <p:sp>
        <p:nvSpPr>
          <p:cNvPr id="16" name="TextBox 15"/>
          <p:cNvSpPr txBox="1"/>
          <p:nvPr/>
        </p:nvSpPr>
        <p:spPr>
          <a:xfrm>
            <a:off x="2780531" y="3316589"/>
            <a:ext cx="3072559" cy="584775"/>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ВОЛОДИН ОЛЕГ СЕРГЕЕВИЧ - </a:t>
            </a:r>
            <a:r>
              <a:rPr lang="ru-RU" sz="1600" dirty="0" err="1">
                <a:latin typeface="Times New Roman" panose="02020603050405020304" pitchFamily="18" charset="0"/>
                <a:cs typeface="Times New Roman" panose="02020603050405020304" pitchFamily="18" charset="0"/>
              </a:rPr>
              <a:t>трекер</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031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1D1A62-8B66-BE32-460D-69DDBF39F384}"/>
              </a:ext>
            </a:extLst>
          </p:cNvPr>
          <p:cNvSpPr>
            <a:spLocks noGrp="1"/>
          </p:cNvSpPr>
          <p:nvPr>
            <p:ph type="title"/>
          </p:nvPr>
        </p:nvSpPr>
        <p:spPr>
          <a:xfrm>
            <a:off x="0" y="759842"/>
            <a:ext cx="9144000" cy="572700"/>
          </a:xfrm>
          <a:solidFill>
            <a:srgbClr val="FFC5F1"/>
          </a:solidFill>
        </p:spPr>
        <p:txBody>
          <a:bodyPr>
            <a:normAutofit fontScale="90000"/>
          </a:bodyPr>
          <a:lstStyle/>
          <a:p>
            <a:r>
              <a:rPr lang="en-US" b="1" dirty="0">
                <a:solidFill>
                  <a:srgbClr val="7030A0"/>
                </a:solidFill>
                <a:latin typeface="+mj-lt"/>
              </a:rPr>
              <a:t>   </a:t>
            </a:r>
            <a:r>
              <a:rPr lang="ru-RU" b="1" dirty="0">
                <a:solidFill>
                  <a:srgbClr val="7030A0"/>
                </a:solidFill>
                <a:latin typeface="+mj-lt"/>
              </a:rPr>
              <a:t>Текущие результаты</a:t>
            </a:r>
          </a:p>
        </p:txBody>
      </p:sp>
      <p:sp>
        <p:nvSpPr>
          <p:cNvPr id="3" name="Текст 2">
            <a:extLst>
              <a:ext uri="{FF2B5EF4-FFF2-40B4-BE49-F238E27FC236}">
                <a16:creationId xmlns:a16="http://schemas.microsoft.com/office/drawing/2014/main" id="{24854951-002F-C04E-C854-94E5C8E8F730}"/>
              </a:ext>
            </a:extLst>
          </p:cNvPr>
          <p:cNvSpPr>
            <a:spLocks noGrp="1"/>
          </p:cNvSpPr>
          <p:nvPr>
            <p:ph type="body" idx="1"/>
          </p:nvPr>
        </p:nvSpPr>
        <p:spPr>
          <a:xfrm>
            <a:off x="311701" y="1444385"/>
            <a:ext cx="3999900" cy="3416400"/>
          </a:xfrm>
        </p:spPr>
        <p:txBody>
          <a:bodyPr>
            <a:normAutofit/>
          </a:bodyPr>
          <a:lstStyle/>
          <a:p>
            <a:r>
              <a:rPr lang="ru-RU" sz="1600" dirty="0">
                <a:solidFill>
                  <a:srgbClr val="7030A0"/>
                </a:solidFill>
                <a:latin typeface="+mn-lt"/>
              </a:rPr>
              <a:t>На данном этапе разработки проекта сайт находится в стадии разработки дизайна интерфейса, сборки информации по ресторанам и </a:t>
            </a:r>
            <a:r>
              <a:rPr lang="ru-RU" sz="1600" dirty="0" err="1">
                <a:solidFill>
                  <a:srgbClr val="7030A0"/>
                </a:solidFill>
                <a:latin typeface="+mn-lt"/>
              </a:rPr>
              <a:t>гастротурам</a:t>
            </a:r>
            <a:r>
              <a:rPr lang="ru-RU" sz="1600" dirty="0">
                <a:solidFill>
                  <a:srgbClr val="7030A0"/>
                </a:solidFill>
                <a:latin typeface="+mn-lt"/>
              </a:rPr>
              <a:t>. Создаются интерактивные карты и анализируются площадки конкурентов для создания уникального стиля.</a:t>
            </a:r>
          </a:p>
        </p:txBody>
      </p:sp>
      <p:sp>
        <p:nvSpPr>
          <p:cNvPr id="4" name="Текст 3">
            <a:extLst>
              <a:ext uri="{FF2B5EF4-FFF2-40B4-BE49-F238E27FC236}">
                <a16:creationId xmlns:a16="http://schemas.microsoft.com/office/drawing/2014/main" id="{5EB12174-B91A-A5A7-6E81-982E6FFABCF2}"/>
              </a:ext>
            </a:extLst>
          </p:cNvPr>
          <p:cNvSpPr>
            <a:spLocks noGrp="1"/>
          </p:cNvSpPr>
          <p:nvPr>
            <p:ph type="body" idx="2"/>
          </p:nvPr>
        </p:nvSpPr>
        <p:spPr>
          <a:xfrm>
            <a:off x="4832401" y="1444385"/>
            <a:ext cx="3999900" cy="3416400"/>
          </a:xfrm>
        </p:spPr>
        <p:txBody>
          <a:bodyPr>
            <a:normAutofit/>
          </a:bodyPr>
          <a:lstStyle/>
          <a:p>
            <a:r>
              <a:rPr lang="ru-RU" sz="1600" dirty="0">
                <a:solidFill>
                  <a:srgbClr val="7030A0"/>
                </a:solidFill>
                <a:latin typeface="+mn-lt"/>
              </a:rPr>
              <a:t>На данном этапе разработки проекта </a:t>
            </a:r>
            <a:r>
              <a:rPr lang="ru-RU" sz="1600" dirty="0" err="1">
                <a:solidFill>
                  <a:srgbClr val="7030A0"/>
                </a:solidFill>
                <a:latin typeface="+mn-lt"/>
              </a:rPr>
              <a:t>гастротуры</a:t>
            </a:r>
            <a:r>
              <a:rPr lang="ru-RU" sz="1600" dirty="0">
                <a:solidFill>
                  <a:srgbClr val="7030A0"/>
                </a:solidFill>
                <a:latin typeface="+mn-lt"/>
              </a:rPr>
              <a:t> находятся в стадии переговоров об организации мастер-классов и экскурсий с организацией "Фермерское хозяйство "Молочный Путь" (</a:t>
            </a:r>
            <a:r>
              <a:rPr lang="ru-RU" sz="1600" dirty="0" err="1">
                <a:solidFill>
                  <a:srgbClr val="7030A0"/>
                </a:solidFill>
                <a:latin typeface="+mn-lt"/>
              </a:rPr>
              <a:t>Ростов</a:t>
            </a:r>
            <a:r>
              <a:rPr lang="ru-RU" sz="1600" dirty="0">
                <a:solidFill>
                  <a:srgbClr val="7030A0"/>
                </a:solidFill>
                <a:latin typeface="+mn-lt"/>
              </a:rPr>
              <a:t>-на-Дону): они предлагают молоко, сыры, сметану, творог, масло от собственных коров.</a:t>
            </a:r>
          </a:p>
        </p:txBody>
      </p:sp>
      <p:grpSp>
        <p:nvGrpSpPr>
          <p:cNvPr id="5" name="Группа 4">
            <a:extLst>
              <a:ext uri="{FF2B5EF4-FFF2-40B4-BE49-F238E27FC236}">
                <a16:creationId xmlns:a16="http://schemas.microsoft.com/office/drawing/2014/main" id="{66688330-8F9E-4192-AA2F-8A77C2E20DDD}"/>
              </a:ext>
            </a:extLst>
          </p:cNvPr>
          <p:cNvGrpSpPr/>
          <p:nvPr/>
        </p:nvGrpSpPr>
        <p:grpSpPr>
          <a:xfrm>
            <a:off x="0" y="0"/>
            <a:ext cx="9155353" cy="648000"/>
            <a:chOff x="0" y="0"/>
            <a:chExt cx="9155353" cy="648000"/>
          </a:xfrm>
          <a:solidFill>
            <a:srgbClr val="FF4DD0"/>
          </a:solidFill>
        </p:grpSpPr>
        <p:sp>
          <p:nvSpPr>
            <p:cNvPr id="6" name="Прямоугольник 5">
              <a:extLst>
                <a:ext uri="{FF2B5EF4-FFF2-40B4-BE49-F238E27FC236}">
                  <a16:creationId xmlns:a16="http://schemas.microsoft.com/office/drawing/2014/main" id="{812EC283-98F9-4049-9A8F-D72C3BB1C720}"/>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32145A39-3FF2-4830-A70A-CA93F409EEE7}"/>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3C1CF274-0AB4-4444-B67D-F66C9B933766}"/>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A2DD17E7-7B88-4E09-BEF0-6AA4E8B5B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6DFCA78B-EEF3-4803-83BB-940468995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B3CE0C79-A8A4-4E4B-BEF0-617B5EBD7F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Tree>
    <p:extLst>
      <p:ext uri="{BB962C8B-B14F-4D97-AF65-F5344CB8AC3E}">
        <p14:creationId xmlns:p14="http://schemas.microsoft.com/office/powerpoint/2010/main" val="271517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ED6184-BA81-4184-591A-7A3C92AD86EA}"/>
              </a:ext>
            </a:extLst>
          </p:cNvPr>
          <p:cNvSpPr>
            <a:spLocks noGrp="1"/>
          </p:cNvSpPr>
          <p:nvPr>
            <p:ph type="title"/>
          </p:nvPr>
        </p:nvSpPr>
        <p:spPr>
          <a:xfrm>
            <a:off x="0" y="718855"/>
            <a:ext cx="9144000" cy="572700"/>
          </a:xfrm>
          <a:solidFill>
            <a:srgbClr val="FFC5F1"/>
          </a:solidFill>
        </p:spPr>
        <p:txBody>
          <a:bodyPr>
            <a:normAutofit fontScale="90000"/>
          </a:bodyPr>
          <a:lstStyle/>
          <a:p>
            <a:r>
              <a:rPr lang="ru-RU" dirty="0">
                <a:solidFill>
                  <a:srgbClr val="7E36B4"/>
                </a:solidFill>
              </a:rPr>
              <a:t>   </a:t>
            </a:r>
            <a:r>
              <a:rPr lang="ru-RU" b="1" dirty="0">
                <a:solidFill>
                  <a:srgbClr val="7E36B4"/>
                </a:solidFill>
                <a:latin typeface="+mj-lt"/>
              </a:rPr>
              <a:t>Планы развития для </a:t>
            </a:r>
            <a:r>
              <a:rPr lang="ru-RU" b="1" dirty="0" err="1">
                <a:solidFill>
                  <a:srgbClr val="7E36B4"/>
                </a:solidFill>
                <a:latin typeface="+mj-lt"/>
              </a:rPr>
              <a:t>гастротуров</a:t>
            </a:r>
            <a:endParaRPr lang="ru-RU" b="1" dirty="0">
              <a:solidFill>
                <a:srgbClr val="7E36B4"/>
              </a:solidFill>
              <a:latin typeface="+mj-lt"/>
            </a:endParaRPr>
          </a:p>
        </p:txBody>
      </p:sp>
      <p:sp>
        <p:nvSpPr>
          <p:cNvPr id="3" name="Текст 2">
            <a:extLst>
              <a:ext uri="{FF2B5EF4-FFF2-40B4-BE49-F238E27FC236}">
                <a16:creationId xmlns:a16="http://schemas.microsoft.com/office/drawing/2014/main" id="{59098214-7153-C00D-E8C6-5748DFA9D073}"/>
              </a:ext>
            </a:extLst>
          </p:cNvPr>
          <p:cNvSpPr>
            <a:spLocks noGrp="1"/>
          </p:cNvSpPr>
          <p:nvPr>
            <p:ph type="body" idx="1"/>
          </p:nvPr>
        </p:nvSpPr>
        <p:spPr>
          <a:xfrm>
            <a:off x="307826" y="1382874"/>
            <a:ext cx="8466184" cy="3621003"/>
          </a:xfrm>
        </p:spPr>
        <p:txBody>
          <a:bodyPr>
            <a:noAutofit/>
          </a:bodyPr>
          <a:lstStyle/>
          <a:p>
            <a:pPr marL="139700" indent="0">
              <a:buNone/>
            </a:pPr>
            <a:r>
              <a:rPr lang="ru-RU" sz="1200" dirty="0">
                <a:solidFill>
                  <a:srgbClr val="7E36B4"/>
                </a:solidFill>
                <a:latin typeface="+mn-lt"/>
              </a:rPr>
              <a:t>1.Рассматриваем места проведения </a:t>
            </a:r>
            <a:r>
              <a:rPr lang="ru-RU" sz="1200" dirty="0" err="1">
                <a:solidFill>
                  <a:srgbClr val="7E36B4"/>
                </a:solidFill>
                <a:latin typeface="+mn-lt"/>
              </a:rPr>
              <a:t>гастротуров</a:t>
            </a:r>
            <a:r>
              <a:rPr lang="ru-RU" sz="1200" dirty="0">
                <a:solidFill>
                  <a:srgbClr val="7E36B4"/>
                </a:solidFill>
                <a:latin typeface="+mn-lt"/>
              </a:rPr>
              <a:t>. (Просматриваем рестораны/кафе, города, области, которые будут входить).</a:t>
            </a:r>
          </a:p>
          <a:p>
            <a:pPr marL="139700" indent="0">
              <a:buNone/>
            </a:pPr>
            <a:endParaRPr lang="ru-RU" sz="1200" dirty="0">
              <a:solidFill>
                <a:srgbClr val="7E36B4"/>
              </a:solidFill>
              <a:latin typeface="+mn-lt"/>
            </a:endParaRPr>
          </a:p>
          <a:p>
            <a:pPr marL="139700" indent="0">
              <a:buNone/>
            </a:pPr>
            <a:r>
              <a:rPr lang="ru-RU" sz="1200" dirty="0">
                <a:solidFill>
                  <a:srgbClr val="7E36B4"/>
                </a:solidFill>
                <a:latin typeface="+mn-lt"/>
              </a:rPr>
              <a:t>2.Разрабатываем маршруты (будут включать в себя: рестораны, рынки, фермерские хозяйства, винодельни и другие гастрономические точки).</a:t>
            </a:r>
          </a:p>
          <a:p>
            <a:pPr marL="139700" indent="0">
              <a:buNone/>
            </a:pPr>
            <a:endParaRPr lang="ru-RU" sz="1200" dirty="0">
              <a:solidFill>
                <a:srgbClr val="7E36B4"/>
              </a:solidFill>
              <a:latin typeface="+mn-lt"/>
            </a:endParaRPr>
          </a:p>
          <a:p>
            <a:pPr marL="139700" indent="0">
              <a:buNone/>
            </a:pPr>
            <a:r>
              <a:rPr lang="ru-RU" sz="1200" dirty="0">
                <a:solidFill>
                  <a:srgbClr val="7E36B4"/>
                </a:solidFill>
                <a:latin typeface="+mn-lt"/>
              </a:rPr>
              <a:t>3.Присматриваем партнеров для сотрудничества (местные рестораны, фермеры).</a:t>
            </a:r>
          </a:p>
          <a:p>
            <a:pPr marL="139700" indent="0">
              <a:buNone/>
            </a:pPr>
            <a:endParaRPr lang="ru-RU" sz="1200" dirty="0">
              <a:solidFill>
                <a:srgbClr val="7E36B4"/>
              </a:solidFill>
              <a:latin typeface="+mn-lt"/>
            </a:endParaRPr>
          </a:p>
          <a:p>
            <a:pPr marL="139700" indent="0">
              <a:buNone/>
            </a:pPr>
            <a:r>
              <a:rPr lang="ru-RU" sz="1200" dirty="0">
                <a:solidFill>
                  <a:srgbClr val="7E36B4"/>
                </a:solidFill>
                <a:latin typeface="+mn-lt"/>
              </a:rPr>
              <a:t>4.Рассчитываем логистику:</a:t>
            </a:r>
          </a:p>
          <a:p>
            <a:pPr marL="139700" indent="0">
              <a:buNone/>
            </a:pPr>
            <a:r>
              <a:rPr lang="ru-RU" sz="1200" dirty="0">
                <a:solidFill>
                  <a:srgbClr val="7E36B4"/>
                </a:solidFill>
                <a:latin typeface="+mn-lt"/>
              </a:rPr>
              <a:t>Транспорт: автобусы, минивэны</a:t>
            </a:r>
          </a:p>
          <a:p>
            <a:pPr marL="139700" indent="0">
              <a:buNone/>
            </a:pPr>
            <a:r>
              <a:rPr lang="ru-RU" sz="1200" dirty="0">
                <a:solidFill>
                  <a:srgbClr val="7E36B4"/>
                </a:solidFill>
                <a:latin typeface="+mn-lt"/>
              </a:rPr>
              <a:t>Бронирование: обдумываем систему бронирования и оплату туров.</a:t>
            </a:r>
          </a:p>
          <a:p>
            <a:pPr marL="139700" indent="0">
              <a:buNone/>
            </a:pPr>
            <a:endParaRPr lang="ru-RU" sz="1200" dirty="0">
              <a:solidFill>
                <a:srgbClr val="7E36B4"/>
              </a:solidFill>
              <a:latin typeface="+mn-lt"/>
            </a:endParaRPr>
          </a:p>
          <a:p>
            <a:pPr marL="139700" indent="0">
              <a:buNone/>
            </a:pPr>
            <a:r>
              <a:rPr lang="ru-RU" sz="1200" dirty="0">
                <a:solidFill>
                  <a:srgbClr val="7E36B4"/>
                </a:solidFill>
                <a:latin typeface="+mn-lt"/>
              </a:rPr>
              <a:t>5.Тестирование и обратная связь.</a:t>
            </a:r>
          </a:p>
          <a:p>
            <a:pPr marL="139700" indent="0">
              <a:buNone/>
            </a:pPr>
            <a:r>
              <a:rPr lang="ru-RU" sz="1200" dirty="0">
                <a:solidFill>
                  <a:srgbClr val="7E36B4"/>
                </a:solidFill>
                <a:latin typeface="+mn-lt"/>
              </a:rPr>
              <a:t>В планах провести пару пробных туров для сбора отзывов.</a:t>
            </a:r>
          </a:p>
          <a:p>
            <a:pPr marL="139700" indent="0">
              <a:buNone/>
            </a:pPr>
            <a:endParaRPr lang="ru-RU" sz="1200" dirty="0">
              <a:solidFill>
                <a:srgbClr val="7E36B4"/>
              </a:solidFill>
              <a:latin typeface="+mn-lt"/>
            </a:endParaRPr>
          </a:p>
          <a:p>
            <a:pPr marL="139700" indent="0">
              <a:buNone/>
            </a:pPr>
            <a:r>
              <a:rPr lang="ru-RU" sz="1200" dirty="0">
                <a:solidFill>
                  <a:srgbClr val="7E36B4"/>
                </a:solidFill>
                <a:latin typeface="+mn-lt"/>
              </a:rPr>
              <a:t>6.Финансовый анализ. Стараемся просчитать прибыльность проектов и более успешные маршруты.</a:t>
            </a:r>
          </a:p>
        </p:txBody>
      </p:sp>
      <p:grpSp>
        <p:nvGrpSpPr>
          <p:cNvPr id="5" name="Группа 4">
            <a:extLst>
              <a:ext uri="{FF2B5EF4-FFF2-40B4-BE49-F238E27FC236}">
                <a16:creationId xmlns:a16="http://schemas.microsoft.com/office/drawing/2014/main" id="{FAD44AC2-D709-4A65-B181-1E72EB89CE69}"/>
              </a:ext>
            </a:extLst>
          </p:cNvPr>
          <p:cNvGrpSpPr/>
          <p:nvPr/>
        </p:nvGrpSpPr>
        <p:grpSpPr>
          <a:xfrm>
            <a:off x="0" y="0"/>
            <a:ext cx="9155353" cy="648000"/>
            <a:chOff x="0" y="0"/>
            <a:chExt cx="9155353" cy="648000"/>
          </a:xfrm>
          <a:solidFill>
            <a:srgbClr val="FF4DD0"/>
          </a:solidFill>
        </p:grpSpPr>
        <p:sp>
          <p:nvSpPr>
            <p:cNvPr id="6" name="Прямоугольник 5">
              <a:extLst>
                <a:ext uri="{FF2B5EF4-FFF2-40B4-BE49-F238E27FC236}">
                  <a16:creationId xmlns:a16="http://schemas.microsoft.com/office/drawing/2014/main" id="{E83BF209-A487-450E-AC9E-9F86C165E585}"/>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01D67ECC-6967-4B98-8D0E-31D6E51AD364}"/>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E1F071B7-AF5C-4713-A792-84EC4AA34B30}"/>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402951BC-E48B-4B5E-B157-8FE7EDE67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2C60EB62-A230-4F8E-B7AE-64ABECC33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61DEE33D-B265-402A-8470-CDB8F1623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Tree>
    <p:extLst>
      <p:ext uri="{BB962C8B-B14F-4D97-AF65-F5344CB8AC3E}">
        <p14:creationId xmlns:p14="http://schemas.microsoft.com/office/powerpoint/2010/main" val="3489154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ED6184-BA81-4184-591A-7A3C92AD86EA}"/>
              </a:ext>
            </a:extLst>
          </p:cNvPr>
          <p:cNvSpPr>
            <a:spLocks noGrp="1"/>
          </p:cNvSpPr>
          <p:nvPr>
            <p:ph type="title"/>
          </p:nvPr>
        </p:nvSpPr>
        <p:spPr>
          <a:xfrm>
            <a:off x="0" y="718855"/>
            <a:ext cx="9144000" cy="572700"/>
          </a:xfrm>
          <a:solidFill>
            <a:srgbClr val="FFC5F1"/>
          </a:solidFill>
        </p:spPr>
        <p:txBody>
          <a:bodyPr>
            <a:normAutofit fontScale="90000"/>
          </a:bodyPr>
          <a:lstStyle/>
          <a:p>
            <a:r>
              <a:rPr lang="ru-RU" b="1" dirty="0">
                <a:solidFill>
                  <a:srgbClr val="7E36B4"/>
                </a:solidFill>
                <a:latin typeface="+mj-lt"/>
              </a:rPr>
              <a:t>   Планы развития для сайта</a:t>
            </a:r>
          </a:p>
        </p:txBody>
      </p:sp>
      <p:sp>
        <p:nvSpPr>
          <p:cNvPr id="4" name="Текст 3">
            <a:extLst>
              <a:ext uri="{FF2B5EF4-FFF2-40B4-BE49-F238E27FC236}">
                <a16:creationId xmlns:a16="http://schemas.microsoft.com/office/drawing/2014/main" id="{512114FA-F8F3-E3DC-0BD1-CC801EB7DA44}"/>
              </a:ext>
            </a:extLst>
          </p:cNvPr>
          <p:cNvSpPr>
            <a:spLocks noGrp="1"/>
          </p:cNvSpPr>
          <p:nvPr>
            <p:ph type="body" idx="2"/>
          </p:nvPr>
        </p:nvSpPr>
        <p:spPr>
          <a:xfrm>
            <a:off x="307826" y="1291556"/>
            <a:ext cx="8520600" cy="3729462"/>
          </a:xfrm>
        </p:spPr>
        <p:txBody>
          <a:bodyPr>
            <a:normAutofit fontScale="85000" lnSpcReduction="20000"/>
          </a:bodyPr>
          <a:lstStyle/>
          <a:p>
            <a:pPr marL="139700" indent="0" algn="ctr">
              <a:lnSpc>
                <a:spcPct val="100000"/>
              </a:lnSpc>
              <a:buNone/>
            </a:pPr>
            <a:endParaRPr lang="ru-RU" sz="1100" b="1" dirty="0">
              <a:solidFill>
                <a:srgbClr val="7E36B4"/>
              </a:solidFill>
            </a:endParaRPr>
          </a:p>
          <a:p>
            <a:pPr marL="139700" indent="0">
              <a:lnSpc>
                <a:spcPct val="100000"/>
              </a:lnSpc>
              <a:buNone/>
            </a:pPr>
            <a:r>
              <a:rPr lang="ru-RU" sz="1300" dirty="0">
                <a:solidFill>
                  <a:srgbClr val="7E36B4"/>
                </a:solidFill>
                <a:latin typeface="+mn-lt"/>
              </a:rPr>
              <a:t>1. Создание уникального дизайна сайта, который будет привлекать внимание потенциальных клиентов и давать представление о </a:t>
            </a:r>
            <a:r>
              <a:rPr lang="ru-RU" sz="1300" dirty="0" err="1">
                <a:solidFill>
                  <a:srgbClr val="7E36B4"/>
                </a:solidFill>
                <a:latin typeface="+mn-lt"/>
              </a:rPr>
              <a:t>гастротурах</a:t>
            </a:r>
            <a:r>
              <a:rPr lang="ru-RU" sz="1300" dirty="0">
                <a:solidFill>
                  <a:srgbClr val="7E36B4"/>
                </a:solidFill>
                <a:latin typeface="+mn-lt"/>
              </a:rPr>
              <a:t> по Ростовской области.</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2. Добавление разделов с подробной информацией о каждом маршруте </a:t>
            </a:r>
            <a:r>
              <a:rPr lang="ru-RU" sz="1300" dirty="0" err="1">
                <a:solidFill>
                  <a:srgbClr val="7E36B4"/>
                </a:solidFill>
                <a:latin typeface="+mn-lt"/>
              </a:rPr>
              <a:t>гастротура</a:t>
            </a:r>
            <a:r>
              <a:rPr lang="ru-RU" sz="1300" dirty="0">
                <a:solidFill>
                  <a:srgbClr val="7E36B4"/>
                </a:solidFill>
                <a:latin typeface="+mn-lt"/>
              </a:rPr>
              <a:t>, включая описание мест посещения, интересные факты о культуре и кулинарии Ростовской области.</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3. Разработка онлайн-бронирования туров, чтобы клиентам было удобно выбирать и покупать </a:t>
            </a:r>
            <a:r>
              <a:rPr lang="ru-RU" sz="1300" dirty="0" err="1">
                <a:solidFill>
                  <a:srgbClr val="7E36B4"/>
                </a:solidFill>
                <a:latin typeface="+mn-lt"/>
              </a:rPr>
              <a:t>гастротуры</a:t>
            </a:r>
            <a:r>
              <a:rPr lang="ru-RU" sz="1300" dirty="0">
                <a:solidFill>
                  <a:srgbClr val="7E36B4"/>
                </a:solidFill>
                <a:latin typeface="+mn-lt"/>
              </a:rPr>
              <a:t> прямо на сайте.</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4. Интеграция с платежными системами для безопасной оплаты туров онлайн.</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5. Создание блога с актуальными статьями о гастрономических традициях Ростовской области, рецептами блюд и советами по выбору лучших ресторанов и кулинарных мастерских.</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6. Организация системы обратной связи с клиентами для получения отзывов и рекомендаций по улучшению сервиса.</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7. Продвижение сайта через социальные сети, контекстную рекламу  для привлечения большего числа потенциальных клиентов.</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8. Сотрудничество с местными ресторанами, фермерскими хозяйствами и мастерскими для разработки уникальных </a:t>
            </a:r>
            <a:r>
              <a:rPr lang="ru-RU" sz="1300" dirty="0" err="1">
                <a:solidFill>
                  <a:srgbClr val="7E36B4"/>
                </a:solidFill>
                <a:latin typeface="+mn-lt"/>
              </a:rPr>
              <a:t>гастротуров</a:t>
            </a:r>
            <a:r>
              <a:rPr lang="ru-RU" sz="1300" dirty="0">
                <a:solidFill>
                  <a:srgbClr val="7E36B4"/>
                </a:solidFill>
                <a:latin typeface="+mn-lt"/>
              </a:rPr>
              <a:t> и предложений для клиентов.</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9. Расширение ассортимента </a:t>
            </a:r>
            <a:r>
              <a:rPr lang="ru-RU" sz="1300" dirty="0" err="1">
                <a:solidFill>
                  <a:srgbClr val="7E36B4"/>
                </a:solidFill>
                <a:latin typeface="+mn-lt"/>
              </a:rPr>
              <a:t>гастротуров</a:t>
            </a:r>
            <a:r>
              <a:rPr lang="ru-RU" sz="1300" dirty="0">
                <a:solidFill>
                  <a:srgbClr val="7E36B4"/>
                </a:solidFill>
                <a:latin typeface="+mn-lt"/>
              </a:rPr>
              <a:t>, добавление новых маршрутов и программ для разнообразия выбора клиентам.</a:t>
            </a:r>
          </a:p>
          <a:p>
            <a:pPr marL="139700" indent="0">
              <a:lnSpc>
                <a:spcPct val="100000"/>
              </a:lnSpc>
              <a:buNone/>
            </a:pPr>
            <a:endParaRPr lang="ru-RU" sz="1300" dirty="0">
              <a:solidFill>
                <a:srgbClr val="7E36B4"/>
              </a:solidFill>
              <a:latin typeface="+mn-lt"/>
            </a:endParaRPr>
          </a:p>
          <a:p>
            <a:pPr marL="139700" indent="0">
              <a:lnSpc>
                <a:spcPct val="100000"/>
              </a:lnSpc>
              <a:buNone/>
            </a:pPr>
            <a:r>
              <a:rPr lang="ru-RU" sz="1300" dirty="0">
                <a:solidFill>
                  <a:srgbClr val="7E36B4"/>
                </a:solidFill>
                <a:latin typeface="+mn-lt"/>
              </a:rPr>
              <a:t>10. Постоянное обновление информации на сайте, включая акции, скидки и специальные предложения для привлечения новых клиентов и удержания существующих.</a:t>
            </a:r>
          </a:p>
        </p:txBody>
      </p:sp>
      <p:grpSp>
        <p:nvGrpSpPr>
          <p:cNvPr id="5" name="Группа 4">
            <a:extLst>
              <a:ext uri="{FF2B5EF4-FFF2-40B4-BE49-F238E27FC236}">
                <a16:creationId xmlns:a16="http://schemas.microsoft.com/office/drawing/2014/main" id="{FAD44AC2-D709-4A65-B181-1E72EB89CE69}"/>
              </a:ext>
            </a:extLst>
          </p:cNvPr>
          <p:cNvGrpSpPr/>
          <p:nvPr/>
        </p:nvGrpSpPr>
        <p:grpSpPr>
          <a:xfrm>
            <a:off x="0" y="0"/>
            <a:ext cx="9155353" cy="648000"/>
            <a:chOff x="0" y="0"/>
            <a:chExt cx="9155353" cy="648000"/>
          </a:xfrm>
          <a:solidFill>
            <a:srgbClr val="FF4DD0"/>
          </a:solidFill>
        </p:grpSpPr>
        <p:sp>
          <p:nvSpPr>
            <p:cNvPr id="6" name="Прямоугольник 5">
              <a:extLst>
                <a:ext uri="{FF2B5EF4-FFF2-40B4-BE49-F238E27FC236}">
                  <a16:creationId xmlns:a16="http://schemas.microsoft.com/office/drawing/2014/main" id="{E83BF209-A487-450E-AC9E-9F86C165E585}"/>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01D67ECC-6967-4B98-8D0E-31D6E51AD364}"/>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E1F071B7-AF5C-4713-A792-84EC4AA34B30}"/>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402951BC-E48B-4B5E-B157-8FE7EDE67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2C60EB62-A230-4F8E-B7AE-64ABECC33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61DEE33D-B265-402A-8470-CDB8F1623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Tree>
    <p:extLst>
      <p:ext uri="{BB962C8B-B14F-4D97-AF65-F5344CB8AC3E}">
        <p14:creationId xmlns:p14="http://schemas.microsoft.com/office/powerpoint/2010/main" val="2432609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5D40B0-C7ED-A5D6-088D-BC1002F37178}"/>
              </a:ext>
            </a:extLst>
          </p:cNvPr>
          <p:cNvSpPr>
            <a:spLocks noGrp="1"/>
          </p:cNvSpPr>
          <p:nvPr>
            <p:ph type="title"/>
          </p:nvPr>
        </p:nvSpPr>
        <p:spPr>
          <a:xfrm>
            <a:off x="0" y="733069"/>
            <a:ext cx="9144000" cy="572700"/>
          </a:xfrm>
          <a:solidFill>
            <a:srgbClr val="FFC5F1"/>
          </a:solidFill>
        </p:spPr>
        <p:txBody>
          <a:bodyPr>
            <a:normAutofit fontScale="90000"/>
          </a:bodyPr>
          <a:lstStyle/>
          <a:p>
            <a:r>
              <a:rPr lang="ru-RU" dirty="0"/>
              <a:t>   </a:t>
            </a:r>
            <a:r>
              <a:rPr lang="ru-RU" b="1" dirty="0">
                <a:solidFill>
                  <a:srgbClr val="7030A0"/>
                </a:solidFill>
                <a:latin typeface="+mj-lt"/>
              </a:rPr>
              <a:t>Контакты</a:t>
            </a:r>
          </a:p>
        </p:txBody>
      </p:sp>
      <p:sp>
        <p:nvSpPr>
          <p:cNvPr id="3" name="Текст 2">
            <a:extLst>
              <a:ext uri="{FF2B5EF4-FFF2-40B4-BE49-F238E27FC236}">
                <a16:creationId xmlns:a16="http://schemas.microsoft.com/office/drawing/2014/main" id="{DA0038A6-A609-FE28-F3D6-E352879EAC8F}"/>
              </a:ext>
            </a:extLst>
          </p:cNvPr>
          <p:cNvSpPr>
            <a:spLocks noGrp="1"/>
          </p:cNvSpPr>
          <p:nvPr>
            <p:ph type="body" idx="1"/>
          </p:nvPr>
        </p:nvSpPr>
        <p:spPr>
          <a:xfrm>
            <a:off x="311701" y="2915999"/>
            <a:ext cx="3999900" cy="1876395"/>
          </a:xfrm>
        </p:spPr>
        <p:txBody>
          <a:bodyPr/>
          <a:lstStyle/>
          <a:p>
            <a:pPr marL="0" marR="0" lvl="0" indent="0" algn="l" rtl="0">
              <a:lnSpc>
                <a:spcPct val="140000"/>
              </a:lnSpc>
              <a:spcBef>
                <a:spcPts val="0"/>
              </a:spcBef>
              <a:spcAft>
                <a:spcPts val="0"/>
              </a:spcAft>
              <a:buClr>
                <a:srgbClr val="322336"/>
              </a:buClr>
              <a:buSzPts val="1300"/>
              <a:buFont typeface="Arial"/>
              <a:buNone/>
            </a:pPr>
            <a:r>
              <a:rPr lang="ru-RU" sz="1800" b="1" dirty="0" err="1">
                <a:solidFill>
                  <a:srgbClr val="7030A0"/>
                </a:solidFill>
                <a:latin typeface="+mj-lt"/>
                <a:cs typeface="Calibri"/>
                <a:sym typeface="Raleway Medium"/>
              </a:rPr>
              <a:t>Бабиева</a:t>
            </a:r>
            <a:r>
              <a:rPr lang="ru-RU" sz="1800" b="1" dirty="0">
                <a:solidFill>
                  <a:srgbClr val="7030A0"/>
                </a:solidFill>
                <a:latin typeface="+mj-lt"/>
                <a:cs typeface="Calibri"/>
                <a:sym typeface="Raleway Medium"/>
              </a:rPr>
              <a:t> Елизавета</a:t>
            </a:r>
          </a:p>
          <a:p>
            <a:pPr marL="0" marR="0" lvl="0" indent="0" algn="l" rtl="0">
              <a:spcAft>
                <a:spcPts val="0"/>
              </a:spcAft>
              <a:buClr>
                <a:srgbClr val="322336"/>
              </a:buClr>
              <a:buSzPts val="1100"/>
              <a:buFont typeface="Arial"/>
              <a:buNone/>
            </a:pPr>
            <a:endParaRPr lang="ru-RU" dirty="0">
              <a:solidFill>
                <a:schemeClr val="dk2"/>
              </a:solidFill>
              <a:latin typeface="Calibri"/>
              <a:cs typeface="Calibri"/>
              <a:sym typeface="Raleway Medium"/>
            </a:endParaRPr>
          </a:p>
          <a:p>
            <a:pPr marL="0" marR="0" lvl="0" indent="0" algn="l" rtl="0">
              <a:spcAft>
                <a:spcPts val="0"/>
              </a:spcAft>
              <a:buClr>
                <a:srgbClr val="322336"/>
              </a:buClr>
              <a:buSzPts val="1100"/>
              <a:buFont typeface="Arial"/>
              <a:buNone/>
            </a:pPr>
            <a:r>
              <a:rPr lang="ru-RU" dirty="0">
                <a:solidFill>
                  <a:schemeClr val="dk2"/>
                </a:solidFill>
                <a:latin typeface="+mn-lt"/>
                <a:cs typeface="Calibri"/>
                <a:sym typeface="Raleway Medium"/>
              </a:rPr>
              <a:t>Почта: </a:t>
            </a:r>
            <a:r>
              <a:rPr lang="en-US" dirty="0">
                <a:solidFill>
                  <a:schemeClr val="dk2"/>
                </a:solidFill>
                <a:latin typeface="+mn-lt"/>
                <a:cs typeface="Calibri"/>
                <a:sym typeface="Raleway Medium"/>
              </a:rPr>
              <a:t>lbabiyeva@list.ru</a:t>
            </a:r>
            <a:endParaRPr lang="ru-RU" dirty="0">
              <a:solidFill>
                <a:schemeClr val="dk2"/>
              </a:solidFill>
              <a:latin typeface="+mn-lt"/>
              <a:cs typeface="Calibri"/>
              <a:sym typeface="Raleway Medium"/>
            </a:endParaRPr>
          </a:p>
          <a:p>
            <a:pPr marL="0" marR="0" lvl="0" indent="0" algn="l" rtl="0">
              <a:spcAft>
                <a:spcPts val="0"/>
              </a:spcAft>
              <a:buClr>
                <a:srgbClr val="322336"/>
              </a:buClr>
              <a:buSzPts val="1100"/>
              <a:buFont typeface="Arial"/>
              <a:buNone/>
            </a:pPr>
            <a:r>
              <a:rPr lang="ru-RU" dirty="0">
                <a:solidFill>
                  <a:schemeClr val="dk2"/>
                </a:solidFill>
                <a:latin typeface="+mn-lt"/>
                <a:cs typeface="Calibri"/>
                <a:sym typeface="Raleway Medium"/>
              </a:rPr>
              <a:t>Контактный телефон: </a:t>
            </a:r>
            <a:r>
              <a:rPr lang="en-US" dirty="0">
                <a:solidFill>
                  <a:schemeClr val="dk2"/>
                </a:solidFill>
                <a:latin typeface="+mn-lt"/>
                <a:cs typeface="Calibri"/>
                <a:sym typeface="Raleway Medium"/>
              </a:rPr>
              <a:t>+7 (999) 690 01 47</a:t>
            </a:r>
            <a:endParaRPr lang="ru-RU" dirty="0">
              <a:solidFill>
                <a:schemeClr val="dk2"/>
              </a:solidFill>
              <a:latin typeface="+mn-lt"/>
              <a:cs typeface="Calibri"/>
              <a:sym typeface="Raleway Medium"/>
            </a:endParaRPr>
          </a:p>
          <a:p>
            <a:pPr marL="0" indent="0">
              <a:buClr>
                <a:srgbClr val="322336"/>
              </a:buClr>
              <a:buSzPts val="1100"/>
              <a:buNone/>
            </a:pPr>
            <a:r>
              <a:rPr lang="ru-RU" dirty="0">
                <a:solidFill>
                  <a:schemeClr val="dk2"/>
                </a:solidFill>
                <a:latin typeface="+mn-lt"/>
                <a:cs typeface="Calibri"/>
                <a:sym typeface="Raleway Medium"/>
              </a:rPr>
              <a:t>Ссылки на мессенджеры:</a:t>
            </a:r>
            <a:r>
              <a:rPr lang="en-US" dirty="0">
                <a:solidFill>
                  <a:schemeClr val="dk2"/>
                </a:solidFill>
                <a:latin typeface="+mn-lt"/>
                <a:cs typeface="Calibri"/>
                <a:sym typeface="Raleway Medium"/>
              </a:rPr>
              <a:t> </a:t>
            </a:r>
            <a:r>
              <a:rPr lang="en-US" dirty="0">
                <a:solidFill>
                  <a:schemeClr val="tx1">
                    <a:lumMod val="65000"/>
                    <a:lumOff val="35000"/>
                  </a:schemeClr>
                </a:solidFill>
                <a:latin typeface="+mn-lt"/>
                <a:hlinkClick r:id="rId2">
                  <a:extLst>
                    <a:ext uri="{A12FA001-AC4F-418D-AE19-62706E023703}">
                      <ahyp:hlinkClr xmlns:ahyp="http://schemas.microsoft.com/office/drawing/2018/hyperlinkcolor" val="tx"/>
                    </a:ext>
                  </a:extLst>
                </a:hlinkClick>
              </a:rPr>
              <a:t>https://t.me</a:t>
            </a:r>
            <a:r>
              <a:rPr lang="ru-RU" dirty="0">
                <a:solidFill>
                  <a:schemeClr val="tx1">
                    <a:lumMod val="65000"/>
                    <a:lumOff val="35000"/>
                  </a:schemeClr>
                </a:solidFill>
                <a:latin typeface="+mn-lt"/>
                <a:hlinkClick r:id="rId2">
                  <a:extLst>
                    <a:ext uri="{A12FA001-AC4F-418D-AE19-62706E023703}">
                      <ahyp:hlinkClr xmlns:ahyp="http://schemas.microsoft.com/office/drawing/2018/hyperlinkcolor" val="tx"/>
                    </a:ext>
                  </a:extLst>
                </a:hlinkClick>
              </a:rPr>
              <a:t>/</a:t>
            </a:r>
            <a:r>
              <a:rPr lang="en-US" dirty="0" err="1">
                <a:solidFill>
                  <a:schemeClr val="tx1">
                    <a:lumMod val="65000"/>
                    <a:lumOff val="35000"/>
                  </a:schemeClr>
                </a:solidFill>
                <a:latin typeface="+mn-lt"/>
                <a:hlinkClick r:id="rId2">
                  <a:extLst>
                    <a:ext uri="{A12FA001-AC4F-418D-AE19-62706E023703}">
                      <ahyp:hlinkClr xmlns:ahyp="http://schemas.microsoft.com/office/drawing/2018/hyperlinkcolor" val="tx"/>
                    </a:ext>
                  </a:extLst>
                </a:hlinkClick>
              </a:rPr>
              <a:t>lizzzz_zzzzka</a:t>
            </a:r>
            <a:r>
              <a:rPr lang="en-US" dirty="0">
                <a:solidFill>
                  <a:schemeClr val="tx1">
                    <a:lumMod val="65000"/>
                    <a:lumOff val="35000"/>
                  </a:schemeClr>
                </a:solidFill>
                <a:latin typeface="+mn-lt"/>
              </a:rPr>
              <a:t> </a:t>
            </a:r>
            <a:endParaRPr lang="en-US" sz="1600" dirty="0">
              <a:solidFill>
                <a:schemeClr val="tx1">
                  <a:lumMod val="65000"/>
                  <a:lumOff val="35000"/>
                </a:schemeClr>
              </a:solidFill>
              <a:latin typeface="+mn-lt"/>
            </a:endParaRPr>
          </a:p>
        </p:txBody>
      </p:sp>
      <p:grpSp>
        <p:nvGrpSpPr>
          <p:cNvPr id="5" name="Группа 4">
            <a:extLst>
              <a:ext uri="{FF2B5EF4-FFF2-40B4-BE49-F238E27FC236}">
                <a16:creationId xmlns:a16="http://schemas.microsoft.com/office/drawing/2014/main" id="{C2195022-510A-4E64-86BC-056C92FFD9FC}"/>
              </a:ext>
            </a:extLst>
          </p:cNvPr>
          <p:cNvGrpSpPr/>
          <p:nvPr/>
        </p:nvGrpSpPr>
        <p:grpSpPr>
          <a:xfrm>
            <a:off x="1" y="0"/>
            <a:ext cx="9144000" cy="648000"/>
            <a:chOff x="0" y="0"/>
            <a:chExt cx="9155353" cy="648000"/>
          </a:xfrm>
          <a:solidFill>
            <a:srgbClr val="FF4DD0"/>
          </a:solidFill>
        </p:grpSpPr>
        <p:sp>
          <p:nvSpPr>
            <p:cNvPr id="6" name="Прямоугольник 5">
              <a:extLst>
                <a:ext uri="{FF2B5EF4-FFF2-40B4-BE49-F238E27FC236}">
                  <a16:creationId xmlns:a16="http://schemas.microsoft.com/office/drawing/2014/main" id="{5CE6201F-3A21-42C0-B92F-4B5CB070B0BF}"/>
                </a:ext>
              </a:extLst>
            </p:cNvPr>
            <p:cNvSpPr/>
            <p:nvPr/>
          </p:nvSpPr>
          <p:spPr>
            <a:xfrm>
              <a:off x="6278592" y="0"/>
              <a:ext cx="2876761"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sp>
          <p:nvSpPr>
            <p:cNvPr id="7" name="Прямоугольник 6">
              <a:extLst>
                <a:ext uri="{FF2B5EF4-FFF2-40B4-BE49-F238E27FC236}">
                  <a16:creationId xmlns:a16="http://schemas.microsoft.com/office/drawing/2014/main" id="{FF212A9E-C3C7-4BB9-AD50-D81035912CB7}"/>
                </a:ext>
              </a:extLst>
            </p:cNvPr>
            <p:cNvSpPr/>
            <p:nvPr/>
          </p:nvSpPr>
          <p:spPr>
            <a:xfrm>
              <a:off x="0" y="0"/>
              <a:ext cx="6287428" cy="648000"/>
            </a:xfrm>
            <a:prstGeom prst="rect">
              <a:avLst/>
            </a:prstGeom>
            <a:grp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685800" hangingPunct="0">
                <a:buClrTx/>
              </a:pPr>
              <a:endParaRPr lang="ru-RU" sz="1350">
                <a:latin typeface="+mn-lt"/>
                <a:ea typeface="+mn-ea"/>
                <a:cs typeface="+mn-cs"/>
                <a:sym typeface="Helvetica"/>
              </a:endParaRPr>
            </a:p>
          </p:txBody>
        </p:sp>
      </p:grpSp>
      <p:sp>
        <p:nvSpPr>
          <p:cNvPr id="8" name="TextBox 7">
            <a:extLst>
              <a:ext uri="{FF2B5EF4-FFF2-40B4-BE49-F238E27FC236}">
                <a16:creationId xmlns:a16="http://schemas.microsoft.com/office/drawing/2014/main" id="{C209ADE3-5FEA-42F0-9BD8-7AE8F719DAC6}"/>
              </a:ext>
            </a:extLst>
          </p:cNvPr>
          <p:cNvSpPr txBox="1"/>
          <p:nvPr/>
        </p:nvSpPr>
        <p:spPr>
          <a:xfrm>
            <a:off x="307826" y="122482"/>
            <a:ext cx="5860858" cy="415498"/>
          </a:xfrm>
          <a:prstGeom prst="rect">
            <a:avLst/>
          </a:prstGeom>
          <a:noFill/>
        </p:spPr>
        <p:txBody>
          <a:bodyPr wrap="square">
            <a:spAutoFit/>
          </a:bodyPr>
          <a:lstStyle/>
          <a:p>
            <a:r>
              <a:rPr lang="ru-RU" sz="2100" b="1" dirty="0">
                <a:solidFill>
                  <a:schemeClr val="bg1"/>
                </a:solidFill>
                <a:sym typeface="PT Sans"/>
              </a:rPr>
              <a:t>Палитра вкусов долины Дона SBS-24 а13</a:t>
            </a:r>
          </a:p>
        </p:txBody>
      </p:sp>
      <p:pic>
        <p:nvPicPr>
          <p:cNvPr id="9" name="Рисунок 8">
            <a:extLst>
              <a:ext uri="{FF2B5EF4-FFF2-40B4-BE49-F238E27FC236}">
                <a16:creationId xmlns:a16="http://schemas.microsoft.com/office/drawing/2014/main" id="{48E86BE9-FCBB-4D57-B789-5D1E4B5B7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103" y="103783"/>
            <a:ext cx="679877" cy="452897"/>
          </a:xfrm>
          <a:prstGeom prst="rect">
            <a:avLst/>
          </a:prstGeom>
        </p:spPr>
      </p:pic>
      <p:pic>
        <p:nvPicPr>
          <p:cNvPr id="10" name="Рисунок 9" descr="Изображение выглядит как текст, Шрифт, логотип, символ&#10;&#10;Автоматически созданное описание">
            <a:extLst>
              <a:ext uri="{FF2B5EF4-FFF2-40B4-BE49-F238E27FC236}">
                <a16:creationId xmlns:a16="http://schemas.microsoft.com/office/drawing/2014/main" id="{94002CBE-7F74-4783-A2F3-8807639638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0217" y="139623"/>
            <a:ext cx="422634" cy="381216"/>
          </a:xfrm>
          <a:prstGeom prst="rect">
            <a:avLst/>
          </a:prstGeom>
        </p:spPr>
      </p:pic>
      <p:pic>
        <p:nvPicPr>
          <p:cNvPr id="11" name="Рисунок 10"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37E47ADB-0F90-484C-9BD3-0BFDA79977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1112" y="96696"/>
            <a:ext cx="582898" cy="467070"/>
          </a:xfrm>
          <a:prstGeom prst="rect">
            <a:avLst/>
          </a:prstGeom>
        </p:spPr>
      </p:pic>
      <p:sp>
        <p:nvSpPr>
          <p:cNvPr id="13" name="Google Shape;175;p17">
            <a:extLst>
              <a:ext uri="{FF2B5EF4-FFF2-40B4-BE49-F238E27FC236}">
                <a16:creationId xmlns:a16="http://schemas.microsoft.com/office/drawing/2014/main" id="{28EB311F-7E9E-4239-9750-B82908733508}"/>
              </a:ext>
            </a:extLst>
          </p:cNvPr>
          <p:cNvSpPr/>
          <p:nvPr/>
        </p:nvSpPr>
        <p:spPr>
          <a:xfrm>
            <a:off x="1224452" y="1504865"/>
            <a:ext cx="1087199" cy="1066885"/>
          </a:xfrm>
          <a:prstGeom prst="ellipse">
            <a:avLst/>
          </a:prstGeom>
          <a:blipFill>
            <a:blip r:embed="rId6"/>
            <a:stretch>
              <a:fillRect/>
            </a:stretch>
          </a:blipFill>
          <a:ln w="28575">
            <a:solidFill>
              <a:srgbClr val="7E36B4"/>
            </a:solid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75;p17">
            <a:extLst>
              <a:ext uri="{FF2B5EF4-FFF2-40B4-BE49-F238E27FC236}">
                <a16:creationId xmlns:a16="http://schemas.microsoft.com/office/drawing/2014/main" id="{E21AD7C1-5E2A-4697-B43D-AC33FCFA26BA}"/>
              </a:ext>
            </a:extLst>
          </p:cNvPr>
          <p:cNvSpPr/>
          <p:nvPr/>
        </p:nvSpPr>
        <p:spPr>
          <a:xfrm>
            <a:off x="6298911" y="1504864"/>
            <a:ext cx="1066879" cy="1066885"/>
          </a:xfrm>
          <a:prstGeom prst="roundRect">
            <a:avLst/>
          </a:prstGeom>
          <a:solidFill>
            <a:srgbClr val="F2F2F2"/>
          </a:solidFill>
          <a:ln w="28575">
            <a:solidFill>
              <a:srgbClr val="7E36B4"/>
            </a:solid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Текст 3">
            <a:extLst>
              <a:ext uri="{FF2B5EF4-FFF2-40B4-BE49-F238E27FC236}">
                <a16:creationId xmlns:a16="http://schemas.microsoft.com/office/drawing/2014/main" id="{319E02A8-ECF6-4DC0-8165-66E3F72283CB}"/>
              </a:ext>
            </a:extLst>
          </p:cNvPr>
          <p:cNvSpPr txBox="1">
            <a:spLocks/>
          </p:cNvSpPr>
          <p:nvPr/>
        </p:nvSpPr>
        <p:spPr>
          <a:xfrm>
            <a:off x="4832399" y="3657599"/>
            <a:ext cx="3999900" cy="1134793"/>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139700" indent="0">
              <a:buFont typeface="Arial"/>
              <a:buNone/>
            </a:pPr>
            <a:endParaRPr lang="ru-RU" dirty="0">
              <a:solidFill>
                <a:schemeClr val="tx1">
                  <a:lumMod val="65000"/>
                  <a:lumOff val="35000"/>
                </a:schemeClr>
              </a:solidFill>
              <a:hlinkClick r:id="rId7">
                <a:extLst>
                  <a:ext uri="{A12FA001-AC4F-418D-AE19-62706E023703}">
                    <ahyp:hlinkClr xmlns:ahyp="http://schemas.microsoft.com/office/drawing/2018/hyperlinkcolor" val="tx"/>
                  </a:ext>
                </a:extLst>
              </a:hlinkClick>
            </a:endParaRPr>
          </a:p>
          <a:p>
            <a:pPr marL="139700" indent="0">
              <a:buFont typeface="Arial"/>
              <a:buNone/>
            </a:pPr>
            <a:r>
              <a:rPr lang="en-US" dirty="0">
                <a:solidFill>
                  <a:schemeClr val="tx1">
                    <a:lumMod val="65000"/>
                    <a:lumOff val="35000"/>
                  </a:schemeClr>
                </a:solidFill>
                <a:hlinkClick r:id="rId7">
                  <a:extLst>
                    <a:ext uri="{A12FA001-AC4F-418D-AE19-62706E023703}">
                      <ahyp:hlinkClr xmlns:ahyp="http://schemas.microsoft.com/office/drawing/2018/hyperlinkcolor" val="tx"/>
                    </a:ext>
                  </a:extLst>
                </a:hlinkClick>
              </a:rPr>
              <a:t>https://pt.2035.university/project/sbs-24-a13-palitra-vkusov-doliny-dona/invite/a06c12d6-cda4-4e70-bbee-e7f12a3ec6c7</a:t>
            </a:r>
            <a:r>
              <a:rPr lang="en-US" dirty="0">
                <a:solidFill>
                  <a:schemeClr val="tx1">
                    <a:lumMod val="65000"/>
                    <a:lumOff val="35000"/>
                  </a:schemeClr>
                </a:solidFill>
              </a:rPr>
              <a:t> </a:t>
            </a:r>
            <a:endParaRPr lang="ru-RU" dirty="0">
              <a:solidFill>
                <a:schemeClr val="tx1">
                  <a:lumMod val="65000"/>
                  <a:lumOff val="35000"/>
                </a:schemeClr>
              </a:solidFill>
            </a:endParaRPr>
          </a:p>
        </p:txBody>
      </p:sp>
      <p:sp>
        <p:nvSpPr>
          <p:cNvPr id="22" name="Текст 19">
            <a:extLst>
              <a:ext uri="{FF2B5EF4-FFF2-40B4-BE49-F238E27FC236}">
                <a16:creationId xmlns:a16="http://schemas.microsoft.com/office/drawing/2014/main" id="{851C268B-E988-49BE-909A-41ECBE0D5612}"/>
              </a:ext>
            </a:extLst>
          </p:cNvPr>
          <p:cNvSpPr>
            <a:spLocks noGrp="1"/>
          </p:cNvSpPr>
          <p:nvPr>
            <p:ph type="body" idx="2"/>
          </p:nvPr>
        </p:nvSpPr>
        <p:spPr>
          <a:xfrm>
            <a:off x="4832399" y="3567846"/>
            <a:ext cx="3999900" cy="572700"/>
          </a:xfrm>
        </p:spPr>
        <p:txBody>
          <a:bodyPr/>
          <a:lstStyle/>
          <a:p>
            <a:pPr marL="139700" indent="0">
              <a:buNone/>
            </a:pPr>
            <a:r>
              <a:rPr lang="ru-RU" dirty="0"/>
              <a:t>Ссылка на проект:</a:t>
            </a:r>
          </a:p>
        </p:txBody>
      </p:sp>
      <p:pic>
        <p:nvPicPr>
          <p:cNvPr id="1028" name="Picture 4" descr="Встреча команд сети Точек кипения с командой Leader-ID">
            <a:extLst>
              <a:ext uri="{FF2B5EF4-FFF2-40B4-BE49-F238E27FC236}">
                <a16:creationId xmlns:a16="http://schemas.microsoft.com/office/drawing/2014/main" id="{DF210AB9-4423-43D6-A2A2-B8CEB79E0B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55859" y="1723359"/>
            <a:ext cx="954121" cy="63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109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317" y="-2373871"/>
            <a:ext cx="10384633" cy="103846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5691" y="2212503"/>
            <a:ext cx="8132618" cy="707886"/>
          </a:xfrm>
          <a:prstGeom prst="rect">
            <a:avLst/>
          </a:prstGeom>
          <a:noFill/>
        </p:spPr>
        <p:txBody>
          <a:bodyPr wrap="square" rtlCol="0">
            <a:spAutoFit/>
          </a:bodyPr>
          <a:lstStyle/>
          <a:p>
            <a:pPr algn="ctr"/>
            <a:r>
              <a:rPr lang="ru-RU" sz="4000" dirty="0">
                <a:solidFill>
                  <a:srgbClr val="7E36B4"/>
                </a:solidFill>
                <a:latin typeface="Arial Black" panose="020B0A04020102020204" pitchFamily="34" charset="0"/>
                <a:cs typeface="Calibri" panose="020F0502020204030204" pitchFamily="34" charset="0"/>
              </a:rPr>
              <a:t>СПАСИБО ЗА ВНИМАНИЕ!!!</a:t>
            </a:r>
          </a:p>
        </p:txBody>
      </p:sp>
    </p:spTree>
    <p:extLst>
      <p:ext uri="{BB962C8B-B14F-4D97-AF65-F5344CB8AC3E}">
        <p14:creationId xmlns:p14="http://schemas.microsoft.com/office/powerpoint/2010/main" val="334934773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a71a08f-077a-41a9-aad3-034e276f8716">
      <UserInfo>
        <DisplayName>Перепелкина Злата Игоревна</DisplayName>
        <AccountId>276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C26873517DB2E744B5A975D146193E88" ma:contentTypeVersion="10" ma:contentTypeDescription="Создание документа." ma:contentTypeScope="" ma:versionID="030d353d4ccc06566e1bf17ac3638c46">
  <xsd:schema xmlns:xsd="http://www.w3.org/2001/XMLSchema" xmlns:xs="http://www.w3.org/2001/XMLSchema" xmlns:p="http://schemas.microsoft.com/office/2006/metadata/properties" xmlns:ns2="1cfccc0c-9394-48fd-a069-91e59a4312bb" xmlns:ns3="9a71a08f-077a-41a9-aad3-034e276f8716" targetNamespace="http://schemas.microsoft.com/office/2006/metadata/properties" ma:root="true" ma:fieldsID="8d6a4533b425dab61dda04e61ad6e699" ns2:_="" ns3:_="">
    <xsd:import namespace="1cfccc0c-9394-48fd-a069-91e59a4312bb"/>
    <xsd:import namespace="9a71a08f-077a-41a9-aad3-034e276f87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fccc0c-9394-48fd-a069-91e59a4312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71a08f-077a-41a9-aad3-034e276f8716" elementFormDefault="qualified">
    <xsd:import namespace="http://schemas.microsoft.com/office/2006/documentManagement/types"/>
    <xsd:import namespace="http://schemas.microsoft.com/office/infopath/2007/PartnerControls"/>
    <xsd:element name="SharedWithUsers" ma:index="16"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C63379-C0B8-4BD9-83F1-45D66B269D31}">
  <ds:schemaRefs>
    <ds:schemaRef ds:uri="9a71a08f-077a-41a9-aad3-034e276f8716"/>
    <ds:schemaRef ds:uri="cf1cf5ab-44f6-41ec-b5c9-7f9911316a2c"/>
    <ds:schemaRef ds:uri="f78255e9-3bc1-4538-ae62-1ed3673d350f"/>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124C7113-676B-4FFF-8F97-49F8BF46CECB}">
  <ds:schemaRefs>
    <ds:schemaRef ds:uri="http://schemas.microsoft.com/sharepoint/v3/contenttype/forms"/>
  </ds:schemaRefs>
</ds:datastoreItem>
</file>

<file path=customXml/itemProps3.xml><?xml version="1.0" encoding="utf-8"?>
<ds:datastoreItem xmlns:ds="http://schemas.openxmlformats.org/officeDocument/2006/customXml" ds:itemID="{3CCCD091-034A-4133-936B-DC04714641FB}">
  <ds:schemaRefs>
    <ds:schemaRef ds:uri="1cfccc0c-9394-48fd-a069-91e59a4312bb"/>
    <ds:schemaRef ds:uri="9a71a08f-077a-41a9-aad3-034e276f87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667</TotalTime>
  <Words>2416</Words>
  <Application>Microsoft Office PowerPoint</Application>
  <PresentationFormat>Экран (16:9)</PresentationFormat>
  <Paragraphs>245</Paragraphs>
  <Slides>24</Slides>
  <Notes>9</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24</vt:i4>
      </vt:variant>
    </vt:vector>
  </HeadingPairs>
  <TitlesOfParts>
    <vt:vector size="32" baseType="lpstr">
      <vt:lpstr>PT Sans</vt:lpstr>
      <vt:lpstr>Calibri Light</vt:lpstr>
      <vt:lpstr>Arial Black</vt:lpstr>
      <vt:lpstr>Times New Roman</vt:lpstr>
      <vt:lpstr>Calibri</vt:lpstr>
      <vt:lpstr>Arial</vt:lpstr>
      <vt:lpstr>Simple Light</vt:lpstr>
      <vt:lpstr>Simple Light</vt:lpstr>
      <vt:lpstr>Палитра вкусов долины Дона SBS-24 а13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Анализ объема рынка (в рублях)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Текущие результаты</vt:lpstr>
      <vt:lpstr>   Планы развития для гастротуров</vt:lpstr>
      <vt:lpstr>   Планы развития для сайта</vt:lpstr>
      <vt:lpstr>   Контакты</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проекта</dc:title>
  <dc:creator>Tata</dc:creator>
  <cp:lastModifiedBy>Нина Глушкова</cp:lastModifiedBy>
  <cp:revision>60</cp:revision>
  <dcterms:modified xsi:type="dcterms:W3CDTF">2024-11-01T12:18:43Z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0x010100C26873517DB2E744B5A975D146193E88</vt:lpwstr>
  </property>
  <property fmtid="{D5CDD505-2E9C-101B-9397-08002B2CF9AE}" pid="3" name="MediaServiceImageTags">
    <vt:lpwstr/>
  </property>
</Properties>
</file>