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y="5143500" cx="9144000"/>
  <p:notesSz cx="6858000" cy="9144000"/>
  <p:embeddedFontLst>
    <p:embeddedFont>
      <p:font typeface="Proxima Nova"/>
      <p:regular r:id="rId22"/>
      <p:bold r:id="rId23"/>
      <p:italic r:id="rId24"/>
      <p:boldItalic r:id="rId25"/>
    </p:embeddedFont>
    <p:embeddedFont>
      <p:font typeface="Lobster"/>
      <p:regular r:id="rId26"/>
    </p:embeddedFont>
    <p:embeddedFont>
      <p:font typeface="Alfa Slab One"/>
      <p:regular r:id="rId27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4F1BCC40-B773-4706-96CD-610797F22B29}">
  <a:tblStyle styleId="{4F1BCC40-B773-4706-96CD-610797F22B29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4.xml"/><Relationship Id="rId22" Type="http://schemas.openxmlformats.org/officeDocument/2006/relationships/font" Target="fonts/ProximaNova-regular.fntdata"/><Relationship Id="rId21" Type="http://schemas.openxmlformats.org/officeDocument/2006/relationships/slide" Target="slides/slide15.xml"/><Relationship Id="rId24" Type="http://schemas.openxmlformats.org/officeDocument/2006/relationships/font" Target="fonts/ProximaNova-italic.fntdata"/><Relationship Id="rId23" Type="http://schemas.openxmlformats.org/officeDocument/2006/relationships/font" Target="fonts/ProximaNova-bold.fntdata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" Target="slides/slide3.xml"/><Relationship Id="rId26" Type="http://schemas.openxmlformats.org/officeDocument/2006/relationships/font" Target="fonts/Lobster-regular.fntdata"/><Relationship Id="rId25" Type="http://schemas.openxmlformats.org/officeDocument/2006/relationships/font" Target="fonts/ProximaNova-boldItalic.fntdata"/><Relationship Id="rId27" Type="http://schemas.openxmlformats.org/officeDocument/2006/relationships/font" Target="fonts/AlfaSlabOne-regular.fntdata"/><Relationship Id="rId5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11" Type="http://schemas.openxmlformats.org/officeDocument/2006/relationships/slide" Target="slides/slide5.xml"/><Relationship Id="rId10" Type="http://schemas.openxmlformats.org/officeDocument/2006/relationships/slide" Target="slides/slide4.xml"/><Relationship Id="rId13" Type="http://schemas.openxmlformats.org/officeDocument/2006/relationships/slide" Target="slides/slide7.xml"/><Relationship Id="rId12" Type="http://schemas.openxmlformats.org/officeDocument/2006/relationships/slide" Target="slides/slide6.xml"/><Relationship Id="rId15" Type="http://schemas.openxmlformats.org/officeDocument/2006/relationships/slide" Target="slides/slide9.xml"/><Relationship Id="rId14" Type="http://schemas.openxmlformats.org/officeDocument/2006/relationships/slide" Target="slides/slide8.xml"/><Relationship Id="rId17" Type="http://schemas.openxmlformats.org/officeDocument/2006/relationships/slide" Target="slides/slide11.xml"/><Relationship Id="rId16" Type="http://schemas.openxmlformats.org/officeDocument/2006/relationships/slide" Target="slides/slide10.xml"/><Relationship Id="rId19" Type="http://schemas.openxmlformats.org/officeDocument/2006/relationships/slide" Target="slides/slide13.xml"/><Relationship Id="rId18" Type="http://schemas.openxmlformats.org/officeDocument/2006/relationships/slide" Target="slides/slide1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4" name="Google Shape;54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0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g29834b6ef36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2" name="Google Shape;62;g29834b6ef36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g298a95b4440_0_8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0" name="Google Shape;70;g298a95b4440_0_8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g298a95b4440_0_9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7" name="Google Shape;77;g298a95b4440_0_9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g298a95b4440_0_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5" name="Google Shape;85;g298a95b4440_0_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g298a95b4440_0_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3" name="Google Shape;93;g298a95b4440_0_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g298a95b4440_0_6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5" name="Google Shape;105;g298a95b4440_0_6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g298a95b4440_0_7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5" name="Google Shape;115;g298a95b4440_0_7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g298ca1a6ffc_0_2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3" name="Google Shape;123;g298ca1a6ffc_0_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9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g298ca1a6ffc_0_2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1" name="Google Shape;131;g298ca1a6ffc_0_2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7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g298a95b4440_0_1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9" name="Google Shape;139;g298a95b4440_0_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4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g298ca1a6ffc_0_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6" name="Google Shape;146;g298ca1a6ffc_0_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0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g298a95b4440_0_1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2" name="Google Shape;152;g298a95b4440_0_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8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g298a95b4440_0_2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0" name="Google Shape;170;g298a95b4440_0_2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5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g298a95b4440_0_2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7" name="Google Shape;177;g298a95b4440_0_2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Google Shape;10;p2"/>
          <p:cNvCxnSpPr/>
          <p:nvPr/>
        </p:nvCxnSpPr>
        <p:spPr>
          <a:xfrm>
            <a:off x="4278300" y="2751163"/>
            <a:ext cx="587400" cy="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1" name="Google Shape;11;p2"/>
          <p:cNvSpPr txBox="1"/>
          <p:nvPr>
            <p:ph type="ctrTitle"/>
          </p:nvPr>
        </p:nvSpPr>
        <p:spPr>
          <a:xfrm>
            <a:off x="311700" y="595975"/>
            <a:ext cx="8520600" cy="1957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1pPr>
            <a:lvl2pPr lvl="1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2pPr>
            <a:lvl3pPr lvl="2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3pPr>
            <a:lvl4pPr lvl="3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4pPr>
            <a:lvl5pPr lvl="4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5pPr>
            <a:lvl6pPr lvl="5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6pPr>
            <a:lvl7pPr lvl="6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7pPr>
            <a:lvl8pPr lvl="7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8pPr>
            <a:lvl9pPr lvl="8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9pPr>
          </a:lstStyle>
          <a:p/>
        </p:txBody>
      </p:sp>
      <p:sp>
        <p:nvSpPr>
          <p:cNvPr id="12" name="Google Shape;12;p2"/>
          <p:cNvSpPr txBox="1"/>
          <p:nvPr>
            <p:ph idx="1" type="subTitle"/>
          </p:nvPr>
        </p:nvSpPr>
        <p:spPr>
          <a:xfrm>
            <a:off x="311700" y="3165823"/>
            <a:ext cx="8520600" cy="733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13" name="Google Shape;13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bg>
      <p:bgPr>
        <a:solidFill>
          <a:schemeClr val="dk1"/>
        </a:solidFill>
      </p:bgPr>
    </p:bg>
    <p:spTree>
      <p:nvGrpSpPr>
        <p:cNvPr id="14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Google Shape;15;p3"/>
          <p:cNvSpPr txBox="1"/>
          <p:nvPr>
            <p:ph type="title"/>
          </p:nvPr>
        </p:nvSpPr>
        <p:spPr>
          <a:xfrm>
            <a:off x="311700" y="2480550"/>
            <a:ext cx="8114400" cy="2445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800"/>
              <a:buNone/>
              <a:defRPr sz="68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800"/>
              <a:buNone/>
              <a:defRPr sz="68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800"/>
              <a:buNone/>
              <a:defRPr sz="68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800"/>
              <a:buNone/>
              <a:defRPr sz="68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800"/>
              <a:buNone/>
              <a:defRPr sz="68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800"/>
              <a:buNone/>
              <a:defRPr sz="68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800"/>
              <a:buNone/>
              <a:defRPr sz="68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800"/>
              <a:buNone/>
              <a:defRPr sz="68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800"/>
              <a:buNone/>
              <a:defRPr sz="68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6" name="Google Shape;16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20" name="Google Shape;20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23" name="Google Shape;23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5" name="Google Shape;25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6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28" name="Google Shape;28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7"/>
          <p:cNvSpPr txBox="1"/>
          <p:nvPr>
            <p:ph type="title"/>
          </p:nvPr>
        </p:nvSpPr>
        <p:spPr>
          <a:xfrm>
            <a:off x="311700" y="6318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1" name="Google Shape;31;p7"/>
          <p:cNvSpPr txBox="1"/>
          <p:nvPr>
            <p:ph idx="1" type="body"/>
          </p:nvPr>
        </p:nvSpPr>
        <p:spPr>
          <a:xfrm>
            <a:off x="311700" y="1490875"/>
            <a:ext cx="2808000" cy="3078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2" name="Google Shape;32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bg>
      <p:bgPr>
        <a:solidFill>
          <a:schemeClr val="accent3"/>
        </a:solidFill>
      </p:bgPr>
    </p:bg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8"/>
          <p:cNvSpPr txBox="1"/>
          <p:nvPr>
            <p:ph type="title"/>
          </p:nvPr>
        </p:nvSpPr>
        <p:spPr>
          <a:xfrm>
            <a:off x="490250" y="526350"/>
            <a:ext cx="5683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35" name="Google Shape;35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9"/>
          <p:cNvSpPr/>
          <p:nvPr/>
        </p:nvSpPr>
        <p:spPr>
          <a:xfrm>
            <a:off x="4572000" y="100"/>
            <a:ext cx="4572000" cy="51435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38" name="Google Shape;38;p9"/>
          <p:cNvCxnSpPr/>
          <p:nvPr/>
        </p:nvCxnSpPr>
        <p:spPr>
          <a:xfrm>
            <a:off x="5029675" y="4495500"/>
            <a:ext cx="468300" cy="0"/>
          </a:xfrm>
          <a:prstGeom prst="straightConnector1">
            <a:avLst/>
          </a:prstGeom>
          <a:noFill/>
          <a:ln cap="flat" cmpd="sng" w="1905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39" name="Google Shape;39;p9"/>
          <p:cNvSpPr txBox="1"/>
          <p:nvPr>
            <p:ph type="title"/>
          </p:nvPr>
        </p:nvSpPr>
        <p:spPr>
          <a:xfrm>
            <a:off x="265500" y="1375599"/>
            <a:ext cx="4045200" cy="1551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1pPr>
            <a:lvl2pPr lvl="1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2pPr>
            <a:lvl3pPr lvl="2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3pPr>
            <a:lvl4pPr lvl="3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4pPr>
            <a:lvl5pPr lvl="4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5pPr>
            <a:lvl6pPr lvl="5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6pPr>
            <a:lvl7pPr lvl="6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7pPr>
            <a:lvl8pPr lvl="7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8pPr>
            <a:lvl9pPr lvl="8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9pPr>
          </a:lstStyle>
          <a:p/>
        </p:txBody>
      </p:sp>
      <p:sp>
        <p:nvSpPr>
          <p:cNvPr id="40" name="Google Shape;40;p9"/>
          <p:cNvSpPr txBox="1"/>
          <p:nvPr>
            <p:ph idx="1" type="subTitle"/>
          </p:nvPr>
        </p:nvSpPr>
        <p:spPr>
          <a:xfrm>
            <a:off x="265500" y="2981125"/>
            <a:ext cx="4045200" cy="1345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41" name="Google Shape;41;p9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  <a:defRPr>
                <a:solidFill>
                  <a:schemeClr val="lt1"/>
                </a:solidFill>
              </a:defRPr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42" name="Google Shape;42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3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10"/>
          <p:cNvSpPr txBox="1"/>
          <p:nvPr>
            <p:ph idx="1" type="body"/>
          </p:nvPr>
        </p:nvSpPr>
        <p:spPr>
          <a:xfrm>
            <a:off x="319500" y="4233725"/>
            <a:ext cx="5998800" cy="598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Font typeface="Alfa Slab One"/>
              <a:buNone/>
              <a:defRPr>
                <a:solidFill>
                  <a:schemeClr val="accent3"/>
                </a:solidFill>
                <a:latin typeface="Alfa Slab One"/>
                <a:ea typeface="Alfa Slab One"/>
                <a:cs typeface="Alfa Slab One"/>
                <a:sym typeface="Alfa Slab One"/>
              </a:defRPr>
            </a:lvl1pPr>
          </a:lstStyle>
          <a:p/>
        </p:txBody>
      </p:sp>
      <p:sp>
        <p:nvSpPr>
          <p:cNvPr id="45" name="Google Shape;45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6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11"/>
          <p:cNvSpPr txBox="1"/>
          <p:nvPr>
            <p:ph hasCustomPrompt="1" type="title"/>
          </p:nvPr>
        </p:nvSpPr>
        <p:spPr>
          <a:xfrm>
            <a:off x="311700" y="1167925"/>
            <a:ext cx="8520600" cy="1980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0"/>
              <a:buNone/>
              <a:defRPr sz="11000">
                <a:solidFill>
                  <a:schemeClr val="dk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0"/>
              <a:buNone/>
              <a:defRPr sz="11000">
                <a:solidFill>
                  <a:schemeClr val="dk1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0"/>
              <a:buNone/>
              <a:defRPr sz="11000">
                <a:solidFill>
                  <a:schemeClr val="dk1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0"/>
              <a:buNone/>
              <a:defRPr sz="11000">
                <a:solidFill>
                  <a:schemeClr val="dk1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0"/>
              <a:buNone/>
              <a:defRPr sz="11000">
                <a:solidFill>
                  <a:schemeClr val="dk1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0"/>
              <a:buNone/>
              <a:defRPr sz="11000">
                <a:solidFill>
                  <a:schemeClr val="dk1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0"/>
              <a:buNone/>
              <a:defRPr sz="11000">
                <a:solidFill>
                  <a:schemeClr val="dk1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0"/>
              <a:buNone/>
              <a:defRPr sz="11000">
                <a:solidFill>
                  <a:schemeClr val="dk1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0"/>
              <a:buNone/>
              <a:defRPr sz="11000">
                <a:solidFill>
                  <a:schemeClr val="dk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48" name="Google Shape;48;p11"/>
          <p:cNvSpPr txBox="1"/>
          <p:nvPr>
            <p:ph idx="1" type="body"/>
          </p:nvPr>
        </p:nvSpPr>
        <p:spPr>
          <a:xfrm>
            <a:off x="311700" y="3224250"/>
            <a:ext cx="8520600" cy="1071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9" name="Google Shape;49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gameday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Font typeface="Alfa Slab One"/>
              <a:buNone/>
              <a:defRPr sz="3000">
                <a:solidFill>
                  <a:schemeClr val="accent3"/>
                </a:solidFill>
                <a:latin typeface="Alfa Slab One"/>
                <a:ea typeface="Alfa Slab One"/>
                <a:cs typeface="Alfa Slab One"/>
                <a:sym typeface="Alfa Slab One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Font typeface="Alfa Slab One"/>
              <a:buNone/>
              <a:defRPr sz="3000">
                <a:solidFill>
                  <a:schemeClr val="accent3"/>
                </a:solidFill>
                <a:latin typeface="Alfa Slab One"/>
                <a:ea typeface="Alfa Slab One"/>
                <a:cs typeface="Alfa Slab One"/>
                <a:sym typeface="Alfa Slab One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Font typeface="Alfa Slab One"/>
              <a:buNone/>
              <a:defRPr sz="3000">
                <a:solidFill>
                  <a:schemeClr val="accent3"/>
                </a:solidFill>
                <a:latin typeface="Alfa Slab One"/>
                <a:ea typeface="Alfa Slab One"/>
                <a:cs typeface="Alfa Slab One"/>
                <a:sym typeface="Alfa Slab One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Font typeface="Alfa Slab One"/>
              <a:buNone/>
              <a:defRPr sz="3000">
                <a:solidFill>
                  <a:schemeClr val="accent3"/>
                </a:solidFill>
                <a:latin typeface="Alfa Slab One"/>
                <a:ea typeface="Alfa Slab One"/>
                <a:cs typeface="Alfa Slab One"/>
                <a:sym typeface="Alfa Slab One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Font typeface="Alfa Slab One"/>
              <a:buNone/>
              <a:defRPr sz="3000">
                <a:solidFill>
                  <a:schemeClr val="accent3"/>
                </a:solidFill>
                <a:latin typeface="Alfa Slab One"/>
                <a:ea typeface="Alfa Slab One"/>
                <a:cs typeface="Alfa Slab One"/>
                <a:sym typeface="Alfa Slab One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Font typeface="Alfa Slab One"/>
              <a:buNone/>
              <a:defRPr sz="3000">
                <a:solidFill>
                  <a:schemeClr val="accent3"/>
                </a:solidFill>
                <a:latin typeface="Alfa Slab One"/>
                <a:ea typeface="Alfa Slab One"/>
                <a:cs typeface="Alfa Slab One"/>
                <a:sym typeface="Alfa Slab One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Font typeface="Alfa Slab One"/>
              <a:buNone/>
              <a:defRPr sz="3000">
                <a:solidFill>
                  <a:schemeClr val="accent3"/>
                </a:solidFill>
                <a:latin typeface="Alfa Slab One"/>
                <a:ea typeface="Alfa Slab One"/>
                <a:cs typeface="Alfa Slab One"/>
                <a:sym typeface="Alfa Slab One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Font typeface="Alfa Slab One"/>
              <a:buNone/>
              <a:defRPr sz="3000">
                <a:solidFill>
                  <a:schemeClr val="accent3"/>
                </a:solidFill>
                <a:latin typeface="Alfa Slab One"/>
                <a:ea typeface="Alfa Slab One"/>
                <a:cs typeface="Alfa Slab One"/>
                <a:sym typeface="Alfa Slab One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Font typeface="Alfa Slab One"/>
              <a:buNone/>
              <a:defRPr sz="3000">
                <a:solidFill>
                  <a:schemeClr val="accent3"/>
                </a:solidFill>
                <a:latin typeface="Alfa Slab One"/>
                <a:ea typeface="Alfa Slab One"/>
                <a:cs typeface="Alfa Slab One"/>
                <a:sym typeface="Alfa Slab One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Proxima Nova"/>
              <a:buChar char="●"/>
              <a:defRPr sz="1800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roxima Nova"/>
              <a:buChar char="○"/>
              <a:defRPr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roxima Nova"/>
              <a:buChar char="■"/>
              <a:defRPr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roxima Nova"/>
              <a:buChar char="●"/>
              <a:defRPr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roxima Nova"/>
              <a:buChar char="○"/>
              <a:defRPr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roxima Nova"/>
              <a:buChar char="■"/>
              <a:defRPr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roxima Nova"/>
              <a:buChar char="●"/>
              <a:defRPr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roxima Nova"/>
              <a:buChar char="○"/>
              <a:defRPr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roxima Nova"/>
              <a:buChar char="■"/>
              <a:defRPr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1pPr>
            <a:lvl2pPr lvl="1" algn="r">
              <a:buNone/>
              <a:defRPr sz="1000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2pPr>
            <a:lvl3pPr lvl="2" algn="r">
              <a:buNone/>
              <a:defRPr sz="1000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3pPr>
            <a:lvl4pPr lvl="3" algn="r">
              <a:buNone/>
              <a:defRPr sz="1000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4pPr>
            <a:lvl5pPr lvl="4" algn="r">
              <a:buNone/>
              <a:defRPr sz="1000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5pPr>
            <a:lvl6pPr lvl="5" algn="r">
              <a:buNone/>
              <a:defRPr sz="1000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6pPr>
            <a:lvl7pPr lvl="6" algn="r">
              <a:buNone/>
              <a:defRPr sz="1000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7pPr>
            <a:lvl8pPr lvl="7" algn="r">
              <a:buNone/>
              <a:defRPr sz="1000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8pPr>
            <a:lvl9pPr lvl="8" algn="r">
              <a:buNone/>
              <a:defRPr sz="1000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.jp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3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4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1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5.png"/><Relationship Id="rId4" Type="http://schemas.openxmlformats.org/officeDocument/2006/relationships/image" Target="../media/image9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6.png"/><Relationship Id="rId4" Type="http://schemas.openxmlformats.org/officeDocument/2006/relationships/image" Target="../media/image17.png"/><Relationship Id="rId5" Type="http://schemas.openxmlformats.org/officeDocument/2006/relationships/image" Target="../media/image7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0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8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2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5.png"/><Relationship Id="rId4" Type="http://schemas.openxmlformats.org/officeDocument/2006/relationships/image" Target="../media/image18.png"/><Relationship Id="rId5" Type="http://schemas.openxmlformats.org/officeDocument/2006/relationships/image" Target="../media/image14.png"/><Relationship Id="rId6" Type="http://schemas.openxmlformats.org/officeDocument/2006/relationships/image" Target="../media/image13.png"/><Relationship Id="rId7" Type="http://schemas.openxmlformats.org/officeDocument/2006/relationships/image" Target="../media/image16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19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15.png"/><Relationship Id="rId4" Type="http://schemas.openxmlformats.org/officeDocument/2006/relationships/hyperlink" Target="mailto:ferrum890@mail.ru" TargetMode="Externa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13"/>
          <p:cNvSpPr txBox="1"/>
          <p:nvPr>
            <p:ph type="ctrTitle"/>
          </p:nvPr>
        </p:nvSpPr>
        <p:spPr>
          <a:xfrm>
            <a:off x="311700" y="702475"/>
            <a:ext cx="8520600" cy="1957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solidFill>
                  <a:srgbClr val="20124D"/>
                </a:solidFill>
              </a:rPr>
              <a:t>Биопластырь</a:t>
            </a:r>
            <a:endParaRPr>
              <a:solidFill>
                <a:srgbClr val="20124D"/>
              </a:solidFill>
            </a:endParaRPr>
          </a:p>
        </p:txBody>
      </p:sp>
      <p:sp>
        <p:nvSpPr>
          <p:cNvPr id="57" name="Google Shape;57;p13"/>
          <p:cNvSpPr txBox="1"/>
          <p:nvPr>
            <p:ph idx="1" type="subTitle"/>
          </p:nvPr>
        </p:nvSpPr>
        <p:spPr>
          <a:xfrm>
            <a:off x="4147500" y="2932750"/>
            <a:ext cx="4996500" cy="4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900">
                <a:solidFill>
                  <a:srgbClr val="351C75"/>
                </a:solidFill>
              </a:rPr>
              <a:t>Наставник: Серёгин Михаил Васильевич</a:t>
            </a:r>
            <a:endParaRPr sz="1900">
              <a:solidFill>
                <a:srgbClr val="351C75"/>
              </a:solidFill>
            </a:endParaRPr>
          </a:p>
        </p:txBody>
      </p:sp>
      <p:sp>
        <p:nvSpPr>
          <p:cNvPr id="58" name="Google Shape;58;p13"/>
          <p:cNvSpPr txBox="1"/>
          <p:nvPr/>
        </p:nvSpPr>
        <p:spPr>
          <a:xfrm>
            <a:off x="1505100" y="1344025"/>
            <a:ext cx="6133800" cy="477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900">
                <a:solidFill>
                  <a:srgbClr val="351C75"/>
                </a:solidFill>
                <a:latin typeface="Proxima Nova"/>
                <a:ea typeface="Proxima Nova"/>
                <a:cs typeface="Proxima Nova"/>
                <a:sym typeface="Proxima Nova"/>
              </a:rPr>
              <a:t>Акселератор АгроТехноУнивер 2023</a:t>
            </a:r>
            <a:endParaRPr sz="1900">
              <a:solidFill>
                <a:srgbClr val="351C75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59" name="Google Shape;59;p13"/>
          <p:cNvSpPr txBox="1"/>
          <p:nvPr/>
        </p:nvSpPr>
        <p:spPr>
          <a:xfrm>
            <a:off x="0" y="4281600"/>
            <a:ext cx="9144000" cy="861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2200">
                <a:solidFill>
                  <a:srgbClr val="20124D"/>
                </a:solidFill>
                <a:latin typeface="Proxima Nova"/>
                <a:ea typeface="Proxima Nova"/>
                <a:cs typeface="Proxima Nova"/>
                <a:sym typeface="Proxima Nova"/>
              </a:rPr>
              <a:t>Технологическое направление: Биомедицинские и ветеринарные технологии</a:t>
            </a:r>
            <a:endParaRPr sz="2200">
              <a:solidFill>
                <a:srgbClr val="20124D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1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Актуальность проекта</a:t>
            </a:r>
            <a:endParaRPr/>
          </a:p>
        </p:txBody>
      </p:sp>
      <p:sp>
        <p:nvSpPr>
          <p:cNvPr id="65" name="Google Shape;65;p1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solidFill>
                  <a:srgbClr val="351C75"/>
                </a:solidFill>
              </a:rPr>
              <a:t>На данный момент в Пермском крае количество КРС превышает 446 тыс. голов.</a:t>
            </a:r>
            <a:endParaRPr>
              <a:solidFill>
                <a:srgbClr val="351C75"/>
              </a:solidFill>
            </a:endParaRPr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>
              <a:solidFill>
                <a:srgbClr val="351C75"/>
              </a:solidFill>
            </a:endParaRPr>
          </a:p>
        </p:txBody>
      </p:sp>
      <p:pic>
        <p:nvPicPr>
          <p:cNvPr id="66" name="Google Shape;66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58125" y="1974800"/>
            <a:ext cx="4313875" cy="2594075"/>
          </a:xfrm>
          <a:prstGeom prst="rect">
            <a:avLst/>
          </a:prstGeom>
          <a:noFill/>
          <a:ln>
            <a:noFill/>
          </a:ln>
        </p:spPr>
      </p:pic>
      <p:sp>
        <p:nvSpPr>
          <p:cNvPr id="67" name="Google Shape;67;p14"/>
          <p:cNvSpPr txBox="1"/>
          <p:nvPr/>
        </p:nvSpPr>
        <p:spPr>
          <a:xfrm>
            <a:off x="4635900" y="2492063"/>
            <a:ext cx="3863400" cy="1908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600">
                <a:solidFill>
                  <a:srgbClr val="351C75"/>
                </a:solidFill>
                <a:latin typeface="Proxima Nova"/>
                <a:ea typeface="Proxima Nova"/>
                <a:cs typeface="Proxima Nova"/>
                <a:sym typeface="Proxima Nova"/>
              </a:rPr>
              <a:t>1 - Хозяйства всех категорий (223,7 тыс. голов)</a:t>
            </a:r>
            <a:endParaRPr sz="1600">
              <a:solidFill>
                <a:srgbClr val="351C75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600">
                <a:solidFill>
                  <a:srgbClr val="351C75"/>
                </a:solidFill>
                <a:latin typeface="Proxima Nova"/>
                <a:ea typeface="Proxima Nova"/>
                <a:cs typeface="Proxima Nova"/>
                <a:sym typeface="Proxima Nova"/>
              </a:rPr>
              <a:t>2 - С/х организации (169,1 тыс. голов)</a:t>
            </a:r>
            <a:endParaRPr sz="1600">
              <a:solidFill>
                <a:srgbClr val="351C75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600">
                <a:solidFill>
                  <a:srgbClr val="351C75"/>
                </a:solidFill>
                <a:latin typeface="Proxima Nova"/>
                <a:ea typeface="Proxima Nova"/>
                <a:cs typeface="Proxima Nova"/>
                <a:sym typeface="Proxima Nova"/>
              </a:rPr>
              <a:t>3 - Хозяйства населения (29,2 тыс. голов)</a:t>
            </a:r>
            <a:endParaRPr sz="1600">
              <a:solidFill>
                <a:srgbClr val="351C75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600">
                <a:solidFill>
                  <a:srgbClr val="351C75"/>
                </a:solidFill>
                <a:latin typeface="Proxima Nova"/>
                <a:ea typeface="Proxima Nova"/>
                <a:cs typeface="Proxima Nova"/>
                <a:sym typeface="Proxima Nova"/>
              </a:rPr>
              <a:t>4 - Фермерские хозяйства (25,4 тыс. голов)</a:t>
            </a:r>
            <a:endParaRPr sz="1600">
              <a:solidFill>
                <a:srgbClr val="351C75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1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3" name="Google Shape;73;p15"/>
          <p:cNvSpPr txBox="1"/>
          <p:nvPr>
            <p:ph idx="1" type="body"/>
          </p:nvPr>
        </p:nvSpPr>
        <p:spPr>
          <a:xfrm>
            <a:off x="311700" y="1133050"/>
            <a:ext cx="4802100" cy="3435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solidFill>
                  <a:srgbClr val="351C75"/>
                </a:solidFill>
              </a:rPr>
              <a:t>В с/х организациях, хозяйствах населения и  фермерских хозяйствах пастьба занимает огромное значение, и как следствие, удои напрямую зависят от нее.</a:t>
            </a:r>
            <a:endParaRPr>
              <a:solidFill>
                <a:srgbClr val="351C75"/>
              </a:solidFill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ru">
                <a:solidFill>
                  <a:srgbClr val="351C75"/>
                </a:solidFill>
              </a:rPr>
              <a:t>А это половина от общего числа КРС всех предприятий!</a:t>
            </a:r>
            <a:endParaRPr>
              <a:solidFill>
                <a:srgbClr val="351C75"/>
              </a:solidFill>
            </a:endParaRPr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74" name="Google Shape;74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975225" y="766296"/>
            <a:ext cx="6433700" cy="36109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Потребитель</a:t>
            </a:r>
            <a:endParaRPr/>
          </a:p>
        </p:txBody>
      </p:sp>
      <p:sp>
        <p:nvSpPr>
          <p:cNvPr id="80" name="Google Shape;80;p16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351C75"/>
              </a:buClr>
              <a:buSzPts val="1800"/>
              <a:buChar char="●"/>
            </a:pPr>
            <a:r>
              <a:rPr lang="ru">
                <a:solidFill>
                  <a:srgbClr val="351C75"/>
                </a:solidFill>
              </a:rPr>
              <a:t>С/х организации</a:t>
            </a:r>
            <a:endParaRPr>
              <a:solidFill>
                <a:srgbClr val="351C75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351C75"/>
              </a:buClr>
              <a:buSzPts val="1800"/>
              <a:buChar char="●"/>
            </a:pPr>
            <a:r>
              <a:rPr lang="ru">
                <a:solidFill>
                  <a:srgbClr val="351C75"/>
                </a:solidFill>
              </a:rPr>
              <a:t>Хозяйства населения </a:t>
            </a:r>
            <a:endParaRPr>
              <a:solidFill>
                <a:srgbClr val="351C75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351C75"/>
              </a:buClr>
              <a:buSzPts val="1800"/>
              <a:buChar char="●"/>
            </a:pPr>
            <a:r>
              <a:rPr lang="ru">
                <a:solidFill>
                  <a:srgbClr val="351C75"/>
                </a:solidFill>
              </a:rPr>
              <a:t>Фермерских хозяйства и</a:t>
            </a:r>
            <a:endParaRPr/>
          </a:p>
        </p:txBody>
      </p:sp>
      <p:sp>
        <p:nvSpPr>
          <p:cNvPr id="81" name="Google Shape;81;p16"/>
          <p:cNvSpPr txBox="1"/>
          <p:nvPr>
            <p:ph idx="1" type="body"/>
          </p:nvPr>
        </p:nvSpPr>
        <p:spPr>
          <a:xfrm>
            <a:off x="311700" y="1152475"/>
            <a:ext cx="41205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351C75"/>
              </a:buClr>
              <a:buSzPts val="1800"/>
              <a:buChar char="●"/>
            </a:pPr>
            <a:r>
              <a:rPr lang="ru">
                <a:solidFill>
                  <a:srgbClr val="351C75"/>
                </a:solidFill>
              </a:rPr>
              <a:t>С/х организации</a:t>
            </a:r>
            <a:endParaRPr>
              <a:solidFill>
                <a:srgbClr val="351C75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351C75"/>
              </a:buClr>
              <a:buSzPts val="1800"/>
              <a:buChar char="●"/>
            </a:pPr>
            <a:r>
              <a:rPr lang="ru">
                <a:solidFill>
                  <a:srgbClr val="351C75"/>
                </a:solidFill>
              </a:rPr>
              <a:t>Хозяйства населения </a:t>
            </a:r>
            <a:endParaRPr>
              <a:solidFill>
                <a:srgbClr val="351C75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351C75"/>
              </a:buClr>
              <a:buSzPts val="1800"/>
              <a:buChar char="●"/>
            </a:pPr>
            <a:r>
              <a:rPr lang="ru">
                <a:solidFill>
                  <a:srgbClr val="351C75"/>
                </a:solidFill>
              </a:rPr>
              <a:t>Фермерски</a:t>
            </a:r>
            <a:r>
              <a:rPr lang="ru">
                <a:solidFill>
                  <a:srgbClr val="351C75"/>
                </a:solidFill>
              </a:rPr>
              <a:t>х</a:t>
            </a:r>
            <a:r>
              <a:rPr lang="ru">
                <a:solidFill>
                  <a:srgbClr val="351C75"/>
                </a:solidFill>
              </a:rPr>
              <a:t> хозяйства и индивидуальные предприниматели</a:t>
            </a:r>
            <a:endParaRPr/>
          </a:p>
        </p:txBody>
      </p:sp>
      <p:pic>
        <p:nvPicPr>
          <p:cNvPr id="82" name="Google Shape;82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545724" y="785975"/>
            <a:ext cx="5672826" cy="37828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6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17"/>
          <p:cNvSpPr txBox="1"/>
          <p:nvPr>
            <p:ph type="title"/>
          </p:nvPr>
        </p:nvSpPr>
        <p:spPr>
          <a:xfrm>
            <a:off x="265500" y="217250"/>
            <a:ext cx="4045200" cy="836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Проблема</a:t>
            </a:r>
            <a:endParaRPr/>
          </a:p>
        </p:txBody>
      </p:sp>
      <p:sp>
        <p:nvSpPr>
          <p:cNvPr id="88" name="Google Shape;88;p17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rPr lang="ru" sz="1900">
                <a:solidFill>
                  <a:srgbClr val="351C75"/>
                </a:solidFill>
                <a:latin typeface="Arial"/>
                <a:ea typeface="Arial"/>
                <a:cs typeface="Arial"/>
                <a:sym typeface="Arial"/>
              </a:rPr>
              <a:t>Потеря продуктивности животного из-за стресса и, как следствие, недоедания на пастьбе приводит к уменьшению удоев, что, в свою очередь влияет на прибыль производителя.</a:t>
            </a:r>
            <a:endParaRPr sz="1900">
              <a:solidFill>
                <a:srgbClr val="351C75"/>
              </a:solidFill>
            </a:endParaRPr>
          </a:p>
        </p:txBody>
      </p:sp>
      <p:pic>
        <p:nvPicPr>
          <p:cNvPr id="89" name="Google Shape;89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381823" y="1223675"/>
            <a:ext cx="4953825" cy="3369475"/>
          </a:xfrm>
          <a:prstGeom prst="rect">
            <a:avLst/>
          </a:prstGeom>
          <a:noFill/>
          <a:ln>
            <a:noFill/>
          </a:ln>
        </p:spPr>
      </p:pic>
      <p:sp>
        <p:nvSpPr>
          <p:cNvPr id="90" name="Google Shape;90;p17"/>
          <p:cNvSpPr txBox="1"/>
          <p:nvPr>
            <p:ph idx="1" type="subTitle"/>
          </p:nvPr>
        </p:nvSpPr>
        <p:spPr>
          <a:xfrm>
            <a:off x="265500" y="2981125"/>
            <a:ext cx="4045200" cy="1345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1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Решение</a:t>
            </a:r>
            <a:endParaRPr/>
          </a:p>
        </p:txBody>
      </p:sp>
      <p:sp>
        <p:nvSpPr>
          <p:cNvPr id="96" name="Google Shape;96;p18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700">
                <a:solidFill>
                  <a:srgbClr val="351C75"/>
                </a:solidFill>
                <a:latin typeface="Arial"/>
                <a:ea typeface="Arial"/>
                <a:cs typeface="Arial"/>
                <a:sym typeface="Arial"/>
              </a:rPr>
              <a:t>Создание пластыря, способного отпугивать насекомых, которые вводят в стрессовое состояние животных на пастбище. В результате стресса у КРС падают удои и ухудшается здоровье.</a:t>
            </a:r>
            <a:endParaRPr sz="1700">
              <a:solidFill>
                <a:srgbClr val="351C75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rPr lang="ru" sz="1700">
                <a:solidFill>
                  <a:srgbClr val="351C75"/>
                </a:solidFill>
                <a:latin typeface="Arial"/>
                <a:ea typeface="Arial"/>
                <a:cs typeface="Arial"/>
                <a:sym typeface="Arial"/>
              </a:rPr>
              <a:t>Также присутствует бактерицидный эффект ввиду оригинального состава из натуральных веществ.</a:t>
            </a:r>
            <a:endParaRPr sz="1700">
              <a:solidFill>
                <a:srgbClr val="351C75"/>
              </a:solidFill>
            </a:endParaRPr>
          </a:p>
        </p:txBody>
      </p:sp>
      <p:sp>
        <p:nvSpPr>
          <p:cNvPr id="97" name="Google Shape;97;p18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grpSp>
        <p:nvGrpSpPr>
          <p:cNvPr id="98" name="Google Shape;98;p18"/>
          <p:cNvGrpSpPr/>
          <p:nvPr/>
        </p:nvGrpSpPr>
        <p:grpSpPr>
          <a:xfrm>
            <a:off x="3931805" y="-77350"/>
            <a:ext cx="5312996" cy="4824090"/>
            <a:chOff x="1955535" y="0"/>
            <a:chExt cx="5232932" cy="5143502"/>
          </a:xfrm>
        </p:grpSpPr>
        <p:pic>
          <p:nvPicPr>
            <p:cNvPr id="99" name="Google Shape;99;p18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955535" y="0"/>
              <a:ext cx="5232932" cy="514350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00" name="Google Shape;100;p18"/>
            <p:cNvSpPr txBox="1"/>
            <p:nvPr/>
          </p:nvSpPr>
          <p:spPr>
            <a:xfrm rot="-1001590">
              <a:off x="2708805" y="2893933"/>
              <a:ext cx="4329040" cy="96232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4700">
                  <a:solidFill>
                    <a:srgbClr val="EF7419"/>
                  </a:solidFill>
                  <a:latin typeface="Lobster"/>
                  <a:ea typeface="Lobster"/>
                  <a:cs typeface="Lobster"/>
                  <a:sym typeface="Lobster"/>
                </a:rPr>
                <a:t>БиопластырЬ</a:t>
              </a:r>
              <a:endParaRPr sz="4700">
                <a:solidFill>
                  <a:srgbClr val="EF7419"/>
                </a:solidFill>
                <a:latin typeface="Lobster"/>
                <a:ea typeface="Lobster"/>
                <a:cs typeface="Lobster"/>
                <a:sym typeface="Lobster"/>
              </a:endParaRPr>
            </a:p>
          </p:txBody>
        </p:sp>
        <p:pic>
          <p:nvPicPr>
            <p:cNvPr id="101" name="Google Shape;101;p18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 rot="-352884">
              <a:off x="2909650" y="1982901"/>
              <a:ext cx="3577770" cy="1542551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02" name="Google Shape;102;p18"/>
          <p:cNvSpPr txBox="1"/>
          <p:nvPr/>
        </p:nvSpPr>
        <p:spPr>
          <a:xfrm>
            <a:off x="4720200" y="4568875"/>
            <a:ext cx="41121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800">
                <a:solidFill>
                  <a:srgbClr val="351C75"/>
                </a:solidFill>
                <a:latin typeface="Proxima Nova"/>
                <a:ea typeface="Proxima Nova"/>
                <a:cs typeface="Proxima Nova"/>
                <a:sym typeface="Proxima Nova"/>
              </a:rPr>
              <a:t>Предварительный дизайн продукта</a:t>
            </a:r>
            <a:endParaRPr sz="1800">
              <a:solidFill>
                <a:srgbClr val="351C75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19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Технология</a:t>
            </a:r>
            <a:endParaRPr/>
          </a:p>
        </p:txBody>
      </p:sp>
      <p:sp>
        <p:nvSpPr>
          <p:cNvPr id="108" name="Google Shape;108;p19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700">
                <a:solidFill>
                  <a:srgbClr val="351C75"/>
                </a:solidFill>
              </a:rPr>
              <a:t>Состав биопластыря 100% натуральный:</a:t>
            </a:r>
            <a:endParaRPr sz="1700">
              <a:solidFill>
                <a:srgbClr val="351C75"/>
              </a:solidFill>
            </a:endParaRPr>
          </a:p>
          <a:p>
            <a:pPr indent="-336550" lvl="0" marL="457200" rtl="0" algn="l">
              <a:spcBef>
                <a:spcPts val="1200"/>
              </a:spcBef>
              <a:spcAft>
                <a:spcPts val="0"/>
              </a:spcAft>
              <a:buClr>
                <a:srgbClr val="351C75"/>
              </a:buClr>
              <a:buSzPts val="1700"/>
              <a:buChar char="●"/>
            </a:pPr>
            <a:r>
              <a:rPr lang="ru" sz="1700">
                <a:solidFill>
                  <a:srgbClr val="351C75"/>
                </a:solidFill>
              </a:rPr>
              <a:t>Горчичное масло как основа</a:t>
            </a:r>
            <a:endParaRPr sz="1700">
              <a:solidFill>
                <a:srgbClr val="351C75"/>
              </a:solidFill>
            </a:endParaRPr>
          </a:p>
          <a:p>
            <a:pPr indent="-336550" lvl="0" marL="457200" rtl="0" algn="l">
              <a:spcBef>
                <a:spcPts val="0"/>
              </a:spcBef>
              <a:spcAft>
                <a:spcPts val="0"/>
              </a:spcAft>
              <a:buClr>
                <a:srgbClr val="351C75"/>
              </a:buClr>
              <a:buSzPts val="1700"/>
              <a:buChar char="●"/>
            </a:pPr>
            <a:r>
              <a:rPr lang="ru" sz="1700">
                <a:solidFill>
                  <a:srgbClr val="351C75"/>
                </a:solidFill>
              </a:rPr>
              <a:t>Экстракт чистотела для противовоспалительного эффекта</a:t>
            </a:r>
            <a:endParaRPr sz="1700">
              <a:solidFill>
                <a:srgbClr val="351C75"/>
              </a:solidFill>
            </a:endParaRPr>
          </a:p>
          <a:p>
            <a:pPr indent="-336550" lvl="0" marL="457200" rtl="0" algn="l">
              <a:spcBef>
                <a:spcPts val="0"/>
              </a:spcBef>
              <a:spcAft>
                <a:spcPts val="0"/>
              </a:spcAft>
              <a:buClr>
                <a:srgbClr val="351C75"/>
              </a:buClr>
              <a:buSzPts val="1700"/>
              <a:buChar char="●"/>
            </a:pPr>
            <a:r>
              <a:rPr lang="ru" sz="1700">
                <a:solidFill>
                  <a:srgbClr val="351C75"/>
                </a:solidFill>
              </a:rPr>
              <a:t>Экстракт пижмы с противомикробным действием и как естественный репеллент</a:t>
            </a:r>
            <a:endParaRPr sz="1700">
              <a:solidFill>
                <a:srgbClr val="351C75"/>
              </a:solidFill>
            </a:endParaRPr>
          </a:p>
        </p:txBody>
      </p:sp>
      <p:sp>
        <p:nvSpPr>
          <p:cNvPr id="109" name="Google Shape;109;p19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110" name="Google Shape;110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177359" y="-42600"/>
            <a:ext cx="1966633" cy="5143501"/>
          </a:xfrm>
          <a:prstGeom prst="rect">
            <a:avLst/>
          </a:prstGeom>
          <a:noFill/>
          <a:ln>
            <a:noFill/>
          </a:ln>
        </p:spPr>
      </p:pic>
      <p:pic>
        <p:nvPicPr>
          <p:cNvPr id="111" name="Google Shape;111;p1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229846" y="6"/>
            <a:ext cx="1947500" cy="2968693"/>
          </a:xfrm>
          <a:prstGeom prst="rect">
            <a:avLst/>
          </a:prstGeom>
          <a:noFill/>
          <a:ln>
            <a:noFill/>
          </a:ln>
        </p:spPr>
      </p:pic>
      <p:pic>
        <p:nvPicPr>
          <p:cNvPr id="112" name="Google Shape;112;p1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311596" y="1867825"/>
            <a:ext cx="994275" cy="29029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6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20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Применение</a:t>
            </a:r>
            <a:endParaRPr/>
          </a:p>
        </p:txBody>
      </p:sp>
      <p:sp>
        <p:nvSpPr>
          <p:cNvPr id="118" name="Google Shape;118;p20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600">
                <a:solidFill>
                  <a:srgbClr val="351C75"/>
                </a:solidFill>
              </a:rPr>
              <a:t>Достаточно лишь одного нанесения (мазка). Так как основа состоит из полувысыхающего масла, то риск быть смытой после одной капли воды отсутствует.</a:t>
            </a:r>
            <a:endParaRPr sz="1600">
              <a:solidFill>
                <a:srgbClr val="351C75"/>
              </a:solidFill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ru" sz="1600">
                <a:solidFill>
                  <a:srgbClr val="351C75"/>
                </a:solidFill>
              </a:rPr>
              <a:t>Расход на одно животное равен 12 мл.</a:t>
            </a:r>
            <a:endParaRPr sz="1600">
              <a:solidFill>
                <a:srgbClr val="351C75"/>
              </a:solidFill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ru" sz="1600">
                <a:solidFill>
                  <a:srgbClr val="351C75"/>
                </a:solidFill>
              </a:rPr>
              <a:t>Следовательно, 1 л биопластыря способен спасти от надоедливых насекомых 83 коровы.</a:t>
            </a:r>
            <a:endParaRPr sz="1600">
              <a:solidFill>
                <a:srgbClr val="351C75"/>
              </a:solidFill>
            </a:endParaRPr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 sz="1600">
              <a:solidFill>
                <a:srgbClr val="351C75"/>
              </a:solidFill>
            </a:endParaRPr>
          </a:p>
        </p:txBody>
      </p:sp>
      <p:sp>
        <p:nvSpPr>
          <p:cNvPr id="119" name="Google Shape;119;p20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120" name="Google Shape;120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557102" y="508863"/>
            <a:ext cx="4550505" cy="41257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4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2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Экономика</a:t>
            </a:r>
            <a:endParaRPr/>
          </a:p>
        </p:txBody>
      </p:sp>
      <p:sp>
        <p:nvSpPr>
          <p:cNvPr id="126" name="Google Shape;126;p21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27" name="Google Shape;127;p21"/>
          <p:cNvSpPr txBox="1"/>
          <p:nvPr>
            <p:ph idx="2" type="body"/>
          </p:nvPr>
        </p:nvSpPr>
        <p:spPr>
          <a:xfrm>
            <a:off x="4981500" y="1535850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600">
                <a:solidFill>
                  <a:srgbClr val="351C75"/>
                </a:solidFill>
              </a:rPr>
              <a:t>Расход вещества на одну дозу +- 12 мл </a:t>
            </a:r>
            <a:endParaRPr sz="1600">
              <a:solidFill>
                <a:srgbClr val="351C75"/>
              </a:solidFill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ru" sz="1600">
                <a:solidFill>
                  <a:srgbClr val="351C75"/>
                </a:solidFill>
              </a:rPr>
              <a:t>В 1200 мл Биопластыря: 100 доз =&gt; 100 счастливых и здоровых коров</a:t>
            </a:r>
            <a:endParaRPr sz="1600">
              <a:solidFill>
                <a:srgbClr val="351C75"/>
              </a:solidFill>
            </a:endParaRPr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rPr lang="ru" sz="1600">
                <a:solidFill>
                  <a:srgbClr val="351C75"/>
                </a:solidFill>
              </a:rPr>
              <a:t>Себестоимость одной дозы: 3,9 + 4,5 + 4,6 = </a:t>
            </a:r>
            <a:r>
              <a:rPr b="1" lang="ru" sz="1600">
                <a:solidFill>
                  <a:srgbClr val="351C75"/>
                </a:solidFill>
              </a:rPr>
              <a:t>13</a:t>
            </a:r>
            <a:r>
              <a:rPr lang="ru" sz="1600">
                <a:solidFill>
                  <a:srgbClr val="351C75"/>
                </a:solidFill>
              </a:rPr>
              <a:t> руб</a:t>
            </a:r>
            <a:endParaRPr sz="1600">
              <a:solidFill>
                <a:srgbClr val="351C75"/>
              </a:solidFill>
            </a:endParaRPr>
          </a:p>
        </p:txBody>
      </p:sp>
      <p:graphicFrame>
        <p:nvGraphicFramePr>
          <p:cNvPr id="128" name="Google Shape;128;p21"/>
          <p:cNvGraphicFramePr/>
          <p:nvPr/>
        </p:nvGraphicFramePr>
        <p:xfrm>
          <a:off x="146200" y="1217438"/>
          <a:ext cx="3000000" cy="3000000"/>
        </p:xfrm>
        <a:graphic>
          <a:graphicData uri="http://schemas.openxmlformats.org/drawingml/2006/table">
            <a:tbl>
              <a:tblPr>
                <a:noFill/>
                <a:tableStyleId>{4F1BCC40-B773-4706-96CD-610797F22B29}</a:tableStyleId>
              </a:tblPr>
              <a:tblGrid>
                <a:gridCol w="1194975"/>
                <a:gridCol w="1194975"/>
                <a:gridCol w="1194975"/>
                <a:gridCol w="1194975"/>
              </a:tblGrid>
              <a:tr h="6917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/>
                        <a:t>Компонент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/>
                        <a:t>Цена, руб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/>
                        <a:t>Количество вещества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/>
                        <a:t>Себестоимость, руб</a:t>
                      </a:r>
                      <a:endParaRPr/>
                    </a:p>
                  </a:txBody>
                  <a:tcPr marT="91425" marB="91425" marR="91425" marL="91425"/>
                </a:tc>
              </a:tr>
              <a:tr h="6917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/>
                        <a:t>Горчичное масло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/>
                        <a:t>258 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/>
                        <a:t>1 л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/>
                        <a:t>3,9</a:t>
                      </a:r>
                      <a:endParaRPr/>
                    </a:p>
                  </a:txBody>
                  <a:tcPr marT="91425" marB="91425" marR="91425" marL="91425"/>
                </a:tc>
              </a:tr>
              <a:tr h="6917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/>
                        <a:t>Экстракт пижмы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/>
                        <a:t>450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/>
                        <a:t>100 мл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/>
                        <a:t>4,5</a:t>
                      </a:r>
                      <a:endParaRPr/>
                    </a:p>
                  </a:txBody>
                  <a:tcPr marT="91425" marB="91425" marR="91425" marL="91425"/>
                </a:tc>
              </a:tr>
              <a:tr h="6917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/>
                        <a:t>Экстракт чистотела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/>
                        <a:t>460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/>
                        <a:t>100 мл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/>
                        <a:t>4,6</a:t>
                      </a:r>
                      <a:endParaRPr/>
                    </a:p>
                  </a:txBody>
                  <a:tcPr marT="91425" marB="91425" marR="91425" marL="91425"/>
                </a:tc>
              </a:tr>
              <a:tr h="6917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/>
                        <a:t>Сумма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/>
                        <a:t>1168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/>
                        <a:t>1200 мл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/>
                        <a:t>13 </a:t>
                      </a:r>
                      <a:endParaRPr/>
                    </a:p>
                  </a:txBody>
                  <a:tcPr marT="91425" marB="91425" marR="91425" marL="91425"/>
                </a:tc>
              </a:tr>
            </a:tbl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2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22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4" name="Google Shape;134;p22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solidFill>
                  <a:srgbClr val="351C75"/>
                </a:solidFill>
                <a:latin typeface="Arial"/>
                <a:ea typeface="Arial"/>
                <a:cs typeface="Arial"/>
                <a:sym typeface="Arial"/>
              </a:rPr>
              <a:t>Пастьба длится 120 дней, из них 60 дней самое активное время для насекомых. </a:t>
            </a:r>
            <a:endParaRPr>
              <a:solidFill>
                <a:srgbClr val="351C75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ru">
                <a:solidFill>
                  <a:srgbClr val="351C75"/>
                </a:solidFill>
                <a:latin typeface="Arial"/>
                <a:ea typeface="Arial"/>
                <a:cs typeface="Arial"/>
                <a:sym typeface="Arial"/>
              </a:rPr>
              <a:t>Одна корова дает 20 литров. В случае стресса - 16-17 литров.</a:t>
            </a:r>
            <a:endParaRPr>
              <a:solidFill>
                <a:srgbClr val="351C75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ru">
                <a:solidFill>
                  <a:srgbClr val="351C75"/>
                </a:solidFill>
                <a:latin typeface="Arial"/>
                <a:ea typeface="Arial"/>
                <a:cs typeface="Arial"/>
                <a:sym typeface="Arial"/>
              </a:rPr>
              <a:t>Теряется 3 литра ЕЖЕДНЕВНО.</a:t>
            </a:r>
            <a:endParaRPr>
              <a:solidFill>
                <a:srgbClr val="351C75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ru">
                <a:solidFill>
                  <a:srgbClr val="351C75"/>
                </a:solidFill>
                <a:latin typeface="Arial"/>
                <a:ea typeface="Arial"/>
                <a:cs typeface="Arial"/>
                <a:sym typeface="Arial"/>
              </a:rPr>
              <a:t>В летний сезон хозяйства продают молоко по цене 27 руб за литр.</a:t>
            </a:r>
            <a:endParaRPr>
              <a:solidFill>
                <a:srgbClr val="351C75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rPr lang="ru">
                <a:solidFill>
                  <a:srgbClr val="351C75"/>
                </a:solidFill>
                <a:latin typeface="Arial"/>
                <a:ea typeface="Arial"/>
                <a:cs typeface="Arial"/>
                <a:sym typeface="Arial"/>
              </a:rPr>
              <a:t>=&gt; 3*27 = 81 руб за одну корову в состоянии стресса упускается.</a:t>
            </a:r>
            <a:endParaRPr>
              <a:solidFill>
                <a:srgbClr val="351C75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5" name="Google Shape;135;p22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graphicFrame>
        <p:nvGraphicFramePr>
          <p:cNvPr id="136" name="Google Shape;136;p22"/>
          <p:cNvGraphicFramePr/>
          <p:nvPr/>
        </p:nvGraphicFramePr>
        <p:xfrm>
          <a:off x="4401625" y="1221213"/>
          <a:ext cx="3000000" cy="3000000"/>
        </p:xfrm>
        <a:graphic>
          <a:graphicData uri="http://schemas.openxmlformats.org/drawingml/2006/table">
            <a:tbl>
              <a:tblPr>
                <a:noFill/>
                <a:tableStyleId>{4F1BCC40-B773-4706-96CD-610797F22B29}</a:tableStyleId>
              </a:tblPr>
              <a:tblGrid>
                <a:gridCol w="1511450"/>
                <a:gridCol w="1511450"/>
                <a:gridCol w="1511450"/>
              </a:tblGrid>
              <a:tr h="9993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/>
                        <a:t>Промежуток времени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/>
                        <a:t>30 коров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/>
                        <a:t>100 коров</a:t>
                      </a:r>
                      <a:endParaRPr/>
                    </a:p>
                  </a:txBody>
                  <a:tcPr marT="91425" marB="91425" marR="91425" marL="91425"/>
                </a:tc>
              </a:tr>
              <a:tr h="9993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/>
                        <a:t>1 день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"/>
                        <a:t>2 430 руб</a:t>
                      </a:r>
                      <a:endParaRPr b="1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"/>
                        <a:t>81 000 руб</a:t>
                      </a:r>
                      <a:endParaRPr b="1"/>
                    </a:p>
                  </a:txBody>
                  <a:tcPr marT="91425" marB="91425" marR="91425" marL="91425"/>
                </a:tc>
              </a:tr>
              <a:tr h="9993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/>
                        <a:t>60 дней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"/>
                        <a:t>145 800 руб</a:t>
                      </a:r>
                      <a:endParaRPr b="1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"/>
                        <a:t>4 860 000 руб</a:t>
                      </a:r>
                      <a:endParaRPr b="1"/>
                    </a:p>
                  </a:txBody>
                  <a:tcPr marT="91425" marB="91425" marR="91425" marL="91425"/>
                </a:tc>
              </a:tr>
            </a:tbl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0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23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Аналоги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2" name="Google Shape;142;p23"/>
          <p:cNvSpPr txBox="1"/>
          <p:nvPr>
            <p:ph idx="1" type="body"/>
          </p:nvPr>
        </p:nvSpPr>
        <p:spPr>
          <a:xfrm>
            <a:off x="3634225" y="699450"/>
            <a:ext cx="4855200" cy="3744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700">
                <a:solidFill>
                  <a:srgbClr val="351C75"/>
                </a:solidFill>
              </a:rPr>
              <a:t>882 руб/500 мл</a:t>
            </a:r>
            <a:endParaRPr sz="1700">
              <a:solidFill>
                <a:srgbClr val="351C75"/>
              </a:solidFill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ru" sz="1500">
                <a:solidFill>
                  <a:srgbClr val="351C75"/>
                </a:solidFill>
                <a:highlight>
                  <a:srgbClr val="FFFFFF"/>
                </a:highlight>
              </a:rPr>
              <a:t>“Обработку Оксарепом из аэрозольного баллона проводят в зависимости от массы животного в течение 15-20 секунд. Расход препарата на одну голову составляет от 40 до 100 мл. Против комаров, слепней и мокрецов — один раз в сутки, против мошек — по мере необходимости.”</a:t>
            </a:r>
            <a:endParaRPr sz="1500">
              <a:solidFill>
                <a:srgbClr val="351C75"/>
              </a:solidFill>
              <a:highlight>
                <a:srgbClr val="FFFFFF"/>
              </a:highlight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ru" sz="1500">
                <a:solidFill>
                  <a:srgbClr val="351C75"/>
                </a:solidFill>
                <a:highlight>
                  <a:srgbClr val="FFFFFF"/>
                </a:highlight>
              </a:rPr>
              <a:t>Если в хозяйстве 100 коров, то расход ежедневно будет составлять: 180*100 = 18000 руб</a:t>
            </a:r>
            <a:endParaRPr sz="1500">
              <a:solidFill>
                <a:srgbClr val="351C75"/>
              </a:solidFill>
              <a:highlight>
                <a:srgbClr val="FFFFFF"/>
              </a:highlight>
            </a:endParaRPr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rPr lang="ru" sz="1500">
                <a:solidFill>
                  <a:srgbClr val="351C75"/>
                </a:solidFill>
                <a:highlight>
                  <a:srgbClr val="FFFFFF"/>
                </a:highlight>
              </a:rPr>
              <a:t>Следовательно, за 60 дней будет потрачено: 1 080 000 руб</a:t>
            </a:r>
            <a:endParaRPr sz="1500">
              <a:solidFill>
                <a:srgbClr val="351C75"/>
              </a:solidFill>
              <a:highlight>
                <a:srgbClr val="FFFFFF"/>
              </a:highlight>
            </a:endParaRPr>
          </a:p>
        </p:txBody>
      </p:sp>
      <p:pic>
        <p:nvPicPr>
          <p:cNvPr id="143" name="Google Shape;143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95524" y="1017725"/>
            <a:ext cx="3122947" cy="399102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7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24"/>
          <p:cNvSpPr txBox="1"/>
          <p:nvPr>
            <p:ph idx="1" type="body"/>
          </p:nvPr>
        </p:nvSpPr>
        <p:spPr>
          <a:xfrm>
            <a:off x="4048775" y="313075"/>
            <a:ext cx="4783800" cy="4717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lnSpcReduction="1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solidFill>
                  <a:srgbClr val="351C75"/>
                </a:solidFill>
              </a:rPr>
              <a:t>327 руб/10 мл</a:t>
            </a:r>
            <a:endParaRPr>
              <a:solidFill>
                <a:srgbClr val="351C75"/>
              </a:solidFill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ru" sz="1400">
                <a:solidFill>
                  <a:srgbClr val="351C75"/>
                </a:solidFill>
              </a:rPr>
              <a:t>“Дойных коров разрешается обрабатывать препаратом ДЕЛЬЦИД не позднее чем за 7-8 часов до очередной дойки. Животное последовательно опрыскивают, начиная с ушных раковин, затем голову, тело, хвост, область вокруг анального отверстия и конечности. Смочить шерсть животного и дать ей высохнуть, не смывая препарат. При обработке следует избегать попадания препарата на слизистые оболочки. </a:t>
            </a:r>
            <a:r>
              <a:rPr lang="ru" sz="1400">
                <a:solidFill>
                  <a:srgbClr val="351C75"/>
                </a:solidFill>
              </a:rPr>
              <a:t>1 ампула на 1,6 л.  Расход водной эмульсии на животное: крупный рогатый скот - 1,5-3 л. Интервал между обработками - 10-14 дней. “</a:t>
            </a:r>
            <a:endParaRPr sz="1400">
              <a:solidFill>
                <a:srgbClr val="351C75"/>
              </a:solidFill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ru" sz="1400">
                <a:solidFill>
                  <a:srgbClr val="351C75"/>
                </a:solidFill>
              </a:rPr>
              <a:t>Нужно 20 упаковок на 100 коров для обработки.</a:t>
            </a:r>
            <a:endParaRPr sz="1400">
              <a:solidFill>
                <a:srgbClr val="351C75"/>
              </a:solidFill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ru" sz="1400">
                <a:solidFill>
                  <a:srgbClr val="351C75"/>
                </a:solidFill>
              </a:rPr>
              <a:t>В летний период необходимо провести примерно 4 обработки, следовательно, нужно 80 упаковок препарата. </a:t>
            </a:r>
            <a:endParaRPr sz="1400">
              <a:solidFill>
                <a:srgbClr val="351C75"/>
              </a:solidFill>
            </a:endParaRPr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rPr lang="ru" sz="1400">
                <a:solidFill>
                  <a:srgbClr val="351C75"/>
                </a:solidFill>
              </a:rPr>
              <a:t>80*327= 26160 руб</a:t>
            </a:r>
            <a:endParaRPr sz="1400">
              <a:solidFill>
                <a:srgbClr val="351C75"/>
              </a:solidFill>
            </a:endParaRPr>
          </a:p>
        </p:txBody>
      </p:sp>
      <p:pic>
        <p:nvPicPr>
          <p:cNvPr id="149" name="Google Shape;149;p2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168973" y="414462"/>
            <a:ext cx="4299750" cy="405302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3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4" name="Google Shape;154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325526" y="0"/>
            <a:ext cx="2024249" cy="5143501"/>
          </a:xfrm>
          <a:prstGeom prst="rect">
            <a:avLst/>
          </a:prstGeom>
          <a:noFill/>
          <a:ln>
            <a:noFill/>
          </a:ln>
        </p:spPr>
      </p:pic>
      <p:pic>
        <p:nvPicPr>
          <p:cNvPr id="155" name="Google Shape;155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680401" y="0"/>
            <a:ext cx="2024249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156" name="Google Shape;156;p25"/>
          <p:cNvSpPr txBox="1"/>
          <p:nvPr>
            <p:ph type="title"/>
          </p:nvPr>
        </p:nvSpPr>
        <p:spPr>
          <a:xfrm>
            <a:off x="3570325" y="46850"/>
            <a:ext cx="2768100" cy="576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ru" sz="3600"/>
              <a:t>Команда</a:t>
            </a:r>
            <a:endParaRPr sz="3600"/>
          </a:p>
        </p:txBody>
      </p:sp>
      <p:sp>
        <p:nvSpPr>
          <p:cNvPr id="157" name="Google Shape;157;p25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158" name="Google Shape;158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751901" y="0"/>
            <a:ext cx="2024249" cy="5143501"/>
          </a:xfrm>
          <a:prstGeom prst="rect">
            <a:avLst/>
          </a:prstGeom>
          <a:noFill/>
          <a:ln>
            <a:noFill/>
          </a:ln>
        </p:spPr>
      </p:pic>
      <p:pic>
        <p:nvPicPr>
          <p:cNvPr id="159" name="Google Shape;159;p2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290138" y="925829"/>
            <a:ext cx="2095025" cy="2789796"/>
          </a:xfrm>
          <a:prstGeom prst="rect">
            <a:avLst/>
          </a:prstGeom>
          <a:noFill/>
          <a:ln>
            <a:noFill/>
          </a:ln>
        </p:spPr>
      </p:pic>
      <p:pic>
        <p:nvPicPr>
          <p:cNvPr id="160" name="Google Shape;160;p2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534375" y="1104825"/>
            <a:ext cx="2132764" cy="2843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1" name="Google Shape;161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26601" y="0"/>
            <a:ext cx="2024249" cy="5143501"/>
          </a:xfrm>
          <a:prstGeom prst="rect">
            <a:avLst/>
          </a:prstGeom>
          <a:noFill/>
          <a:ln>
            <a:noFill/>
          </a:ln>
        </p:spPr>
      </p:pic>
      <p:pic>
        <p:nvPicPr>
          <p:cNvPr id="162" name="Google Shape;162;p25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816362" y="1360439"/>
            <a:ext cx="2132775" cy="2841837"/>
          </a:xfrm>
          <a:prstGeom prst="rect">
            <a:avLst/>
          </a:prstGeom>
          <a:noFill/>
          <a:ln>
            <a:noFill/>
          </a:ln>
        </p:spPr>
      </p:pic>
      <p:pic>
        <p:nvPicPr>
          <p:cNvPr id="163" name="Google Shape;163;p25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181500" y="46841"/>
            <a:ext cx="2024250" cy="3038458"/>
          </a:xfrm>
          <a:prstGeom prst="rect">
            <a:avLst/>
          </a:prstGeom>
          <a:noFill/>
          <a:ln>
            <a:noFill/>
          </a:ln>
        </p:spPr>
      </p:pic>
      <p:sp>
        <p:nvSpPr>
          <p:cNvPr id="164" name="Google Shape;164;p25"/>
          <p:cNvSpPr txBox="1"/>
          <p:nvPr/>
        </p:nvSpPr>
        <p:spPr>
          <a:xfrm>
            <a:off x="247175" y="3145725"/>
            <a:ext cx="1926000" cy="73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800">
                <a:solidFill>
                  <a:srgbClr val="351C75"/>
                </a:solidFill>
                <a:latin typeface="Proxima Nova"/>
                <a:ea typeface="Proxima Nova"/>
                <a:cs typeface="Proxima Nova"/>
                <a:sym typeface="Proxima Nova"/>
              </a:rPr>
              <a:t>Серёгин М. В.</a:t>
            </a:r>
            <a:endParaRPr sz="1800">
              <a:solidFill>
                <a:srgbClr val="351C75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800">
                <a:solidFill>
                  <a:srgbClr val="351C75"/>
                </a:solidFill>
                <a:latin typeface="Proxima Nova"/>
                <a:ea typeface="Proxima Nova"/>
                <a:cs typeface="Proxima Nova"/>
                <a:sym typeface="Proxima Nova"/>
              </a:rPr>
              <a:t>наставник</a:t>
            </a:r>
            <a:endParaRPr sz="1800">
              <a:solidFill>
                <a:srgbClr val="351C75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165" name="Google Shape;165;p25"/>
          <p:cNvSpPr txBox="1"/>
          <p:nvPr/>
        </p:nvSpPr>
        <p:spPr>
          <a:xfrm>
            <a:off x="2510525" y="3774025"/>
            <a:ext cx="1810200" cy="73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800">
                <a:solidFill>
                  <a:srgbClr val="351C75"/>
                </a:solidFill>
                <a:latin typeface="Proxima Nova"/>
                <a:ea typeface="Proxima Nova"/>
                <a:cs typeface="Proxima Nova"/>
                <a:sym typeface="Proxima Nova"/>
              </a:rPr>
              <a:t>Графеева К. Н.</a:t>
            </a:r>
            <a:endParaRPr sz="1800">
              <a:solidFill>
                <a:srgbClr val="351C75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800">
                <a:solidFill>
                  <a:srgbClr val="351C75"/>
                </a:solidFill>
                <a:latin typeface="Proxima Nova"/>
                <a:ea typeface="Proxima Nova"/>
                <a:cs typeface="Proxima Nova"/>
                <a:sym typeface="Proxima Nova"/>
              </a:rPr>
              <a:t>лидер</a:t>
            </a:r>
            <a:endParaRPr sz="1800">
              <a:solidFill>
                <a:srgbClr val="351C75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166" name="Google Shape;166;p25"/>
          <p:cNvSpPr txBox="1"/>
          <p:nvPr/>
        </p:nvSpPr>
        <p:spPr>
          <a:xfrm>
            <a:off x="4524450" y="3948525"/>
            <a:ext cx="2693400" cy="73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800">
                <a:solidFill>
                  <a:srgbClr val="351C75"/>
                </a:solidFill>
                <a:latin typeface="Proxima Nova"/>
                <a:ea typeface="Proxima Nova"/>
                <a:cs typeface="Proxima Nova"/>
                <a:sym typeface="Proxima Nova"/>
              </a:rPr>
              <a:t>Клевцова С. Е.</a:t>
            </a:r>
            <a:endParaRPr sz="1800">
              <a:solidFill>
                <a:srgbClr val="351C75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800">
                <a:solidFill>
                  <a:srgbClr val="351C75"/>
                </a:solidFill>
                <a:latin typeface="Proxima Nova"/>
                <a:ea typeface="Proxima Nova"/>
                <a:cs typeface="Proxima Nova"/>
                <a:sym typeface="Proxima Nova"/>
              </a:rPr>
              <a:t>Мастер презентации</a:t>
            </a:r>
            <a:endParaRPr sz="1800">
              <a:solidFill>
                <a:srgbClr val="351C75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167" name="Google Shape;167;p25"/>
          <p:cNvSpPr txBox="1"/>
          <p:nvPr/>
        </p:nvSpPr>
        <p:spPr>
          <a:xfrm>
            <a:off x="6919750" y="4202275"/>
            <a:ext cx="1926000" cy="73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800">
                <a:solidFill>
                  <a:srgbClr val="351C75"/>
                </a:solidFill>
                <a:latin typeface="Proxima Nova"/>
                <a:ea typeface="Proxima Nova"/>
                <a:cs typeface="Proxima Nova"/>
                <a:sym typeface="Proxima Nova"/>
              </a:rPr>
              <a:t>Колесова В. А.</a:t>
            </a:r>
            <a:endParaRPr sz="1800">
              <a:solidFill>
                <a:srgbClr val="351C75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800">
                <a:solidFill>
                  <a:srgbClr val="351C75"/>
                </a:solidFill>
                <a:latin typeface="Proxima Nova"/>
                <a:ea typeface="Proxima Nova"/>
                <a:cs typeface="Proxima Nova"/>
                <a:sym typeface="Proxima Nova"/>
              </a:rPr>
              <a:t>Советник</a:t>
            </a:r>
            <a:endParaRPr sz="1800">
              <a:solidFill>
                <a:srgbClr val="351C75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p2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Планы развития</a:t>
            </a:r>
            <a:endParaRPr/>
          </a:p>
        </p:txBody>
      </p:sp>
      <p:sp>
        <p:nvSpPr>
          <p:cNvPr id="173" name="Google Shape;173;p26"/>
          <p:cNvSpPr txBox="1"/>
          <p:nvPr>
            <p:ph idx="1" type="body"/>
          </p:nvPr>
        </p:nvSpPr>
        <p:spPr>
          <a:xfrm>
            <a:off x="66025" y="1090475"/>
            <a:ext cx="3343800" cy="3822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solidFill>
                  <a:srgbClr val="351C75"/>
                </a:solidFill>
              </a:rPr>
              <a:t>Наша команда хочет посетить одно из индивидуальных предприятий Пермского края, чтобы протестировать Биопластырь практическим путем. </a:t>
            </a:r>
            <a:endParaRPr>
              <a:solidFill>
                <a:srgbClr val="351C75"/>
              </a:solidFill>
            </a:endParaRPr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rPr lang="ru">
                <a:solidFill>
                  <a:srgbClr val="351C75"/>
                </a:solidFill>
              </a:rPr>
              <a:t>Самим проследить за его действием в полевых условиях.</a:t>
            </a:r>
            <a:endParaRPr>
              <a:solidFill>
                <a:srgbClr val="351C75"/>
              </a:solidFill>
            </a:endParaRPr>
          </a:p>
        </p:txBody>
      </p:sp>
      <p:pic>
        <p:nvPicPr>
          <p:cNvPr id="174" name="Google Shape;174;p2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519624" y="1090470"/>
            <a:ext cx="5624376" cy="36964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8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9" name="Google Shape;179;p2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5400000">
            <a:off x="2020113" y="-1971162"/>
            <a:ext cx="5143499" cy="9073024"/>
          </a:xfrm>
          <a:prstGeom prst="rect">
            <a:avLst/>
          </a:prstGeom>
          <a:noFill/>
          <a:ln>
            <a:noFill/>
          </a:ln>
        </p:spPr>
      </p:pic>
      <p:sp>
        <p:nvSpPr>
          <p:cNvPr id="180" name="Google Shape;180;p2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Контакты</a:t>
            </a:r>
            <a:endParaRPr/>
          </a:p>
        </p:txBody>
      </p:sp>
      <p:sp>
        <p:nvSpPr>
          <p:cNvPr id="181" name="Google Shape;181;p27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2000">
                <a:solidFill>
                  <a:srgbClr val="351C75"/>
                </a:solidFill>
              </a:rPr>
              <a:t>e-mail: </a:t>
            </a:r>
            <a:r>
              <a:rPr lang="ru" sz="2000">
                <a:solidFill>
                  <a:srgbClr val="351C75"/>
                </a:solidFill>
                <a:uFill>
                  <a:noFill/>
                </a:uFill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ferrum890@mail.ru</a:t>
            </a:r>
            <a:endParaRPr sz="2000">
              <a:solidFill>
                <a:srgbClr val="351C75"/>
              </a:solidFill>
            </a:endParaRPr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rPr lang="ru" sz="2000">
                <a:solidFill>
                  <a:srgbClr val="351C75"/>
                </a:solidFill>
              </a:rPr>
              <a:t>номер: +79026220079</a:t>
            </a:r>
            <a:endParaRPr sz="2000">
              <a:solidFill>
                <a:srgbClr val="351C75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Gameday">
  <a:themeElements>
    <a:clrScheme name="Gameday">
      <a:dk1>
        <a:srgbClr val="4285F4"/>
      </a:dk1>
      <a:lt1>
        <a:srgbClr val="FFFFFF"/>
      </a:lt1>
      <a:dk2>
        <a:srgbClr val="666666"/>
      </a:dk2>
      <a:lt2>
        <a:srgbClr val="D9D9D9"/>
      </a:lt2>
      <a:accent1>
        <a:srgbClr val="455A64"/>
      </a:accent1>
      <a:accent2>
        <a:srgbClr val="607D8B"/>
      </a:accent2>
      <a:accent3>
        <a:srgbClr val="FF5722"/>
      </a:accent3>
      <a:accent4>
        <a:srgbClr val="D84315"/>
      </a:accent4>
      <a:accent5>
        <a:srgbClr val="1C3AA9"/>
      </a:accent5>
      <a:accent6>
        <a:srgbClr val="FFAB40"/>
      </a:accent6>
      <a:hlink>
        <a:srgbClr val="1C3AA9"/>
      </a:hlink>
      <a:folHlink>
        <a:srgbClr val="1C3AA9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