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jpe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3" r:id="rId4"/>
    <p:sldId id="270" r:id="rId5"/>
    <p:sldId id="260" r:id="rId6"/>
    <p:sldId id="259" r:id="rId7"/>
    <p:sldId id="261" r:id="rId8"/>
    <p:sldId id="262" r:id="rId9"/>
    <p:sldId id="264" r:id="rId10"/>
    <p:sldId id="265" r:id="rId11"/>
    <p:sldId id="257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45F8"/>
    <a:srgbClr val="DC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78880" autoAdjust="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13BA0-19A8-4D70-B850-0A925DC643F9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3F29A-D3F0-43DD-83F3-C6CA2AEE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060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3F29A-D3F0-43DD-83F3-C6CA2AEE9DA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950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E1D7D-44EE-A29F-8D41-FAAF43A79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C8F7FF-CA24-673E-B62E-65E2894A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CAAB1-14AD-B97A-A244-BF2A1546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C96CD6-FBF9-818E-AA0D-0C9F7922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888EC-EA30-5407-57A4-D1E62441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BCB95-3B9B-8289-5D05-435221D3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15FF73-0238-DBDB-D480-E11FCD7C1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4CA7A-4FCC-CA92-42FE-4424F523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C9DB6F-27A1-359E-8728-235D3936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A811F-62D0-39AA-248E-105FA63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F4702E-17C7-4AD7-E8E2-480943C70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61B025-1BA2-ED62-F8FE-287700CF2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4CB4EC-A84B-0D61-658D-1B0A2E26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94F97-CF43-413B-4C16-3119AC30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65D72-0FB8-374B-C968-27EF0F28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1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CF491-5D04-D718-0F53-6AA8AB22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72A36-6FCE-6921-E490-A7ADFE21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5FBEC-D775-1F65-EC86-5763E3DE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CF59F-258B-0B11-799B-3347FA50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3DC49E-89F0-787F-B842-CBF33E7D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4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04B3E-C6FA-D307-0C4F-85DCAB7A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83723A-A681-6C79-AE40-C1EC6FC45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12902-08B4-7358-685E-EBEEAB56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2722A6-DF5A-DF23-01A1-01AD1D32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C895A-50A3-95D6-01F4-7A651174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4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0F40B-1A22-BC5E-59EA-2504D6F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4C821-BEE0-5B00-8E74-D20CF6978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09D641-143B-E0CD-7ACE-B1C534425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6EBE0-A073-91C7-0565-5ACCC6B8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E70ACF-B6CE-939B-1BA4-7F9CA5C9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8B76D3-95F8-1588-BDDD-7DFC7D69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3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CA420-C53B-01E9-2FCE-0E616140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A489D1-6E67-6546-C7CB-1310F5A8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FFE8C7-447F-3BEB-2EBD-D4B3DDF87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4D8C08-5809-5D6A-4DC3-936E18A48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96A3CC-E167-AECD-C421-F93D19EF9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2D10F6-6C69-D0AC-B06F-4060B48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752A2C-1DB0-3872-4AFA-517F59FE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675682-696E-3796-6CA8-AC7BCD95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2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74C7A-3BAC-5279-7C20-4F6FEABC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E94E10-22C2-66F5-47E8-9BA04945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AE3ED8-97E7-F6FF-09A5-0C149801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2B14F9-D8BF-17C3-BB18-E39D9E9D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0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D0078E-08FA-9E4F-C725-D18147D2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91A4BD-4242-2AD8-997B-2A5F0ECC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CF2070-5BAD-051A-B85C-3AF48E94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9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DC8D3-B4C6-B659-56E0-C0F0698E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D99EA-3F16-B042-28BB-A99EE952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372AB0-D7EC-12E6-B493-5D1C3D4E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9EA5E-35CA-1BEF-C122-289024B3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F9CA18-BE81-EF19-AD7F-EA17450F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5F918-D326-63D4-20A1-F7B073B8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7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421DE-CF6C-AC32-F9BF-93DF77D0A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391DCA-866B-E3C5-5E1B-0CF2661ED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2FD86-57FA-9BB5-B281-0F8AE437B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B1CCA-F142-8496-DCB2-E49BB640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AA6A-88EA-8D3A-0903-C39B469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E98377-2EC7-0B18-F20F-0E1FAAAC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B8BD5-B761-65CD-82D1-26FC7E80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CEFF30-7424-5B34-E0C6-A83370BC8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5D60-56E4-659B-EAD3-8342F7B61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7CBDF-F2D4-7B6C-EDB6-03ED94B42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17357-51D9-B573-7FC1-95E7409B8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855545-6718-8C92-C649-D795E7418E89}"/>
              </a:ext>
            </a:extLst>
          </p:cNvPr>
          <p:cNvSpPr txBox="1"/>
          <p:nvPr/>
        </p:nvSpPr>
        <p:spPr>
          <a:xfrm>
            <a:off x="874266" y="3067531"/>
            <a:ext cx="9309863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chemeClr val="bg1"/>
                </a:solidFill>
                <a:latin typeface="Gilroy" panose="00000500000000000000" pitchFamily="2" charset="-52"/>
              </a:rPr>
              <a:t>Проект по разработке устройства с применением магнитотерапии, как способ борьбы с мигренью</a:t>
            </a:r>
          </a:p>
        </p:txBody>
      </p:sp>
    </p:spTree>
    <p:extLst>
      <p:ext uri="{BB962C8B-B14F-4D97-AF65-F5344CB8AC3E}">
        <p14:creationId xmlns:p14="http://schemas.microsoft.com/office/powerpoint/2010/main" val="1910082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БИЗНЕС-МОДЕЛЬ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FFFCCB6-D62F-04C3-8264-5073B03B40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173046"/>
              </p:ext>
            </p:extLst>
          </p:nvPr>
        </p:nvGraphicFramePr>
        <p:xfrm>
          <a:off x="284481" y="1534160"/>
          <a:ext cx="11686941" cy="534273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30285">
                  <a:extLst>
                    <a:ext uri="{9D8B030D-6E8A-4147-A177-3AD203B41FA5}">
                      <a16:colId xmlns:a16="http://schemas.microsoft.com/office/drawing/2014/main" val="2631145389"/>
                    </a:ext>
                  </a:extLst>
                </a:gridCol>
                <a:gridCol w="2678000">
                  <a:extLst>
                    <a:ext uri="{9D8B030D-6E8A-4147-A177-3AD203B41FA5}">
                      <a16:colId xmlns:a16="http://schemas.microsoft.com/office/drawing/2014/main" val="3313226071"/>
                    </a:ext>
                  </a:extLst>
                </a:gridCol>
                <a:gridCol w="1622666">
                  <a:extLst>
                    <a:ext uri="{9D8B030D-6E8A-4147-A177-3AD203B41FA5}">
                      <a16:colId xmlns:a16="http://schemas.microsoft.com/office/drawing/2014/main" val="994232321"/>
                    </a:ext>
                  </a:extLst>
                </a:gridCol>
                <a:gridCol w="2999041">
                  <a:extLst>
                    <a:ext uri="{9D8B030D-6E8A-4147-A177-3AD203B41FA5}">
                      <a16:colId xmlns:a16="http://schemas.microsoft.com/office/drawing/2014/main" val="623517800"/>
                    </a:ext>
                  </a:extLst>
                </a:gridCol>
                <a:gridCol w="2856949">
                  <a:extLst>
                    <a:ext uri="{9D8B030D-6E8A-4147-A177-3AD203B41FA5}">
                      <a16:colId xmlns:a16="http://schemas.microsoft.com/office/drawing/2014/main" val="276030729"/>
                    </a:ext>
                  </a:extLst>
                </a:gridCol>
              </a:tblGrid>
              <a:tr h="112879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Ключевые партнёры: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Научно‑исследовательские центры и клиники для проведения клинических испытаний.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Поставщики магнитных элементов, электронных компонентов и специализированных тканей.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Сертификационные центры для получения разрешительной документации.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Орловский государственный университет им. И. С. Тургенева и «Точка кипения».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Медицинские выставки и конференции — для партнёрств в продвижении.</a:t>
                      </a:r>
                    </a:p>
                  </a:txBody>
                  <a:tcPr marL="7091" marR="7091" marT="7091" marB="709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Ключевые виды:</a:t>
                      </a:r>
                      <a:br>
                        <a:rPr lang="ru-RU" sz="900" dirty="0">
                          <a:effectLst/>
                        </a:rPr>
                      </a:br>
                      <a:r>
                        <a:rPr lang="ru-RU" sz="900" dirty="0">
                          <a:effectLst/>
                        </a:rPr>
                        <a:t>деятельности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и тестирование прототипа устройства.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клинических испытаний и сбор данных об эффективности.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мелкосерийного производства.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Сертификация продукта и оформление патентной документации.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Маркетинговые активности и продвижение среди целевой аудитории.</a:t>
                      </a:r>
                    </a:p>
                  </a:txBody>
                  <a:tcPr marL="7091" marR="7091" marT="7091" marB="7091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Ценностные</a:t>
                      </a:r>
                      <a:br>
                        <a:rPr lang="ru-RU" sz="900" dirty="0">
                          <a:effectLst/>
                        </a:rPr>
                      </a:br>
                      <a:r>
                        <a:rPr lang="ru-RU" sz="900" dirty="0">
                          <a:effectLst/>
                        </a:rPr>
                        <a:t>предложения: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Эффективное немедикаментозное решение для купирования приступов мигрени.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Удобство использования в домашних условиях.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Научно обоснованный подход и подтверждённая безопасность (клинические испытания, сертификация).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b="0" dirty="0">
                          <a:effectLst/>
                        </a:rPr>
                        <a:t>Персонализированные режимы воздействия для разных типов мигрени.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1" marR="7091" marT="7091" marB="709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Взаимоотношения </a:t>
                      </a:r>
                      <a:br>
                        <a:rPr lang="ru-RU" sz="900" dirty="0">
                          <a:effectLst/>
                        </a:rPr>
                      </a:br>
                      <a:r>
                        <a:rPr lang="ru-RU" sz="900" dirty="0">
                          <a:effectLst/>
                        </a:rPr>
                        <a:t>с клиентами: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Персональные консультации с врачами‑партнёрами для подбора режима использования.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Обратная связь от пользователей через мобильное приложение или онлайн‑анкеты.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Техническая поддержка и гарантийное обслуживание.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Образовательный контент (статьи, вебинары) о немедикаментозных методах лечения мигрени.</a:t>
                      </a:r>
                    </a:p>
                  </a:txBody>
                  <a:tcPr marL="7091" marR="7091" marT="7091" marB="7091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Потребительские</a:t>
                      </a:r>
                      <a:br>
                        <a:rPr lang="ru-RU" sz="900" dirty="0">
                          <a:effectLst/>
                        </a:rPr>
                      </a:br>
                      <a:r>
                        <a:rPr lang="ru-RU" sz="900" dirty="0">
                          <a:effectLst/>
                        </a:rPr>
                        <a:t>сегменты: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Пациенты с хронической мигренью, ищущие альтернативы медикаментозному лечению.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Частные медицинские центры и клиники, предлагающие комплексные программы лечения головной боли.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Страховые компании и корпоративные клиенты, заинтересованные в профилактике и снижении затрат на лечение.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1" marR="7091" marT="7091" marB="7091"/>
                </a:tc>
                <a:extLst>
                  <a:ext uri="{0D108BD9-81ED-4DB2-BD59-A6C34878D82A}">
                    <a16:rowId xmlns:a16="http://schemas.microsoft.com/office/drawing/2014/main" val="813445268"/>
                  </a:ext>
                </a:extLst>
              </a:tr>
              <a:tr h="23605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Ключевые ресурсы: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Производственное помещение и оборудование (швейное, монтажное, </a:t>
                      </a:r>
                      <a:r>
                        <a:rPr lang="ru-RU" sz="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тестировочное</a:t>
                      </a: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Инженерно‑технический персонал (конструктор, программист, сборщики, тестировщики).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Техническая и патентная документация.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База данных для клинических испытаний и маркетинговые материалы.</a:t>
                      </a:r>
                    </a:p>
                  </a:txBody>
                  <a:tcPr marL="7091" marR="7091" marT="7091" marB="7091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Каналы сбыта: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Прямые продажи через собственный сайт и маркетплейсы.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Сотрудничество с частными клиниками и неврологическими центрами.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в медицинских выставках и конференциях.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Онлайн‑реклама и контент‑маркетинг (соцсети, блоги, партнёрские публикации).</a:t>
                      </a:r>
                    </a:p>
                  </a:txBody>
                  <a:tcPr marL="7091" marR="7091" marT="7091" marB="7091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483291"/>
                  </a:ext>
                </a:extLst>
              </a:tr>
              <a:tr h="112879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Структура издержек: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Аренда и обустройство производственного помещения; закупка оборудования и комплектующих; фонд оплаты труда и социальные отчисления; сертификация, патентование и юридическое сопровождение; маркетинговые и рекламные расходы; логистика и упаковка продукции.</a:t>
                      </a:r>
                    </a:p>
                  </a:txBody>
                  <a:tcPr marL="7091" marR="7091" marT="7091" marB="709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Потоки поступления доходов 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Прямые продажи устройства конечным потребителям; Контрактные поставки в медицинские учреждения; Подписка на дополнительные сервисы (аналитика данных, персонализированные рекомендации); Лицензирование технологии для партнёров (при масштабировании).                   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dirty="0"/>
                    </a:p>
                  </a:txBody>
                  <a:tcPr marL="7091" marR="7091" marT="7091" marB="709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47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83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9838770-B041-4D64-8102-BDE22922C8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771159"/>
              </p:ext>
            </p:extLst>
          </p:nvPr>
        </p:nvGraphicFramePr>
        <p:xfrm>
          <a:off x="269507" y="4537224"/>
          <a:ext cx="11652986" cy="23207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3480">
                  <a:extLst>
                    <a:ext uri="{9D8B030D-6E8A-4147-A177-3AD203B41FA5}">
                      <a16:colId xmlns:a16="http://schemas.microsoft.com/office/drawing/2014/main" val="2250171629"/>
                    </a:ext>
                  </a:extLst>
                </a:gridCol>
                <a:gridCol w="3093720">
                  <a:extLst>
                    <a:ext uri="{9D8B030D-6E8A-4147-A177-3AD203B41FA5}">
                      <a16:colId xmlns:a16="http://schemas.microsoft.com/office/drawing/2014/main" val="124777701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475083262"/>
                    </a:ext>
                  </a:extLst>
                </a:gridCol>
                <a:gridCol w="3499586">
                  <a:extLst>
                    <a:ext uri="{9D8B030D-6E8A-4147-A177-3AD203B41FA5}">
                      <a16:colId xmlns:a16="http://schemas.microsoft.com/office/drawing/2014/main" val="2761025709"/>
                    </a:ext>
                  </a:extLst>
                </a:gridCol>
              </a:tblGrid>
              <a:tr h="520308">
                <a:tc>
                  <a:txBody>
                    <a:bodyPr/>
                    <a:lstStyle/>
                    <a:p>
                      <a:r>
                        <a:rPr lang="mul" sz="1200" dirty="0"/>
                        <a:t>ФИО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ul" sz="1400" b="1" dirty="0"/>
                        <a:t>Черникова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Елизавета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Сергеевна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ul" sz="1400" b="1" dirty="0"/>
                        <a:t>Хартонович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Дария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Ивановна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ul" sz="1400" b="1" dirty="0"/>
                        <a:t>Шешина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Амалия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Алексеевна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169754"/>
                  </a:ext>
                </a:extLst>
              </a:tr>
              <a:tr h="520308">
                <a:tc>
                  <a:txBody>
                    <a:bodyPr/>
                    <a:lstStyle/>
                    <a:p>
                      <a:r>
                        <a:rPr lang="mul" sz="1200" dirty="0"/>
                        <a:t>Роль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в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проекте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ul" sz="1200" dirty="0"/>
                        <a:t>Руководитель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(Прогграммист)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ul" sz="1200" dirty="0"/>
                        <a:t>Исполнитель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(Генератор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идей)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ul" sz="1200" dirty="0"/>
                        <a:t>Исполнитель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(Аналитик)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688094"/>
                  </a:ext>
                </a:extLst>
              </a:tr>
              <a:tr h="610663">
                <a:tc>
                  <a:txBody>
                    <a:bodyPr/>
                    <a:lstStyle/>
                    <a:p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SOFT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SKILS</a:t>
                      </a:r>
                      <a:r>
                        <a:rPr lang="LID4096" sz="1200" dirty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Способность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работать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в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коллективе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Личная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эффективость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Коммуникабельность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Умение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обрабатывать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полученную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информацию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Творческое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мышление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Эмоциональьный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интеллект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Логическое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мышление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Лидерские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качества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Навык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работы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в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команд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294443"/>
                  </a:ext>
                </a:extLst>
              </a:tr>
              <a:tr h="632668">
                <a:tc>
                  <a:txBody>
                    <a:bodyPr/>
                    <a:lstStyle/>
                    <a:p>
                      <a:r>
                        <a:rPr lang="mul" sz="1200" dirty="0"/>
                        <a:t>HARD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SKILS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Владение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языками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программирования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Создание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качественных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презентаций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Владение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графическим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дизайном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Эффективный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поиск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и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анализ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информации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Базовые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цифровые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навыки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и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кибербезопасность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Подготовка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презентаций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Владеет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навыками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ораторского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мастерства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/>
                        <a:t>Навыки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владения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Microsoft</a:t>
                      </a:r>
                      <a:r>
                        <a:rPr lang="LID4096" sz="1200" dirty="0"/>
                        <a:t> </a:t>
                      </a:r>
                      <a:r>
                        <a:rPr lang="mul" sz="1200" dirty="0"/>
                        <a:t>Office</a:t>
                      </a:r>
                      <a:endParaRPr lang="LID4096" sz="1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mul" sz="1200" dirty="0">
                          <a:solidFill>
                            <a:schemeClr val="tx1"/>
                          </a:solidFill>
                        </a:rPr>
                        <a:t>Производство</a:t>
                      </a:r>
                      <a:r>
                        <a:rPr lang="LID4096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mul" sz="1200" dirty="0">
                          <a:solidFill>
                            <a:schemeClr val="tx1"/>
                          </a:solidFill>
                        </a:rPr>
                        <a:t>видео</a:t>
                      </a:r>
                      <a:endParaRPr lang="ru-RU" sz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889608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A8E2D5-F121-42C3-A9FC-866A85F366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" t="22391" r="-655" b="2609"/>
          <a:stretch/>
        </p:blipFill>
        <p:spPr bwMode="auto">
          <a:xfrm>
            <a:off x="1435124" y="2045597"/>
            <a:ext cx="2326597" cy="23265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92A641-B181-4DBE-A5D2-9784EE14A7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51" b="9271"/>
          <a:stretch/>
        </p:blipFill>
        <p:spPr bwMode="auto">
          <a:xfrm>
            <a:off x="4593301" y="2045596"/>
            <a:ext cx="2326597" cy="23265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2078F8-5533-48F8-B450-3BAED41AED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60" t="2439" r="260" b="22560"/>
          <a:stretch/>
        </p:blipFill>
        <p:spPr bwMode="auto">
          <a:xfrm>
            <a:off x="8377497" y="2045596"/>
            <a:ext cx="2326597" cy="232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16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5A36CC-C349-22C2-AFA3-AA9D54112CF7}"/>
              </a:ext>
            </a:extLst>
          </p:cNvPr>
          <p:cNvSpPr txBox="1"/>
          <p:nvPr/>
        </p:nvSpPr>
        <p:spPr>
          <a:xfrm>
            <a:off x="653688" y="705391"/>
            <a:ext cx="6950270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chemeClr val="bg1"/>
                </a:solidFill>
                <a:latin typeface="Gilroy" panose="00000500000000000000" pitchFamily="2" charset="-52"/>
              </a:rPr>
              <a:t>Спокойствие для головы,</a:t>
            </a:r>
          </a:p>
          <a:p>
            <a:pPr>
              <a:lnSpc>
                <a:spcPts val="2600"/>
              </a:lnSpc>
            </a:pPr>
            <a:r>
              <a:rPr lang="ru-RU" sz="2400" b="1" dirty="0">
                <a:solidFill>
                  <a:schemeClr val="bg1"/>
                </a:solidFill>
                <a:latin typeface="Gilroy" panose="00000500000000000000" pitchFamily="2" charset="-52"/>
              </a:rPr>
              <a:t>                       Ясность для мыслей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610F9B-6716-450A-B707-95692784E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5064" y="428064"/>
            <a:ext cx="6001871" cy="60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2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ПРОБЛЕМА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0" y="1658127"/>
            <a:ext cx="339314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Gilroy" pitchFamily="2" charset="0"/>
              </a:rPr>
              <a:t>1. Неэффективность медикаментозной терапии. </a:t>
            </a:r>
            <a:r>
              <a:rPr lang="ru-RU" sz="1600" dirty="0">
                <a:latin typeface="Gilroy" pitchFamily="2" charset="0"/>
              </a:rPr>
              <a:t>Существующие методы лечения не всегда позволяют добиться стойкого уменьшения числа приступов или полностью купировать боль. Некоторые пациенты не реагируют на стандартные препараты (НПВС, </a:t>
            </a:r>
            <a:r>
              <a:rPr lang="ru-RU" sz="1600" dirty="0" err="1">
                <a:latin typeface="Gilroy" pitchFamily="2" charset="0"/>
              </a:rPr>
              <a:t>триптаны</a:t>
            </a:r>
            <a:r>
              <a:rPr lang="ru-RU" sz="1600" dirty="0">
                <a:latin typeface="Gilroy" pitchFamily="2" charset="0"/>
              </a:rPr>
              <a:t>) Метаанализ контролируемых исследований </a:t>
            </a:r>
            <a:r>
              <a:rPr lang="ru-RU" sz="1600" dirty="0" err="1">
                <a:latin typeface="Gilroy" pitchFamily="2" charset="0"/>
              </a:rPr>
              <a:t>триптанов</a:t>
            </a:r>
            <a:r>
              <a:rPr lang="ru-RU" sz="1600" dirty="0">
                <a:latin typeface="Gilroy" pitchFamily="2" charset="0"/>
              </a:rPr>
              <a:t> показал, </a:t>
            </a:r>
            <a:r>
              <a:rPr lang="ru-RU" sz="1600" b="1" dirty="0">
                <a:latin typeface="Gilroy" pitchFamily="2" charset="0"/>
              </a:rPr>
              <a:t>резистентность к </a:t>
            </a:r>
            <a:r>
              <a:rPr lang="ru-RU" sz="1600" b="1" dirty="0" err="1">
                <a:latin typeface="Gilroy" pitchFamily="2" charset="0"/>
              </a:rPr>
              <a:t>триптанам</a:t>
            </a:r>
            <a:r>
              <a:rPr lang="ru-RU" sz="1600" b="1" dirty="0">
                <a:latin typeface="Gilroy" pitchFamily="2" charset="0"/>
              </a:rPr>
              <a:t> наблюдается у до 25% пациентов, причём в 40% случаев приступов лечение оказывается неэффективным. </a:t>
            </a:r>
            <a:r>
              <a:rPr lang="ru-RU" sz="1600" dirty="0">
                <a:latin typeface="Gilroy" pitchFamily="2" charset="0"/>
              </a:rPr>
              <a:t>В исследовании препарата </a:t>
            </a:r>
            <a:r>
              <a:rPr lang="ru-RU" sz="1600" dirty="0" err="1">
                <a:latin typeface="Gilroy" pitchFamily="2" charset="0"/>
              </a:rPr>
              <a:t>суматриптан</a:t>
            </a:r>
            <a:r>
              <a:rPr lang="ru-RU" sz="1600" dirty="0">
                <a:latin typeface="Gilroy" pitchFamily="2" charset="0"/>
              </a:rPr>
              <a:t> около 15% пациентов оказались резистентными к лечению.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FD2FA11E-034D-49FE-B47F-64F2931BB8AA}"/>
              </a:ext>
            </a:extLst>
          </p:cNvPr>
          <p:cNvSpPr txBox="1">
            <a:spLocks/>
          </p:cNvSpPr>
          <p:nvPr/>
        </p:nvSpPr>
        <p:spPr>
          <a:xfrm>
            <a:off x="3966882" y="1658126"/>
            <a:ext cx="4155142" cy="5199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latin typeface="Gilroy" pitchFamily="2" charset="0"/>
              </a:rPr>
              <a:t>2. </a:t>
            </a:r>
            <a:r>
              <a:rPr lang="ru-RU" sz="1800" b="1" dirty="0">
                <a:latin typeface="Gilroy" pitchFamily="2" charset="0"/>
              </a:rPr>
              <a:t>Проблемы с выбором терапии. </a:t>
            </a:r>
            <a:r>
              <a:rPr lang="ru-RU" sz="1600" dirty="0">
                <a:latin typeface="Gilroy" pitchFamily="2" charset="0"/>
              </a:rPr>
              <a:t>Подбор лечения — сложная задача, которая зависит от интенсивности и длительности приступа, сопутствующих симптомов, сопутствующих заболеваний, прошлого опыта применения препаратов и их стоимости. Ступенчатый подход к лечению (начало с дешёвых и наименее эффективных препаратов с постепенным переходом к более сильным средствам) может привести к абузусной головной боли из-за частого и длительного использования анальгетиков. Кроме того, при тяжёлых приступах, сопровождающихся тошнотой и рвотой, такой подход неэффективен.</a:t>
            </a:r>
            <a:r>
              <a:rPr lang="en-US" sz="1600" dirty="0">
                <a:latin typeface="Gilroy" pitchFamily="2" charset="0"/>
              </a:rPr>
              <a:t> </a:t>
            </a:r>
            <a:r>
              <a:rPr lang="ru-RU" sz="1600" b="1" dirty="0">
                <a:latin typeface="Gilroy" pitchFamily="2" charset="0"/>
              </a:rPr>
              <a:t>Около 34,7% больных злоупотребляют простыми анальгетиками; 22,2% — производными эрготамина; 12,5% — опиоидами; 2,7% — </a:t>
            </a:r>
            <a:r>
              <a:rPr lang="ru-RU" sz="1600" b="1" dirty="0" err="1">
                <a:latin typeface="Gilroy" pitchFamily="2" charset="0"/>
              </a:rPr>
              <a:t>триптанами</a:t>
            </a:r>
            <a:r>
              <a:rPr lang="ru-RU" sz="1600" b="1" dirty="0">
                <a:latin typeface="Gilroy" pitchFamily="2" charset="0"/>
              </a:rPr>
              <a:t>; 27,8% — комбинированными препаратами.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600" b="1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0626F4FB-5574-4551-A528-88AA93FCA669}"/>
              </a:ext>
            </a:extLst>
          </p:cNvPr>
          <p:cNvSpPr txBox="1">
            <a:spLocks/>
          </p:cNvSpPr>
          <p:nvPr/>
        </p:nvSpPr>
        <p:spPr>
          <a:xfrm>
            <a:off x="8247528" y="1658127"/>
            <a:ext cx="35814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>
                <a:latin typeface="Gilroy" pitchFamily="2" charset="0"/>
              </a:rPr>
              <a:t>3. </a:t>
            </a:r>
            <a:r>
              <a:rPr lang="ru-RU" sz="1800" b="1" dirty="0">
                <a:latin typeface="Gilroy" pitchFamily="2" charset="0"/>
              </a:rPr>
              <a:t>Центральная </a:t>
            </a:r>
            <a:r>
              <a:rPr lang="ru-RU" sz="1800" b="1" dirty="0" err="1">
                <a:latin typeface="Gilroy" pitchFamily="2" charset="0"/>
              </a:rPr>
              <a:t>сенситизация</a:t>
            </a:r>
            <a:r>
              <a:rPr lang="ru-RU" sz="1800" b="1" dirty="0">
                <a:latin typeface="Gilroy" pitchFamily="2" charset="0"/>
              </a:rPr>
              <a:t>.</a:t>
            </a:r>
            <a:r>
              <a:rPr lang="ru-RU" sz="1600" dirty="0">
                <a:latin typeface="Gilroy" pitchFamily="2" charset="0"/>
              </a:rPr>
              <a:t> Частая активация болевых путей при повторных приступах может привести к центральной </a:t>
            </a:r>
            <a:r>
              <a:rPr lang="ru-RU" sz="1600" dirty="0" err="1">
                <a:latin typeface="Gilroy" pitchFamily="2" charset="0"/>
              </a:rPr>
              <a:t>сенситизации</a:t>
            </a:r>
            <a:r>
              <a:rPr lang="ru-RU" sz="1600" dirty="0">
                <a:latin typeface="Gilroy" pitchFamily="2" charset="0"/>
              </a:rPr>
              <a:t> — повышенной чувствительности болевых путей в центральной нервной системе. Это усложняет купирование приступов и повышает риск </a:t>
            </a:r>
            <a:r>
              <a:rPr lang="ru-RU" sz="1600" dirty="0" err="1">
                <a:latin typeface="Gilroy" pitchFamily="2" charset="0"/>
              </a:rPr>
              <a:t>хронизации</a:t>
            </a:r>
            <a:r>
              <a:rPr lang="ru-RU" sz="1600" dirty="0">
                <a:latin typeface="Gilroy" pitchFamily="2" charset="0"/>
              </a:rPr>
              <a:t> мигрени. </a:t>
            </a:r>
            <a:r>
              <a:rPr lang="ru-RU" sz="1600" b="1" dirty="0">
                <a:latin typeface="Gilroy" pitchFamily="2" charset="0"/>
              </a:rPr>
              <a:t>Встречается у пациентов с хронической мигренью примерно в 66% случаев; при мигрени с аурой 65%; при мигрени без ауры 41%</a:t>
            </a:r>
            <a:r>
              <a:rPr lang="en-US" sz="1600" b="1" dirty="0">
                <a:latin typeface="Gilroy" pitchFamily="2" charset="0"/>
              </a:rPr>
              <a:t>.</a:t>
            </a:r>
            <a:endParaRPr lang="ru-RU" sz="1600" b="1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0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АКТУАЛЬНОСТЬ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94" y="1818546"/>
            <a:ext cx="4491082" cy="5244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latin typeface="Gilroy" pitchFamily="2" charset="0"/>
              </a:rPr>
              <a:t>Актуальность проекта подтверждается высокой вовлечённостью населения в проблематику мигрени и чёткими болевыми точками целевой аудитории, выявленными в ходе опроса.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1600" b="1" dirty="0">
                <a:latin typeface="Gilroy" pitchFamily="2" charset="0"/>
              </a:rPr>
              <a:t>Масштаб проблемы и охват аудитории:</a:t>
            </a: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 Результаты опроса демонстрируют, что мигрень — не узкоспециализированная, а массовая проблема: 19 % респондентов сталкивались с ней лично, ещё 38,1 % — через близких (родственников, друзей). Таким образом, суммарно более половины опрошенных (57,1 %) имеют прямой или косвенный опыт взаимодействия с заболеванием. Дополнительно 38,1 % слышали о мигрени, что говорит о высокой узнаваемости проблемы и низком пороге информирования аудитории о новом решении.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C94519-ADFC-4008-952A-15CB1D707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57602" y="1604829"/>
            <a:ext cx="1533762" cy="1533762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91D32512-0ED0-4566-9F1B-A9CDF6E517F4}"/>
              </a:ext>
            </a:extLst>
          </p:cNvPr>
          <p:cNvSpPr txBox="1">
            <a:spLocks/>
          </p:cNvSpPr>
          <p:nvPr/>
        </p:nvSpPr>
        <p:spPr>
          <a:xfrm>
            <a:off x="10057602" y="1395664"/>
            <a:ext cx="4491082" cy="5244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600" b="1" dirty="0">
                <a:latin typeface="Gilroy" pitchFamily="2" charset="0"/>
              </a:rPr>
              <a:t>Ссылка на опрос:</a:t>
            </a: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83E2D0-EA62-47AB-B6E1-E9CFFDE6C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3060" y="3701864"/>
            <a:ext cx="5264399" cy="20732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9D7219-C208-4419-AEF7-82F355F1B6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3060" y="1492899"/>
            <a:ext cx="4292055" cy="185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0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АКТУАЛЬНОСТЬ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94" y="1818546"/>
            <a:ext cx="4491082" cy="5244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latin typeface="Gilroy" pitchFamily="2" charset="0"/>
              </a:rPr>
              <a:t>Востребованность предлагаемого решения. </a:t>
            </a: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Наиболее убедительным показателем актуальности является стопроцентная (100 %) готовность респондентов рассматривать устройство с применением магнитотерапии как способ борьбы с мигренью. Такой уровень поддержки свидетельствует о высоком потенциале продукта на рынке и отсутствии значимого скепсиса к методу среди целевой аудитории.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C94519-ADFC-4008-952A-15CB1D707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57602" y="1604829"/>
            <a:ext cx="1533762" cy="1533762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91D32512-0ED0-4566-9F1B-A9CDF6E517F4}"/>
              </a:ext>
            </a:extLst>
          </p:cNvPr>
          <p:cNvSpPr txBox="1">
            <a:spLocks/>
          </p:cNvSpPr>
          <p:nvPr/>
        </p:nvSpPr>
        <p:spPr>
          <a:xfrm>
            <a:off x="10057602" y="1395664"/>
            <a:ext cx="4491082" cy="5244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600" b="1" dirty="0">
                <a:latin typeface="Gilroy" pitchFamily="2" charset="0"/>
              </a:rPr>
              <a:t>Ссылка на опрос:</a:t>
            </a: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8F72A05-0C93-4A80-8B5E-6F0175182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5810" y="1818546"/>
            <a:ext cx="4043325" cy="237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53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4FE7BA6-8206-40F5-8BF6-749EBCA815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04" t="14667" r="19334" b="39407"/>
          <a:stretch/>
        </p:blipFill>
        <p:spPr>
          <a:xfrm>
            <a:off x="6068851" y="1477628"/>
            <a:ext cx="3425025" cy="258446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353" y="1505727"/>
            <a:ext cx="5499847" cy="4887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latin typeface="Gilroy" pitchFamily="2" charset="0"/>
              </a:rPr>
              <a:t>Технологическое направление: </a:t>
            </a:r>
            <a:r>
              <a:rPr lang="ru-RU" sz="1600" dirty="0">
                <a:latin typeface="Gilroy" pitchFamily="2" charset="0"/>
              </a:rPr>
              <a:t>Биомедицинские и когнитивные технологии здорового и активного долголетия. Технологии персонализированного, лечебного и функционального питания для здоровье сбережение. </a:t>
            </a:r>
          </a:p>
          <a:p>
            <a:pPr marL="0" indent="0">
              <a:buNone/>
            </a:pPr>
            <a:r>
              <a:rPr lang="ru-RU" sz="1600" b="1" dirty="0">
                <a:latin typeface="Gilroy" pitchFamily="2" charset="0"/>
              </a:rPr>
              <a:t>Параметры шапки из растягивающейся ткани:</a:t>
            </a:r>
            <a:r>
              <a:rPr lang="ru-RU" sz="1600" dirty="0">
                <a:latin typeface="Gilroy" pitchFamily="2" charset="0"/>
              </a:rPr>
              <a:t> детские: до 53 см; подростковые: до 57 см; взрослые: от 56 см (обычно хорошо тянутся, подходят для обхвата 56–62 см); увеличенные модели (для длинных волос): до 65 см.</a:t>
            </a:r>
          </a:p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Благодаря микротокам, которые расположена на шапочке, устройство снимает головные боли. Внутри каждого магнита течет электрический ток (волны), вокруг него образуется магнитное поле. Внутри магнита электроны ведут себя как маленькие </a:t>
            </a:r>
            <a:r>
              <a:rPr lang="ru-RU" sz="1600" dirty="0" err="1">
                <a:latin typeface="Gilroy" pitchFamily="2" charset="0"/>
              </a:rPr>
              <a:t>микромагниты</a:t>
            </a:r>
            <a:r>
              <a:rPr lang="ru-RU" sz="1600" dirty="0">
                <a:latin typeface="Gilroy" pitchFamily="2" charset="0"/>
              </a:rPr>
              <a:t>, их направления выравнены, поэтому возникает постоянное магнитное поле. Шапка представляет собой сочетание кепки и электронного устройства. Она светло-серого (белого) цвета, выполнена из лёгкой ткани. На передней части, и по бокам - </a:t>
            </a:r>
            <a:r>
              <a:rPr lang="ru-RU" sz="1600" dirty="0" err="1">
                <a:latin typeface="Gilroy" pitchFamily="2" charset="0"/>
              </a:rPr>
              <a:t>расположенны</a:t>
            </a:r>
            <a:r>
              <a:rPr lang="ru-RU" sz="1600" dirty="0">
                <a:latin typeface="Gilroy" pitchFamily="2" charset="0"/>
              </a:rPr>
              <a:t> датчики с микротоками. Шапочка плотно прилегает к голове, имеет эргономичную форму. 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FAA86A-7166-4EA8-A0D6-BF4B3F418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20" b="99902" l="9961" r="89844">
                        <a14:foregroundMark x1="48730" y1="10742" x2="31836" y2="21777"/>
                        <a14:foregroundMark x1="31836" y1="21777" x2="28418" y2="29004"/>
                        <a14:foregroundMark x1="28418" y1="29004" x2="28418" y2="29004"/>
                        <a14:foregroundMark x1="52734" y1="9180" x2="52734" y2="9180"/>
                        <a14:foregroundMark x1="57031" y1="9277" x2="57031" y2="9277"/>
                        <a14:foregroundMark x1="55859" y1="8398" x2="55859" y2="8398"/>
                        <a14:foregroundMark x1="69238" y1="13965" x2="61328" y2="8398"/>
                        <a14:foregroundMark x1="61328" y1="8398" x2="50098" y2="7617"/>
                        <a14:foregroundMark x1="50098" y1="7617" x2="35254" y2="11621"/>
                        <a14:foregroundMark x1="34863" y1="12012" x2="26074" y2="20801"/>
                        <a14:foregroundMark x1="35254" y1="11621" x2="34863" y2="12012"/>
                        <a14:foregroundMark x1="27148" y1="21680" x2="21777" y2="38770"/>
                        <a14:foregroundMark x1="21777" y1="38770" x2="23242" y2="43262"/>
                        <a14:foregroundMark x1="38770" y1="90234" x2="38770" y2="90234"/>
                        <a14:foregroundMark x1="47656" y1="87891" x2="50000" y2="99609"/>
                        <a14:foregroundMark x1="39453" y1="99121" x2="39453" y2="99121"/>
                        <a14:foregroundMark x1="41016" y1="97656" x2="41016" y2="97656"/>
                        <a14:foregroundMark x1="41016" y1="97656" x2="37988" y2="99902"/>
                        <a14:foregroundMark x1="37402" y1="98828" x2="37402" y2="98828"/>
                        <a14:foregroundMark x1="36133" y1="99316" x2="36133" y2="99316"/>
                        <a14:foregroundMark x1="67676" y1="44434" x2="67676" y2="44434"/>
                        <a14:foregroundMark x1="32617" y1="32031" x2="32617" y2="32031"/>
                        <a14:foregroundMark x1="21387" y1="40625" x2="21387" y2="40625"/>
                        <a14:foregroundMark x1="20605" y1="39453" x2="20605" y2="39453"/>
                        <a14:foregroundMark x1="35059" y1="99512" x2="35059" y2="99512"/>
                        <a14:foregroundMark x1="34570" y1="99707" x2="34570" y2="99707"/>
                        <a14:backgroundMark x1="34473" y1="12012" x2="34473" y2="12012"/>
                        <a14:backgroundMark x1="35449" y1="11719" x2="35449" y2="117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70259" y="2769859"/>
            <a:ext cx="4088141" cy="40881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6DDD6D-2CF1-4008-B54E-F9D462BAE745}"/>
              </a:ext>
            </a:extLst>
          </p:cNvPr>
          <p:cNvSpPr txBox="1"/>
          <p:nvPr/>
        </p:nvSpPr>
        <p:spPr>
          <a:xfrm>
            <a:off x="7781364" y="6304002"/>
            <a:ext cx="632908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/>
              <a:t>Указание направление магнитов*</a:t>
            </a:r>
          </a:p>
          <a:p>
            <a:r>
              <a:rPr lang="ru-RU" sz="1000" dirty="0"/>
              <a:t>Синее – направление микротоков</a:t>
            </a:r>
          </a:p>
          <a:p>
            <a:r>
              <a:rPr lang="ru-RU" sz="1000" dirty="0"/>
              <a:t>Красное – линия магнитного поля</a:t>
            </a:r>
          </a:p>
        </p:txBody>
      </p:sp>
    </p:spTree>
    <p:extLst>
      <p:ext uri="{BB962C8B-B14F-4D97-AF65-F5344CB8AC3E}">
        <p14:creationId xmlns:p14="http://schemas.microsoft.com/office/powerpoint/2010/main" val="2812970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799EAD4-45B5-4A70-874C-2B258B68C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336369"/>
              </p:ext>
            </p:extLst>
          </p:nvPr>
        </p:nvGraphicFramePr>
        <p:xfrm>
          <a:off x="771071" y="1586753"/>
          <a:ext cx="10649857" cy="472832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150099">
                  <a:extLst>
                    <a:ext uri="{9D8B030D-6E8A-4147-A177-3AD203B41FA5}">
                      <a16:colId xmlns:a16="http://schemas.microsoft.com/office/drawing/2014/main" val="3995567022"/>
                    </a:ext>
                  </a:extLst>
                </a:gridCol>
                <a:gridCol w="4311928">
                  <a:extLst>
                    <a:ext uri="{9D8B030D-6E8A-4147-A177-3AD203B41FA5}">
                      <a16:colId xmlns:a16="http://schemas.microsoft.com/office/drawing/2014/main" val="2124487332"/>
                    </a:ext>
                  </a:extLst>
                </a:gridCol>
                <a:gridCol w="1470437">
                  <a:extLst>
                    <a:ext uri="{9D8B030D-6E8A-4147-A177-3AD203B41FA5}">
                      <a16:colId xmlns:a16="http://schemas.microsoft.com/office/drawing/2014/main" val="1910690448"/>
                    </a:ext>
                  </a:extLst>
                </a:gridCol>
                <a:gridCol w="1148519">
                  <a:extLst>
                    <a:ext uri="{9D8B030D-6E8A-4147-A177-3AD203B41FA5}">
                      <a16:colId xmlns:a16="http://schemas.microsoft.com/office/drawing/2014/main" val="920933641"/>
                    </a:ext>
                  </a:extLst>
                </a:gridCol>
                <a:gridCol w="1568874">
                  <a:extLst>
                    <a:ext uri="{9D8B030D-6E8A-4147-A177-3AD203B41FA5}">
                      <a16:colId xmlns:a16="http://schemas.microsoft.com/office/drawing/2014/main" val="3008759959"/>
                    </a:ext>
                  </a:extLst>
                </a:gridCol>
              </a:tblGrid>
              <a:tr h="400165">
                <a:tc>
                  <a:txBody>
                    <a:bodyPr/>
                    <a:lstStyle/>
                    <a:p>
                      <a:pPr algn="just"/>
                      <a:r>
                        <a:rPr lang="mul" sz="1400" dirty="0"/>
                        <a:t>Фирмы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mul" sz="1400" dirty="0"/>
                        <a:t>Характеристика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ul" sz="1400" dirty="0"/>
                        <a:t>Прямой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ul" sz="1400" dirty="0"/>
                        <a:t>Косвенный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ul" sz="1400" dirty="0"/>
                        <a:t>Ключевой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37024"/>
                  </a:ext>
                </a:extLst>
              </a:tr>
              <a:tr h="1471931">
                <a:tc>
                  <a:txBody>
                    <a:bodyPr/>
                    <a:lstStyle/>
                    <a:p>
                      <a:r>
                        <a:rPr lang="ru-RU" sz="1400" dirty="0"/>
                        <a:t>Фирма-«</a:t>
                      </a:r>
                      <a:r>
                        <a:rPr lang="ru-RU" sz="1400" dirty="0" err="1"/>
                        <a:t>Еламед</a:t>
                      </a:r>
                      <a:r>
                        <a:rPr lang="ru-RU" sz="1400" dirty="0"/>
                        <a:t>» Продукт-Аппарат</a:t>
                      </a:r>
                      <a:r>
                        <a:rPr lang="LID4096" sz="1400" dirty="0"/>
                        <a:t> </a:t>
                      </a:r>
                      <a:r>
                        <a:rPr lang="ru-RU" sz="1400" dirty="0"/>
                        <a:t>«ДИАМАГ»(АЛМАГ-03)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Низкочастотное импульсное магнитное поле (бегущее и неподвижное). 4 лечебных режима (2 — для лечения и профилактики мигрени). Амплитуда магнитной индукции: 10 </a:t>
                      </a:r>
                      <a:r>
                        <a:rPr lang="ru-RU" sz="1400" dirty="0" err="1"/>
                        <a:t>мТл</a:t>
                      </a:r>
                      <a:r>
                        <a:rPr lang="ru-RU" sz="1400" dirty="0"/>
                        <a:t> (непрерывный режим), 8 </a:t>
                      </a:r>
                      <a:r>
                        <a:rPr lang="ru-RU" sz="1400" dirty="0" err="1"/>
                        <a:t>мТл</a:t>
                      </a:r>
                      <a:r>
                        <a:rPr lang="ru-RU" sz="1400" dirty="0"/>
                        <a:t> (бегущий режим). Клинически испытан, рекомендован для медучреждений, подтверждённая эффективность.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590075"/>
                  </a:ext>
                </a:extLst>
              </a:tr>
              <a:tr h="1064604">
                <a:tc>
                  <a:txBody>
                    <a:bodyPr/>
                    <a:lstStyle/>
                    <a:p>
                      <a:r>
                        <a:rPr lang="ru-RU" sz="1400" dirty="0"/>
                        <a:t>Фирма-«</a:t>
                      </a:r>
                      <a:r>
                        <a:rPr lang="ru-RU" sz="1400" dirty="0" err="1"/>
                        <a:t>ТРИМА»Продукт</a:t>
                      </a:r>
                      <a:r>
                        <a:rPr lang="ru-RU" sz="1400" dirty="0"/>
                        <a:t>-</a:t>
                      </a:r>
                      <a:r>
                        <a:rPr lang="ru-RU" sz="1400" dirty="0" err="1"/>
                        <a:t>Аппарат«АМО</a:t>
                      </a:r>
                      <a:r>
                        <a:rPr lang="ru-RU" sz="1400" dirty="0"/>
                        <a:t>-АТОС-Э» С приставкой «ОГОЛОВЬЕ»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/>
                        <a:t>Транскраниальная</a:t>
                      </a:r>
                      <a:r>
                        <a:rPr lang="LID4096" sz="1400" dirty="0"/>
                        <a:t> </a:t>
                      </a:r>
                      <a:r>
                        <a:rPr lang="ru-RU" sz="1400" dirty="0" err="1"/>
                        <a:t>магнитотерапия</a:t>
                      </a:r>
                      <a:r>
                        <a:rPr lang="ru-RU" sz="1400" dirty="0"/>
                        <a:t> с</a:t>
                      </a:r>
                      <a:r>
                        <a:rPr lang="LID4096" sz="1400" dirty="0"/>
                        <a:t> </a:t>
                      </a:r>
                      <a:r>
                        <a:rPr lang="ru-RU" sz="1400" dirty="0"/>
                        <a:t>электростимуляцией</a:t>
                      </a:r>
                      <a:r>
                        <a:rPr lang="mul" sz="1400" dirty="0"/>
                        <a:t>.</a:t>
                      </a:r>
                      <a:r>
                        <a:rPr lang="LID4096" sz="1400" dirty="0"/>
                        <a:t> </a:t>
                      </a:r>
                      <a:r>
                        <a:rPr lang="ru-RU" sz="1400" dirty="0"/>
                        <a:t>Параметры магнитного поля:</a:t>
                      </a:r>
                      <a:r>
                        <a:rPr lang="LID4096" sz="1400" dirty="0"/>
                        <a:t> </a:t>
                      </a:r>
                      <a:r>
                        <a:rPr lang="ru-RU" sz="1400" dirty="0" err="1"/>
                        <a:t>переменныйток</a:t>
                      </a:r>
                      <a:r>
                        <a:rPr lang="ru-RU" sz="1400" dirty="0"/>
                        <a:t> — 50 Гц, индукция на поверхности</a:t>
                      </a:r>
                      <a:r>
                        <a:rPr lang="LID4096" sz="1400" dirty="0"/>
                        <a:t> </a:t>
                      </a:r>
                      <a:r>
                        <a:rPr lang="ru-RU" sz="1400" dirty="0"/>
                        <a:t>соленоида - 45 </a:t>
                      </a:r>
                      <a:r>
                        <a:rPr lang="ru-RU" sz="1400" dirty="0" err="1"/>
                        <a:t>мТл.Возможные</a:t>
                      </a:r>
                      <a:r>
                        <a:rPr lang="ru-RU" sz="1400" dirty="0"/>
                        <a:t> частоты модуляции - от 1,0 до 15,0 Гц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859332"/>
                  </a:ext>
                </a:extLst>
              </a:tr>
              <a:tr h="1453155">
                <a:tc>
                  <a:txBody>
                    <a:bodyPr/>
                    <a:lstStyle/>
                    <a:p>
                      <a:r>
                        <a:rPr lang="ru-RU" sz="1400" dirty="0"/>
                        <a:t>Продукт-</a:t>
                      </a:r>
                      <a:r>
                        <a:rPr lang="ru-RU" sz="1400" dirty="0" err="1"/>
                        <a:t>Аппарат«Вега</a:t>
                      </a:r>
                      <a:r>
                        <a:rPr lang="ru-RU" sz="1400" dirty="0"/>
                        <a:t> Плюс»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Генерирует магнитные </a:t>
                      </a:r>
                      <a:r>
                        <a:rPr lang="ru-RU" sz="1400" dirty="0" err="1"/>
                        <a:t>поля,которые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улучшаютсостояниесосудистой</a:t>
                      </a:r>
                      <a:r>
                        <a:rPr lang="ru-RU" sz="1400" dirty="0"/>
                        <a:t> стенки инормализуюткровообращениеПредлагаетмагнитотерапевтическиеустройства для облегчения </a:t>
                      </a:r>
                      <a:r>
                        <a:rPr lang="ru-RU" sz="1400" dirty="0" err="1"/>
                        <a:t>симптомовмигрени</a:t>
                      </a:r>
                      <a:r>
                        <a:rPr lang="ru-RU" sz="1400" dirty="0"/>
                        <a:t>, но без специфической адаптации под этот диагноз, как у «</a:t>
                      </a:r>
                      <a:r>
                        <a:rPr lang="ru-RU" sz="1400" dirty="0" err="1"/>
                        <a:t>Еламед</a:t>
                      </a:r>
                      <a:r>
                        <a:rPr lang="ru-RU" sz="1400" dirty="0"/>
                        <a:t>» И «ТРИМА»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366576"/>
                  </a:ext>
                </a:extLst>
              </a:tr>
            </a:tbl>
          </a:graphicData>
        </a:graphic>
      </p:graphicFrame>
      <p:sp>
        <p:nvSpPr>
          <p:cNvPr id="8" name="Знак ''плюс'' 7">
            <a:extLst>
              <a:ext uri="{FF2B5EF4-FFF2-40B4-BE49-F238E27FC236}">
                <a16:creationId xmlns:a16="http://schemas.microsoft.com/office/drawing/2014/main" id="{797177C3-3257-451D-859F-08DCD16FA0E8}"/>
              </a:ext>
            </a:extLst>
          </p:cNvPr>
          <p:cNvSpPr/>
          <p:nvPr/>
        </p:nvSpPr>
        <p:spPr>
          <a:xfrm>
            <a:off x="7377953" y="2366682"/>
            <a:ext cx="762000" cy="726142"/>
          </a:xfrm>
          <a:prstGeom prst="mathPlus">
            <a:avLst/>
          </a:prstGeom>
          <a:solidFill>
            <a:srgbClr val="8C45F8"/>
          </a:solidFill>
          <a:ln>
            <a:solidFill>
              <a:srgbClr val="8C45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нак ''плюс'' 8">
            <a:extLst>
              <a:ext uri="{FF2B5EF4-FFF2-40B4-BE49-F238E27FC236}">
                <a16:creationId xmlns:a16="http://schemas.microsoft.com/office/drawing/2014/main" id="{21A42266-77D7-4873-8C4C-D6F65E6B5A96}"/>
              </a:ext>
            </a:extLst>
          </p:cNvPr>
          <p:cNvSpPr/>
          <p:nvPr/>
        </p:nvSpPr>
        <p:spPr>
          <a:xfrm>
            <a:off x="7377953" y="3765177"/>
            <a:ext cx="762000" cy="726142"/>
          </a:xfrm>
          <a:prstGeom prst="mathPlus">
            <a:avLst/>
          </a:prstGeom>
          <a:solidFill>
            <a:srgbClr val="8C45F8"/>
          </a:solidFill>
          <a:ln>
            <a:solidFill>
              <a:srgbClr val="8C45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нак ''плюс'' 9">
            <a:extLst>
              <a:ext uri="{FF2B5EF4-FFF2-40B4-BE49-F238E27FC236}">
                <a16:creationId xmlns:a16="http://schemas.microsoft.com/office/drawing/2014/main" id="{D9E9C70D-3283-4DBF-9A00-721764CDFA8B}"/>
              </a:ext>
            </a:extLst>
          </p:cNvPr>
          <p:cNvSpPr/>
          <p:nvPr/>
        </p:nvSpPr>
        <p:spPr>
          <a:xfrm>
            <a:off x="8810513" y="5049014"/>
            <a:ext cx="762000" cy="726142"/>
          </a:xfrm>
          <a:prstGeom prst="mathPlus">
            <a:avLst/>
          </a:prstGeom>
          <a:solidFill>
            <a:srgbClr val="8C45F8"/>
          </a:solidFill>
          <a:ln>
            <a:solidFill>
              <a:srgbClr val="8C45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219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РЫНОК И ПОТРЕБИТЕЛИ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2D861A9E-2DB2-4359-9E62-4CCA67DE77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672668"/>
              </p:ext>
            </p:extLst>
          </p:nvPr>
        </p:nvGraphicFramePr>
        <p:xfrm>
          <a:off x="508445" y="1537812"/>
          <a:ext cx="11073955" cy="423734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214791">
                  <a:extLst>
                    <a:ext uri="{9D8B030D-6E8A-4147-A177-3AD203B41FA5}">
                      <a16:colId xmlns:a16="http://schemas.microsoft.com/office/drawing/2014/main" val="3721816994"/>
                    </a:ext>
                  </a:extLst>
                </a:gridCol>
                <a:gridCol w="2214791">
                  <a:extLst>
                    <a:ext uri="{9D8B030D-6E8A-4147-A177-3AD203B41FA5}">
                      <a16:colId xmlns:a16="http://schemas.microsoft.com/office/drawing/2014/main" val="1295352370"/>
                    </a:ext>
                  </a:extLst>
                </a:gridCol>
                <a:gridCol w="2214791">
                  <a:extLst>
                    <a:ext uri="{9D8B030D-6E8A-4147-A177-3AD203B41FA5}">
                      <a16:colId xmlns:a16="http://schemas.microsoft.com/office/drawing/2014/main" val="128148199"/>
                    </a:ext>
                  </a:extLst>
                </a:gridCol>
                <a:gridCol w="2214791">
                  <a:extLst>
                    <a:ext uri="{9D8B030D-6E8A-4147-A177-3AD203B41FA5}">
                      <a16:colId xmlns:a16="http://schemas.microsoft.com/office/drawing/2014/main" val="1842361167"/>
                    </a:ext>
                  </a:extLst>
                </a:gridCol>
                <a:gridCol w="2214791">
                  <a:extLst>
                    <a:ext uri="{9D8B030D-6E8A-4147-A177-3AD203B41FA5}">
                      <a16:colId xmlns:a16="http://schemas.microsoft.com/office/drawing/2014/main" val="3975156416"/>
                    </a:ext>
                  </a:extLst>
                </a:gridCol>
              </a:tblGrid>
              <a:tr h="999037">
                <a:tc>
                  <a:txBody>
                    <a:bodyPr/>
                    <a:lstStyle/>
                    <a:p>
                      <a:pPr algn="ctr" rtl="1"/>
                      <a:r>
                        <a:rPr lang="mul" sz="1400" dirty="0"/>
                        <a:t>Критерии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mul" sz="1400" b="1" spc="-10" dirty="0">
                          <a:solidFill>
                            <a:schemeClr val="tx1"/>
                          </a:solidFill>
                        </a:rPr>
                        <a:t>Устройство</a:t>
                      </a:r>
                      <a:r>
                        <a:rPr lang="LID4096" sz="1400" b="1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mul" sz="1400" b="1" spc="-10" dirty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LID4096" sz="1400" b="1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mul" sz="1400" b="1" spc="-10" dirty="0">
                          <a:solidFill>
                            <a:schemeClr val="tx1"/>
                          </a:solidFill>
                        </a:rPr>
                        <a:t>применением</a:t>
                      </a:r>
                      <a:r>
                        <a:rPr lang="LID4096" sz="1400" b="1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mul" sz="1400" b="1" spc="-10" dirty="0">
                          <a:solidFill>
                            <a:schemeClr val="tx1"/>
                          </a:solidFill>
                        </a:rPr>
                        <a:t>магнитотерапии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Фирма-«</a:t>
                      </a:r>
                      <a:r>
                        <a:rPr lang="ru-RU" sz="1400" dirty="0" err="1"/>
                        <a:t>Еламед</a:t>
                      </a:r>
                      <a:r>
                        <a:rPr lang="ru-RU" sz="1400" dirty="0"/>
                        <a:t>» Продукт-Аппарат</a:t>
                      </a:r>
                      <a:r>
                        <a:rPr lang="LID4096" sz="1400" dirty="0"/>
                        <a:t> </a:t>
                      </a:r>
                      <a:r>
                        <a:rPr lang="ru-RU" sz="1400" dirty="0"/>
                        <a:t>«ДИАМАГ»(АЛМАГ-03)</a:t>
                      </a:r>
                    </a:p>
                    <a:p>
                      <a:pPr algn="ctr" rtl="1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ru-RU" sz="1400" dirty="0"/>
                        <a:t>Фирма-«</a:t>
                      </a:r>
                      <a:r>
                        <a:rPr lang="ru-RU" sz="1400" dirty="0" err="1"/>
                        <a:t>ТРИМА»Продукт</a:t>
                      </a:r>
                      <a:r>
                        <a:rPr lang="ru-RU" sz="1400" dirty="0"/>
                        <a:t>-</a:t>
                      </a:r>
                      <a:r>
                        <a:rPr lang="ru-RU" sz="1400" dirty="0" err="1"/>
                        <a:t>Аппарат«АМО</a:t>
                      </a:r>
                      <a:r>
                        <a:rPr lang="ru-RU" sz="1400" dirty="0"/>
                        <a:t>-АТОС-Э» С приставкой «ОГОЛОВЬЕ»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ru-RU" sz="1400" dirty="0"/>
                        <a:t>Продукт-</a:t>
                      </a:r>
                      <a:r>
                        <a:rPr lang="ru-RU" sz="1400" dirty="0" err="1"/>
                        <a:t>Аппарат«Вега</a:t>
                      </a:r>
                      <a:r>
                        <a:rPr lang="ru-RU" sz="1400" dirty="0"/>
                        <a:t> Плюс»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796667"/>
                  </a:ext>
                </a:extLst>
              </a:tr>
              <a:tr h="573617">
                <a:tc>
                  <a:txBody>
                    <a:bodyPr/>
                    <a:lstStyle/>
                    <a:p>
                      <a:r>
                        <a:rPr lang="mul" sz="1400" b="1" dirty="0"/>
                        <a:t>Количество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режимов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работы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454360"/>
                  </a:ext>
                </a:extLst>
              </a:tr>
              <a:tr h="558468">
                <a:tc>
                  <a:txBody>
                    <a:bodyPr/>
                    <a:lstStyle/>
                    <a:p>
                      <a:r>
                        <a:rPr lang="mul" sz="1400" b="1" dirty="0"/>
                        <a:t>Индукция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магнитного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поля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(мТл)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420689"/>
                  </a:ext>
                </a:extLst>
              </a:tr>
              <a:tr h="518578">
                <a:tc>
                  <a:txBody>
                    <a:bodyPr/>
                    <a:lstStyle/>
                    <a:p>
                      <a:r>
                        <a:rPr lang="mul" sz="1400" b="1" dirty="0"/>
                        <a:t>Портативность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3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13648"/>
                  </a:ext>
                </a:extLst>
              </a:tr>
              <a:tr h="550490">
                <a:tc>
                  <a:txBody>
                    <a:bodyPr/>
                    <a:lstStyle/>
                    <a:p>
                      <a:r>
                        <a:rPr lang="mul" sz="1400" b="1" dirty="0"/>
                        <a:t>Безопасность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124558"/>
                  </a:ext>
                </a:extLst>
              </a:tr>
              <a:tr h="526556">
                <a:tc>
                  <a:txBody>
                    <a:bodyPr/>
                    <a:lstStyle/>
                    <a:p>
                      <a:r>
                        <a:rPr lang="mul" sz="1400" b="1" dirty="0"/>
                        <a:t>Срок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службы/гарантия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428640"/>
                  </a:ext>
                </a:extLst>
              </a:tr>
              <a:tr h="510599">
                <a:tc>
                  <a:txBody>
                    <a:bodyPr/>
                    <a:lstStyle/>
                    <a:p>
                      <a:r>
                        <a:rPr lang="mul" sz="1400" b="1" dirty="0"/>
                        <a:t>Ср.</a:t>
                      </a:r>
                      <a:r>
                        <a:rPr lang="LID4096" sz="1400" b="1" dirty="0"/>
                        <a:t> </a:t>
                      </a:r>
                      <a:r>
                        <a:rPr lang="mul" sz="1400" b="1" dirty="0"/>
                        <a:t>балл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4.8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4.4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4.6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ul" sz="1400" dirty="0"/>
                        <a:t>4.2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519239"/>
                  </a:ext>
                </a:extLst>
              </a:tr>
            </a:tbl>
          </a:graphicData>
        </a:graphic>
      </p:graphicFrame>
      <p:sp>
        <p:nvSpPr>
          <p:cNvPr id="7" name="Объект 2">
            <a:extLst>
              <a:ext uri="{FF2B5EF4-FFF2-40B4-BE49-F238E27FC236}">
                <a16:creationId xmlns:a16="http://schemas.microsoft.com/office/drawing/2014/main" id="{BBEB87BD-1488-4453-80F7-AC7B4603C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445" y="591730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Gilroy" pitchFamily="2" charset="0"/>
              </a:rPr>
              <a:t>Наша компания лидирует за счёт удобства использования и портативности. Мы делаем ставку на клиническую эффективность и надёжность. 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181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ПЛАН РЕАЛИЗАЦИИ ПРОЕКТА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94" y="1423818"/>
            <a:ext cx="11901906" cy="5434182"/>
          </a:xfrm>
        </p:spPr>
        <p:txBody>
          <a:bodyPr numCol="3"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Необходимые ресурсы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Материальные ресурсы: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Производственное помещение (аренда)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Основное оборудование для сборки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Сырье и комплектующие</a:t>
            </a:r>
          </a:p>
          <a:p>
            <a:pPr marL="0" indent="0">
              <a:buNone/>
            </a:pPr>
            <a:r>
              <a:rPr lang="ru-RU" sz="5600" dirty="0" err="1">
                <a:latin typeface="Gilroy" pitchFamily="2" charset="0"/>
              </a:rPr>
              <a:t>Тестировочное</a:t>
            </a:r>
            <a:r>
              <a:rPr lang="ru-RU" sz="5600" dirty="0">
                <a:latin typeface="Gilroy" pitchFamily="2" charset="0"/>
              </a:rPr>
              <a:t> оборудование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Информационные ресурсы: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Техническая документация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Патенты и лицензии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Клинические протоколы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Трудовые ресурсы: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Инженер-конструктор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Сборщики (2-3 человека)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Тестировщик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Менеджер проекта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Оптимизированный бюджет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Стартовый капитал: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Производственные расходы: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Аренда помещения (3 месяца): 150 000 руб.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Оборудование: 800 000 руб.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Партия комплектующих (50 </a:t>
            </a:r>
            <a:r>
              <a:rPr lang="ru-RU" sz="5600" dirty="0" err="1">
                <a:latin typeface="Gilroy" pitchFamily="2" charset="0"/>
              </a:rPr>
              <a:t>шт</a:t>
            </a:r>
            <a:r>
              <a:rPr lang="ru-RU" sz="5600" dirty="0">
                <a:latin typeface="Gilroy" pitchFamily="2" charset="0"/>
              </a:rPr>
              <a:t>): 600 000 руб.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Персонал: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Зарплаты (3 месяца): 450 000 руб.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Отчисления: 135 000 руб.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Обязательные расходы: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Сертификация: 300 000 руб.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Регистрация патента: 150 000 руб.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Маркетинг: 200 000 руб.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Общая сумма: 2 735 000 рублей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Этапы реализации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Подготовительный этап (2 месяца):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Оформление документов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Закупка оборудования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Набор персонала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Производственный этап (2 месяца):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Настройка производства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Выпуск пробной партии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Тестирование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Запуск (2 месяца):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Сертификация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Маркетинговая кампания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Старт продаж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Основные риски: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Задержки поставок компонентов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Увеличение стоимости материалов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Проблемы с сертификацией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Конкуренция на рынке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611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" y="991138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ПЛАН РАЗВИТИЯ ПРОЕКТА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140" y="1303958"/>
            <a:ext cx="11729720" cy="5570352"/>
          </a:xfrm>
        </p:spPr>
        <p:txBody>
          <a:bodyPr numCol="3"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Исследования и разработки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Клинические испытания: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Проведение пилотных исследований на группе пациентов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Сбор и анализ данных эффективности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Оптимизация параметров воздействия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Техническая модернизация: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Разработка новых режимов работы устройства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Улучшение эргономики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Увеличение срока службы компонентов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Защита интеллектуальной собственности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Патентование: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Подача заявки на патент устройства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Защита дизайна продукта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Регистрация товарного знака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Правовая защита: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Оформление авторских прав на программное обеспечение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Защита технологических решений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Маркетинг и продвижение</a:t>
            </a: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Целевая аудитория: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Пациенты с мигренью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Медицинские учреждения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Частные клиники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Каналы продвижения: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Медицинские выставки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Профессиональные конференции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Онлайн-маркетинг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Сотрудничество с врачами-специалистами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Привлечение финансирования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Этапы привлечения средств: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Поиск частных инвесторов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Участие в грантовых программах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Привлечение венчурного капитала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Инвестиционные предложения: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Разработка бизнес-плана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Подготовка презентационных материалов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Формирование инвестиционной стратегии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Расширение производства</a:t>
            </a:r>
          </a:p>
          <a:p>
            <a:pPr marL="0" indent="0">
              <a:buNone/>
            </a:pPr>
            <a:r>
              <a:rPr lang="ru-RU" sz="5600" b="1" dirty="0">
                <a:latin typeface="Gilroy" pitchFamily="2" charset="0"/>
              </a:rPr>
              <a:t>Масштабирование: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Увеличение производственных мощностей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Создание дилерской сети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Выход на новые рынки</a:t>
            </a:r>
          </a:p>
          <a:p>
            <a:pPr marL="0" indent="0">
              <a:buNone/>
            </a:pPr>
            <a:endParaRPr lang="ru-RU" sz="5600" dirty="0">
              <a:latin typeface="Gilroy" pitchFamily="2" charset="0"/>
            </a:endParaRPr>
          </a:p>
          <a:p>
            <a:pPr marL="0" indent="0">
              <a:buNone/>
            </a:pPr>
            <a:r>
              <a:rPr lang="ru-RU" sz="6400" b="1" dirty="0">
                <a:latin typeface="Gilroy" pitchFamily="2" charset="0"/>
              </a:rPr>
              <a:t>Контроль качества: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Внедрение системы менеджмента качества</a:t>
            </a:r>
          </a:p>
          <a:p>
            <a:pPr marL="0" indent="0">
              <a:buNone/>
            </a:pPr>
            <a:r>
              <a:rPr lang="ru-RU" sz="5600" dirty="0">
                <a:latin typeface="Gilroy" pitchFamily="2" charset="0"/>
              </a:rPr>
              <a:t>Сертификация по международным стандартам</a:t>
            </a: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00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1628</Words>
  <Application>Microsoft Office PowerPoint</Application>
  <PresentationFormat>Широкоэкранный</PresentationFormat>
  <Paragraphs>267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Gilroy</vt:lpstr>
      <vt:lpstr>Тема Office</vt:lpstr>
      <vt:lpstr>Презентация PowerPoint</vt:lpstr>
      <vt:lpstr>ПРОБЛЕМА</vt:lpstr>
      <vt:lpstr>АКТУАЛЬНОСТЬ</vt:lpstr>
      <vt:lpstr>АКТУАЛЬНОСТЬ</vt:lpstr>
      <vt:lpstr>РЕШЕНИЕ</vt:lpstr>
      <vt:lpstr>КОНКУРЕНТЫ И АНАЛОГИ</vt:lpstr>
      <vt:lpstr>РЫНОК И ПОТРЕБИТЕЛИ</vt:lpstr>
      <vt:lpstr>ПЛАН РЕАЛИЗАЦИИ ПРОЕКТА</vt:lpstr>
      <vt:lpstr>ПЛАН РАЗВИТИЯ ПРОЕКТА</vt:lpstr>
      <vt:lpstr>БИЗНЕС-МОДЕЛЬ</vt:lpstr>
      <vt:lpstr>Команда проекта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User</cp:lastModifiedBy>
  <cp:revision>18</cp:revision>
  <dcterms:created xsi:type="dcterms:W3CDTF">2026-06-19T07:44:07Z</dcterms:created>
  <dcterms:modified xsi:type="dcterms:W3CDTF">2026-07-01T21:44:25Z</dcterms:modified>
</cp:coreProperties>
</file>