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8" r:id="rId1"/>
  </p:sldMasterIdLst>
  <p:notesMasterIdLst>
    <p:notesMasterId r:id="rId11"/>
  </p:notesMasterIdLst>
  <p:sldIdLst>
    <p:sldId id="270" r:id="rId2"/>
    <p:sldId id="281" r:id="rId3"/>
    <p:sldId id="307" r:id="rId4"/>
    <p:sldId id="310" r:id="rId5"/>
    <p:sldId id="308" r:id="rId6"/>
    <p:sldId id="309" r:id="rId7"/>
    <p:sldId id="301" r:id="rId8"/>
    <p:sldId id="306" r:id="rId9"/>
    <p:sldId id="269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D8E1"/>
    <a:srgbClr val="40BAD2"/>
    <a:srgbClr val="8F00FF"/>
    <a:srgbClr val="FCAF17"/>
    <a:srgbClr val="9F00FF"/>
    <a:srgbClr val="FD493D"/>
    <a:srgbClr val="FBB3C1"/>
    <a:srgbClr val="FF2F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94"/>
  </p:normalViewPr>
  <p:slideViewPr>
    <p:cSldViewPr snapToGrid="0" snapToObjects="1" showGuides="1">
      <p:cViewPr varScale="1">
        <p:scale>
          <a:sx n="64" d="100"/>
          <a:sy n="64" d="100"/>
        </p:scale>
        <p:origin x="408" y="67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9561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5308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7238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12/13/2023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1295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12/13/2023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5289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12/13/2023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3700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9820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12/13/2023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7665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12/13/2023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43790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12/13/2023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7712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12/13/2023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1860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12/13/2023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7249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00206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6" y="-3667"/>
            <a:ext cx="6121526" cy="2355057"/>
          </a:xfrm>
          <a:prstGeom prst="rect">
            <a:avLst/>
          </a:prstGeom>
          <a:solidFill>
            <a:srgbClr val="0070C0"/>
          </a:solidFill>
          <a:ln w="12700">
            <a:solidFill>
              <a:schemeClr val="accent1"/>
            </a:solidFill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517159"/>
            <a:ext cx="5200038" cy="57570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92500" lnSpcReduction="20000"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>
              <a:solidFill>
                <a:schemeClr val="bg1"/>
              </a:solidFill>
            </a:endParaRP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>
              <a:solidFill>
                <a:schemeClr val="bg1"/>
              </a:solidFill>
            </a:endParaRP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>
              <a:solidFill>
                <a:schemeClr val="bg1"/>
              </a:solidFill>
            </a:endParaRP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5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Агрегатор IT курсов</a:t>
            </a:r>
            <a:endParaRPr sz="104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>
              <a:solidFill>
                <a:schemeClr val="bg1"/>
              </a:solidFill>
            </a:endParaRPr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>
              <a:solidFill>
                <a:schemeClr val="bg1"/>
              </a:solidFill>
            </a:endParaRPr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>
              <a:solidFill>
                <a:schemeClr val="bg1"/>
              </a:solidFill>
            </a:endParaRPr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>
              <a:solidFill>
                <a:schemeClr val="bg1"/>
              </a:solidFill>
            </a:endParaRPr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>
              <a:solidFill>
                <a:schemeClr val="bg1"/>
              </a:solidFill>
            </a:endParaRPr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dirty="0">
                <a:solidFill>
                  <a:schemeClr val="bg1"/>
                </a:solidFill>
                <a:latin typeface="Franklin Gothic Heavy" panose="020B0903020102020204" pitchFamily="34" charset="0"/>
              </a:rPr>
              <a:t>Орлов Артем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chemeClr val="bg1"/>
                </a:solidFill>
                <a:latin typeface="Franklin Gothic Heavy" panose="020B0903020102020204" pitchFamily="34" charset="0"/>
              </a:rPr>
              <a:t>Давыдов Владислав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err="1">
                <a:solidFill>
                  <a:schemeClr val="bg1"/>
                </a:solidFill>
                <a:latin typeface="Franklin Gothic Heavy" panose="020B0903020102020204" pitchFamily="34" charset="0"/>
              </a:rPr>
              <a:t>Эмирян</a:t>
            </a:r>
            <a:r>
              <a:rPr lang="ru-RU" dirty="0">
                <a:solidFill>
                  <a:schemeClr val="bg1"/>
                </a:solidFill>
                <a:latin typeface="Franklin Gothic Heavy" panose="020B0903020102020204" pitchFamily="34" charset="0"/>
              </a:rPr>
              <a:t> Владимир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chemeClr val="bg1"/>
                </a:solidFill>
                <a:latin typeface="Franklin Gothic Heavy" panose="020B0903020102020204" pitchFamily="34" charset="0"/>
              </a:rPr>
              <a:t>Кузьмичев Михаил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BD243AA-8D46-3FBD-C62A-3502A238D52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0177" y="517159"/>
            <a:ext cx="2276442" cy="131106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24BEBA6-024B-D2E9-39E1-2CDBE0F478C3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70000" contrast="-70000"/>
          </a:blip>
          <a:stretch>
            <a:fillRect/>
          </a:stretch>
        </p:blipFill>
        <p:spPr>
          <a:xfrm>
            <a:off x="8654457" y="2730384"/>
            <a:ext cx="3732245" cy="3732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18533" y="39002"/>
            <a:ext cx="9749269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>
                <a:solidFill>
                  <a:srgbClr val="40BAD2"/>
                </a:solidFill>
              </a:rPr>
              <a:t>Научно-техническое решение </a:t>
            </a: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40BAD2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AE046691-C2EB-687D-D9EB-989C2B3BCA0F}"/>
              </a:ext>
            </a:extLst>
          </p:cNvPr>
          <p:cNvSpPr txBox="1"/>
          <p:nvPr/>
        </p:nvSpPr>
        <p:spPr>
          <a:xfrm>
            <a:off x="1220360" y="1767671"/>
            <a:ext cx="8870469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1" dirty="0">
                <a:solidFill>
                  <a:schemeClr val="bg1"/>
                </a:solidFill>
              </a:rPr>
              <a:t>Прототип</a:t>
            </a:r>
            <a:endParaRPr kumimoji="0" lang="ru-RU" sz="18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C166F80-741F-57E7-1A6E-07A2BDCA7B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7579" y="1141942"/>
            <a:ext cx="3634867" cy="423594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EA64CB1-C394-C73C-59E9-4B30B8076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9371" y="1141942"/>
            <a:ext cx="3634867" cy="423594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6F743F1-1B82-448F-DBFD-B5334C761A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670" y="2231216"/>
            <a:ext cx="20193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40BAD2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122660" y="67371"/>
            <a:ext cx="10583770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>
                <a:solidFill>
                  <a:srgbClr val="40BAD2"/>
                </a:solidFill>
              </a:rPr>
              <a:t>Бизнес-модель</a:t>
            </a:r>
            <a:endParaRPr sz="3600" dirty="0">
              <a:solidFill>
                <a:srgbClr val="40BAD2"/>
              </a:solidFill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F108198D-F7FC-E281-3F95-FF6CA5C13FA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1012449"/>
              </p:ext>
            </p:extLst>
          </p:nvPr>
        </p:nvGraphicFramePr>
        <p:xfrm>
          <a:off x="122660" y="867566"/>
          <a:ext cx="8984018" cy="49454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44702">
                  <a:extLst>
                    <a:ext uri="{9D8B030D-6E8A-4147-A177-3AD203B41FA5}">
                      <a16:colId xmlns:a16="http://schemas.microsoft.com/office/drawing/2014/main" val="120856437"/>
                    </a:ext>
                  </a:extLst>
                </a:gridCol>
                <a:gridCol w="1390551">
                  <a:extLst>
                    <a:ext uri="{9D8B030D-6E8A-4147-A177-3AD203B41FA5}">
                      <a16:colId xmlns:a16="http://schemas.microsoft.com/office/drawing/2014/main" val="174557360"/>
                    </a:ext>
                  </a:extLst>
                </a:gridCol>
                <a:gridCol w="1476386">
                  <a:extLst>
                    <a:ext uri="{9D8B030D-6E8A-4147-A177-3AD203B41FA5}">
                      <a16:colId xmlns:a16="http://schemas.microsoft.com/office/drawing/2014/main" val="3361585837"/>
                    </a:ext>
                  </a:extLst>
                </a:gridCol>
                <a:gridCol w="2129142">
                  <a:extLst>
                    <a:ext uri="{9D8B030D-6E8A-4147-A177-3AD203B41FA5}">
                      <a16:colId xmlns:a16="http://schemas.microsoft.com/office/drawing/2014/main" val="1566504496"/>
                    </a:ext>
                  </a:extLst>
                </a:gridCol>
                <a:gridCol w="2343237">
                  <a:extLst>
                    <a:ext uri="{9D8B030D-6E8A-4147-A177-3AD203B41FA5}">
                      <a16:colId xmlns:a16="http://schemas.microsoft.com/office/drawing/2014/main" val="1419030481"/>
                    </a:ext>
                  </a:extLst>
                </a:gridCol>
              </a:tblGrid>
              <a:tr h="1379049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bg1"/>
                          </a:solidFill>
                        </a:rPr>
                        <a:t>Проблема</a:t>
                      </a:r>
                      <a:endParaRPr lang="ru-RU" sz="900" b="1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ru-RU" sz="900" b="1" dirty="0"/>
                    </a:p>
                    <a:p>
                      <a:pPr algn="ctr"/>
                      <a:endParaRPr lang="ru-RU" sz="900" b="1" dirty="0"/>
                    </a:p>
                    <a:p>
                      <a:pPr algn="ctr"/>
                      <a:r>
                        <a:rPr lang="ru-RU" sz="900" b="0" dirty="0"/>
                        <a:t>Не знают с чего начать</a:t>
                      </a:r>
                    </a:p>
                    <a:p>
                      <a:pPr algn="ctr"/>
                      <a:r>
                        <a:rPr lang="ru-RU" sz="900" b="0" dirty="0"/>
                        <a:t>Какой курс выбрать</a:t>
                      </a:r>
                    </a:p>
                    <a:p>
                      <a:pPr algn="ctr"/>
                      <a:r>
                        <a:rPr lang="ru-RU" sz="900" b="0" dirty="0"/>
                        <a:t>Высокий риск купить некачественный курс</a:t>
                      </a:r>
                    </a:p>
                  </a:txBody>
                  <a:tcPr>
                    <a:solidFill>
                      <a:srgbClr val="40BA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bg1"/>
                          </a:solidFill>
                        </a:rPr>
                        <a:t>Решение</a:t>
                      </a:r>
                      <a:r>
                        <a:rPr lang="ru-RU" sz="900" b="1" dirty="0"/>
                        <a:t> </a:t>
                      </a:r>
                    </a:p>
                    <a:p>
                      <a:pPr algn="ctr"/>
                      <a:endParaRPr lang="ru-RU" sz="900" b="1" dirty="0">
                        <a:highlight>
                          <a:srgbClr val="FFFF00"/>
                        </a:highlight>
                      </a:endParaRPr>
                    </a:p>
                    <a:p>
                      <a:pPr algn="ctr"/>
                      <a:r>
                        <a:rPr lang="ru-RU" sz="900" b="0" dirty="0"/>
                        <a:t>Агрегатор ИТ курсов – онлайн платформа на которой размещены ИТ курсы ведущих вузов и школ</a:t>
                      </a:r>
                    </a:p>
                  </a:txBody>
                  <a:tcPr>
                    <a:solidFill>
                      <a:srgbClr val="40BAD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bg1"/>
                          </a:solidFill>
                        </a:rPr>
                        <a:t>Уникальная ценность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>
                          <a:solidFill>
                            <a:schemeClr val="tx1"/>
                          </a:solidFill>
                        </a:rPr>
                        <a:t>Агрегатор курсов от всех школ и компаний + отзывы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>
                          <a:solidFill>
                            <a:schemeClr val="tx1"/>
                          </a:solidFill>
                        </a:rPr>
                        <a:t>сокращаем время на поиск Ит курсов, экономим деньги, рейтинг курсов</a:t>
                      </a:r>
                    </a:p>
                    <a:p>
                      <a:pPr algn="ctr"/>
                      <a:endParaRPr lang="ru-RU" sz="900" b="0" dirty="0"/>
                    </a:p>
                  </a:txBody>
                  <a:tcPr>
                    <a:solidFill>
                      <a:srgbClr val="40BA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bg1"/>
                          </a:solidFill>
                        </a:rPr>
                        <a:t>Скрытое конкурентное преимущество</a:t>
                      </a:r>
                    </a:p>
                    <a:p>
                      <a:endParaRPr lang="ru-RU" sz="900" b="0" dirty="0"/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>
                          <a:solidFill>
                            <a:schemeClr val="tx1"/>
                          </a:solidFill>
                        </a:rPr>
                        <a:t>Не продвигаем курсы, мы за честные отзывы</a:t>
                      </a:r>
                    </a:p>
                    <a:p>
                      <a:endParaRPr lang="ru-RU" sz="900" b="0" dirty="0"/>
                    </a:p>
                    <a:p>
                      <a:r>
                        <a:rPr lang="ru-RU" sz="900" b="0" dirty="0"/>
                        <a:t>Команда и ее компетенции</a:t>
                      </a:r>
                    </a:p>
                    <a:p>
                      <a:r>
                        <a:rPr lang="ru-RU" sz="900" b="0" dirty="0"/>
                        <a:t>Поддержка вуза</a:t>
                      </a:r>
                    </a:p>
                  </a:txBody>
                  <a:tcPr>
                    <a:solidFill>
                      <a:srgbClr val="40BAD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bg1"/>
                          </a:solidFill>
                        </a:rPr>
                        <a:t>Сегменты клиентов</a:t>
                      </a:r>
                    </a:p>
                    <a:p>
                      <a:pPr algn="l"/>
                      <a:endParaRPr lang="ru-RU" sz="1200" b="0" i="0" u="none" strike="noStrike" cap="none" spc="0" baseline="0" dirty="0">
                        <a:solidFill>
                          <a:schemeClr val="dk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  <a:p>
                      <a:pPr algn="l"/>
                      <a:r>
                        <a:rPr lang="en-US" sz="1200" b="1" i="0" u="none" strike="noStrike" cap="none" spc="0" baseline="0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B</a:t>
                      </a:r>
                      <a:r>
                        <a:rPr lang="ru-RU" sz="1200" b="1" i="0" u="none" strike="noStrike" cap="none" spc="0" baseline="0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2С</a:t>
                      </a:r>
                    </a:p>
                    <a:p>
                      <a:pPr algn="l"/>
                      <a:endParaRPr lang="ru-RU" sz="1200" b="1" i="0" u="none" strike="noStrike" cap="none" spc="0" baseline="0" dirty="0">
                        <a:solidFill>
                          <a:schemeClr val="dk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  <a:p>
                      <a:pPr algn="l"/>
                      <a:r>
                        <a:rPr lang="en-US" sz="1200" b="0" i="0" u="none" strike="noStrike" cap="none" spc="0" baseline="0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–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начинающие ИТ специалисты</a:t>
                      </a:r>
                    </a:p>
                    <a:p>
                      <a:pPr algn="l"/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ru-RU" sz="12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 – </a:t>
                      </a:r>
                      <a:r>
                        <a:rPr lang="en-US" sz="12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 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люди которые хотят пройти повышение квалификации по узким направлениям ИТ </a:t>
                      </a:r>
                      <a:r>
                        <a:rPr lang="en-US" sz="12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 </a:t>
                      </a:r>
                    </a:p>
                    <a:p>
                      <a:pPr algn="ctr"/>
                      <a:endParaRPr lang="ru-RU" sz="900" b="1" dirty="0"/>
                    </a:p>
                  </a:txBody>
                  <a:tcPr>
                    <a:solidFill>
                      <a:srgbClr val="40BA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7229302"/>
                  </a:ext>
                </a:extLst>
              </a:tr>
              <a:tr h="1468608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bg1"/>
                          </a:solidFill>
                        </a:rPr>
                        <a:t>Конкуренты</a:t>
                      </a:r>
                      <a:endParaRPr lang="ru-RU" sz="900" b="1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ru-RU" sz="900" b="1" dirty="0"/>
                    </a:p>
                    <a:p>
                      <a:pPr algn="ctr"/>
                      <a:r>
                        <a:rPr lang="en-US" sz="900" b="0" dirty="0" err="1"/>
                        <a:t>Stepik</a:t>
                      </a:r>
                      <a:endParaRPr lang="en-US" sz="900" b="0" dirty="0"/>
                    </a:p>
                    <a:p>
                      <a:pPr algn="ctr"/>
                      <a:r>
                        <a:rPr lang="en-US" sz="900" b="0" dirty="0"/>
                        <a:t>Geek brains</a:t>
                      </a:r>
                    </a:p>
                    <a:p>
                      <a:pPr algn="ctr"/>
                      <a:r>
                        <a:rPr lang="en-US" sz="900" b="0" dirty="0" err="1"/>
                        <a:t>Skillbox</a:t>
                      </a:r>
                      <a:endParaRPr lang="en-US" sz="900" b="0" dirty="0"/>
                    </a:p>
                    <a:p>
                      <a:pPr algn="ctr"/>
                      <a:r>
                        <a:rPr lang="ru-RU" sz="900" b="0" dirty="0"/>
                        <a:t>Яндекс практикум</a:t>
                      </a:r>
                    </a:p>
                    <a:p>
                      <a:pPr algn="ctr"/>
                      <a:r>
                        <a:rPr lang="ru-RU" sz="900" b="0" dirty="0"/>
                        <a:t>ДПО в вузах</a:t>
                      </a:r>
                    </a:p>
                    <a:p>
                      <a:pPr algn="ctr"/>
                      <a:r>
                        <a:rPr lang="ru-RU" sz="900" b="0" dirty="0"/>
                        <a:t>Корпоративные ДПО</a:t>
                      </a:r>
                    </a:p>
                  </a:txBody>
                  <a:tcPr>
                    <a:solidFill>
                      <a:srgbClr val="40BA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bg1"/>
                          </a:solidFill>
                        </a:rPr>
                        <a:t>Ключевые метрики</a:t>
                      </a:r>
                    </a:p>
                    <a:p>
                      <a:pPr algn="ctr"/>
                      <a:endParaRPr lang="ru-RU" sz="900" b="1" dirty="0"/>
                    </a:p>
                    <a:p>
                      <a:pPr algn="ctr"/>
                      <a:r>
                        <a:rPr lang="ru-RU" sz="900" b="0" dirty="0"/>
                        <a:t>Количество активных пользователей в час</a:t>
                      </a:r>
                    </a:p>
                    <a:p>
                      <a:pPr algn="ctr"/>
                      <a:r>
                        <a:rPr lang="ru-RU" sz="900" b="0" dirty="0"/>
                        <a:t>Обще количество отзывов по курсам</a:t>
                      </a:r>
                    </a:p>
                    <a:p>
                      <a:pPr algn="ctr"/>
                      <a:r>
                        <a:rPr lang="ru-RU" sz="900" b="0" dirty="0"/>
                        <a:t>Количество курсов</a:t>
                      </a:r>
                    </a:p>
                  </a:txBody>
                  <a:tcPr>
                    <a:solidFill>
                      <a:srgbClr val="40BAD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bg1"/>
                          </a:solidFill>
                        </a:rPr>
                        <a:t>Каналы продвижения</a:t>
                      </a:r>
                    </a:p>
                    <a:p>
                      <a:pPr algn="l"/>
                      <a:endParaRPr lang="ru-RU" sz="900" b="1" dirty="0"/>
                    </a:p>
                    <a:p>
                      <a:pPr algn="l"/>
                      <a:r>
                        <a:rPr lang="ru-RU" sz="900" b="0" dirty="0"/>
                        <a:t>Социальные сети</a:t>
                      </a:r>
                    </a:p>
                    <a:p>
                      <a:pPr algn="l"/>
                      <a:r>
                        <a:rPr lang="en-US" sz="900" b="0" dirty="0"/>
                        <a:t>SEO </a:t>
                      </a:r>
                      <a:r>
                        <a:rPr lang="ru-RU" sz="900" b="0" dirty="0"/>
                        <a:t>продвижение платформы</a:t>
                      </a:r>
                    </a:p>
                    <a:p>
                      <a:pPr algn="l"/>
                      <a:r>
                        <a:rPr lang="ru-RU" sz="900" b="0" dirty="0"/>
                        <a:t>Конференции и мероприятия в вузе как площадка для продвижения</a:t>
                      </a:r>
                    </a:p>
                    <a:p>
                      <a:pPr algn="l"/>
                      <a:r>
                        <a:rPr lang="ru-RU" sz="900" b="0" dirty="0"/>
                        <a:t>Таргет </a:t>
                      </a:r>
                    </a:p>
                    <a:p>
                      <a:pPr algn="l"/>
                      <a:endParaRPr lang="ru-RU" sz="900" b="1" dirty="0"/>
                    </a:p>
                    <a:p>
                      <a:pPr algn="l"/>
                      <a:endParaRPr lang="ru-RU" sz="900" b="1" dirty="0"/>
                    </a:p>
                  </a:txBody>
                  <a:tcPr>
                    <a:solidFill>
                      <a:srgbClr val="40BAD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835728"/>
                  </a:ext>
                </a:extLst>
              </a:tr>
              <a:tr h="209774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Расходы:</a:t>
                      </a:r>
                    </a:p>
                    <a:p>
                      <a:pPr algn="l"/>
                      <a:r>
                        <a:rPr lang="ru-RU" sz="1200" b="1" dirty="0"/>
                        <a:t>Запуск проекта</a:t>
                      </a:r>
                      <a:r>
                        <a:rPr lang="ru-RU" sz="1200" dirty="0"/>
                        <a:t>: аренда сервера, хостинг, доменное имя, реклама</a:t>
                      </a:r>
                    </a:p>
                    <a:p>
                      <a:pPr algn="l"/>
                      <a:r>
                        <a:rPr lang="ru-RU" sz="1200" dirty="0"/>
                        <a:t>дизайнер, РИД, ИИ – рекомендации по подбору курсов, Экспертиза юристов</a:t>
                      </a:r>
                    </a:p>
                    <a:p>
                      <a:pPr algn="l"/>
                      <a:r>
                        <a:rPr lang="ru-RU" sz="1200" dirty="0"/>
                        <a:t>Постоянные расходы: администратор, </a:t>
                      </a:r>
                      <a:r>
                        <a:rPr lang="ru-RU" sz="1200" dirty="0" err="1"/>
                        <a:t>тех.поддержка</a:t>
                      </a:r>
                      <a:r>
                        <a:rPr lang="ru-RU" sz="1200" dirty="0"/>
                        <a:t>, реклама, аренда серверов, хостинга</a:t>
                      </a:r>
                    </a:p>
                    <a:p>
                      <a:pPr algn="l"/>
                      <a:r>
                        <a:rPr lang="ru-RU" sz="1200" dirty="0"/>
                        <a:t>Переменные расходы: эквайринг, налоги</a:t>
                      </a:r>
                    </a:p>
                    <a:p>
                      <a:pPr algn="just"/>
                      <a:endParaRPr lang="en-US" sz="1200" dirty="0"/>
                    </a:p>
                  </a:txBody>
                  <a:tcPr>
                    <a:solidFill>
                      <a:srgbClr val="40BAD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ru-RU" sz="900" b="1" dirty="0"/>
                        <a:t>Потоки выручки</a:t>
                      </a:r>
                    </a:p>
                    <a:p>
                      <a:pPr algn="l"/>
                      <a:r>
                        <a:rPr lang="ru-RU" sz="900" b="0" dirty="0"/>
                        <a:t>Подписка на сервис со стороны вузов   </a:t>
                      </a:r>
                      <a:br>
                        <a:rPr lang="ru-RU" sz="900" b="0" dirty="0"/>
                      </a:br>
                      <a:r>
                        <a:rPr lang="ru-RU" sz="900" b="0" dirty="0"/>
                        <a:t>Реклама предложений рекламодателей (подписок МТС)</a:t>
                      </a:r>
                      <a:br>
                        <a:rPr lang="ru-RU" sz="900" b="0" dirty="0"/>
                      </a:br>
                      <a:r>
                        <a:rPr lang="ru-RU" sz="900" b="0" dirty="0" err="1"/>
                        <a:t>Денскоины</a:t>
                      </a:r>
                      <a:endParaRPr lang="ru-RU" sz="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Потоки доходов:</a:t>
                      </a:r>
                    </a:p>
                    <a:p>
                      <a:pPr algn="l"/>
                      <a:endParaRPr lang="ru-RU" dirty="0"/>
                    </a:p>
                    <a:p>
                      <a:pPr algn="l"/>
                      <a:r>
                        <a:rPr lang="en-US" sz="1200" dirty="0"/>
                        <a:t>Freemium</a:t>
                      </a:r>
                      <a:r>
                        <a:rPr lang="ru-RU" sz="1200" dirty="0"/>
                        <a:t>   первые пользователи – бесплатно, в дальнейшем платная подписка. </a:t>
                      </a:r>
                    </a:p>
                    <a:p>
                      <a:pPr algn="l"/>
                      <a:r>
                        <a:rPr lang="en-US" sz="1200" dirty="0"/>
                        <a:t>Bigdata </a:t>
                      </a:r>
                      <a:r>
                        <a:rPr lang="ru-RU" sz="1200" dirty="0"/>
                        <a:t>– продажа заинтересованным пользователям</a:t>
                      </a:r>
                    </a:p>
                    <a:p>
                      <a:pPr algn="l"/>
                      <a:endParaRPr lang="ru-RU" dirty="0"/>
                    </a:p>
                  </a:txBody>
                  <a:tcPr>
                    <a:solidFill>
                      <a:srgbClr val="40BAD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3422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3977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DC70AA3-DE0D-BE2E-0F54-63952B8D514C}"/>
              </a:ext>
            </a:extLst>
          </p:cNvPr>
          <p:cNvSpPr/>
          <p:nvPr/>
        </p:nvSpPr>
        <p:spPr>
          <a:xfrm>
            <a:off x="-6780" y="663646"/>
            <a:ext cx="12198779" cy="555773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30276" y="79711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>
                <a:solidFill>
                  <a:srgbClr val="40BAD2"/>
                </a:solidFill>
              </a:rPr>
              <a:t>Основные конкуренты</a:t>
            </a: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40BAD2"/>
          </a:solidFill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7C7808DB-098B-CBE2-7158-158634EA72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7091002"/>
              </p:ext>
            </p:extLst>
          </p:nvPr>
        </p:nvGraphicFramePr>
        <p:xfrm>
          <a:off x="30276" y="807597"/>
          <a:ext cx="11905909" cy="5217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84112">
                  <a:extLst>
                    <a:ext uri="{9D8B030D-6E8A-4147-A177-3AD203B41FA5}">
                      <a16:colId xmlns:a16="http://schemas.microsoft.com/office/drawing/2014/main" val="1782783256"/>
                    </a:ext>
                  </a:extLst>
                </a:gridCol>
                <a:gridCol w="2329870">
                  <a:extLst>
                    <a:ext uri="{9D8B030D-6E8A-4147-A177-3AD203B41FA5}">
                      <a16:colId xmlns:a16="http://schemas.microsoft.com/office/drawing/2014/main" val="61918265"/>
                    </a:ext>
                  </a:extLst>
                </a:gridCol>
                <a:gridCol w="2586368">
                  <a:extLst>
                    <a:ext uri="{9D8B030D-6E8A-4147-A177-3AD203B41FA5}">
                      <a16:colId xmlns:a16="http://schemas.microsoft.com/office/drawing/2014/main" val="3082736087"/>
                    </a:ext>
                  </a:extLst>
                </a:gridCol>
                <a:gridCol w="1136923">
                  <a:extLst>
                    <a:ext uri="{9D8B030D-6E8A-4147-A177-3AD203B41FA5}">
                      <a16:colId xmlns:a16="http://schemas.microsoft.com/office/drawing/2014/main" val="528770121"/>
                    </a:ext>
                  </a:extLst>
                </a:gridCol>
                <a:gridCol w="1984318">
                  <a:extLst>
                    <a:ext uri="{9D8B030D-6E8A-4147-A177-3AD203B41FA5}">
                      <a16:colId xmlns:a16="http://schemas.microsoft.com/office/drawing/2014/main" val="1492730443"/>
                    </a:ext>
                  </a:extLst>
                </a:gridCol>
                <a:gridCol w="1984318">
                  <a:extLst>
                    <a:ext uri="{9D8B030D-6E8A-4147-A177-3AD203B41FA5}">
                      <a16:colId xmlns:a16="http://schemas.microsoft.com/office/drawing/2014/main" val="8156779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Параметры сравнения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Krockit.com 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Открытое онлайн образование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Stepik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Агрегатор ИТ курсов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Профессиональные сообщества (отзывы на курсы)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948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Количество ИТ курсов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++++</a:t>
                      </a:r>
                    </a:p>
                    <a:p>
                      <a:r>
                        <a:rPr lang="ru-RU" dirty="0"/>
                        <a:t>(не представлены программы для ВУЗов)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+++++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0038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Отзывы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++++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+++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+++++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4254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Какие школы, вузы представлены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++++</a:t>
                      </a:r>
                    </a:p>
                    <a:p>
                      <a:r>
                        <a:rPr lang="ru-RU" dirty="0"/>
                        <a:t>(Ограниченный набор онлайн школ и нет ВУЗов)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+++++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3233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Удобство использования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+++++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++++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+++++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+</a:t>
                      </a:r>
                    </a:p>
                    <a:p>
                      <a:r>
                        <a:rPr lang="ru-RU" dirty="0"/>
                        <a:t>(Нужно искать сообщество)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936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Техническая поддержка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+++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++++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+++++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5478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24850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40BAD2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0" y="31912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>
                <a:solidFill>
                  <a:srgbClr val="40BAD2"/>
                </a:solidFill>
              </a:rPr>
              <a:t>Рынок</a:t>
            </a:r>
            <a:endParaRPr sz="3600" dirty="0">
              <a:solidFill>
                <a:srgbClr val="40BAD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D13479-B4AF-2139-29DA-C00FF440DE43}"/>
              </a:ext>
            </a:extLst>
          </p:cNvPr>
          <p:cNvSpPr txBox="1"/>
          <p:nvPr/>
        </p:nvSpPr>
        <p:spPr>
          <a:xfrm>
            <a:off x="18533" y="926027"/>
            <a:ext cx="10620462" cy="14773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1" i="0" dirty="0">
                <a:solidFill>
                  <a:schemeClr val="bg1"/>
                </a:solidFill>
                <a:effectLst/>
                <a:latin typeface="docs-Calibri"/>
              </a:rPr>
              <a:t>По данным </a:t>
            </a:r>
            <a:r>
              <a:rPr lang="ru-RU" b="1" i="0" dirty="0" err="1">
                <a:solidFill>
                  <a:schemeClr val="bg1"/>
                </a:solidFill>
                <a:effectLst/>
                <a:latin typeface="docs-Calibri"/>
              </a:rPr>
              <a:t>Минцифры</a:t>
            </a:r>
            <a:r>
              <a:rPr lang="ru-RU" b="1" i="0" dirty="0">
                <a:solidFill>
                  <a:schemeClr val="bg1"/>
                </a:solidFill>
                <a:effectLst/>
                <a:latin typeface="docs-Calibri"/>
              </a:rPr>
              <a:t> за 2022 год: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>
                <a:solidFill>
                  <a:schemeClr val="bg1"/>
                </a:solidFill>
                <a:latin typeface="docs-Calibri"/>
              </a:rPr>
              <a:t>- </a:t>
            </a:r>
            <a:r>
              <a:rPr lang="ru-RU" i="0" dirty="0">
                <a:solidFill>
                  <a:schemeClr val="bg1"/>
                </a:solidFill>
                <a:effectLst/>
                <a:latin typeface="docs-Calibri"/>
              </a:rPr>
              <a:t>кадровая база ИТ- отрасли  рост на 13%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i="0" dirty="0">
                <a:solidFill>
                  <a:schemeClr val="bg1"/>
                </a:solidFill>
                <a:effectLst/>
                <a:latin typeface="docs-Calibri"/>
              </a:rPr>
              <a:t>- 740 тысяч человек работают в IT-отрасли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>
                <a:solidFill>
                  <a:schemeClr val="bg1"/>
                </a:solidFill>
                <a:latin typeface="docs-Calibri"/>
              </a:rPr>
              <a:t>- дефицит разработчиков </a:t>
            </a:r>
            <a:r>
              <a:rPr lang="ru-RU" b="1" dirty="0">
                <a:solidFill>
                  <a:srgbClr val="FF0000"/>
                </a:solidFill>
                <a:latin typeface="docs-Calibri"/>
              </a:rPr>
              <a:t>500 -700 ТЫС. </a:t>
            </a:r>
            <a:r>
              <a:rPr lang="ru-RU" dirty="0">
                <a:solidFill>
                  <a:schemeClr val="bg1"/>
                </a:solidFill>
                <a:latin typeface="docs-Calibri"/>
              </a:rPr>
              <a:t>человек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i="0" dirty="0">
                <a:solidFill>
                  <a:schemeClr val="bg1"/>
                </a:solidFill>
                <a:effectLst/>
                <a:latin typeface="docs-Calibri"/>
              </a:rPr>
              <a:t>- в вузах обучается 350 тыс. чел.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711DBD9-2314-7783-1B42-AB0C66ED6F59}"/>
              </a:ext>
            </a:extLst>
          </p:cNvPr>
          <p:cNvSpPr txBox="1"/>
          <p:nvPr/>
        </p:nvSpPr>
        <p:spPr>
          <a:xfrm>
            <a:off x="9244069" y="835741"/>
            <a:ext cx="2073964" cy="12003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l"/>
            <a:r>
              <a:rPr lang="ru-RU" b="1" i="0" dirty="0">
                <a:solidFill>
                  <a:srgbClr val="303233"/>
                </a:solidFill>
                <a:effectLst/>
                <a:latin typeface="Arial" panose="020B0604020202020204" pitchFamily="34" charset="0"/>
              </a:rPr>
              <a:t>По данным </a:t>
            </a:r>
            <a:r>
              <a:rPr lang="en-US" b="1" i="0" dirty="0" err="1">
                <a:solidFill>
                  <a:srgbClr val="303233"/>
                </a:solidFill>
                <a:effectLst/>
                <a:latin typeface="Arial" panose="020B0604020202020204" pitchFamily="34" charset="0"/>
              </a:rPr>
              <a:t>hh</a:t>
            </a:r>
            <a:r>
              <a:rPr lang="en-US" b="1" i="0" dirty="0">
                <a:solidFill>
                  <a:srgbClr val="303233"/>
                </a:solidFill>
                <a:effectLst/>
                <a:latin typeface="Arial" panose="020B0604020202020204" pitchFamily="34" charset="0"/>
              </a:rPr>
              <a:t>  - </a:t>
            </a:r>
            <a:r>
              <a:rPr lang="ru-RU" b="1" i="0" dirty="0">
                <a:solidFill>
                  <a:srgbClr val="303233"/>
                </a:solidFill>
                <a:effectLst/>
                <a:latin typeface="Arial" panose="020B0604020202020204" pitchFamily="34" charset="0"/>
              </a:rPr>
              <a:t>декабрь </a:t>
            </a:r>
            <a:r>
              <a:rPr lang="en-US" b="1" i="0" dirty="0">
                <a:solidFill>
                  <a:srgbClr val="303233"/>
                </a:solidFill>
                <a:effectLst/>
                <a:latin typeface="Arial" panose="020B0604020202020204" pitchFamily="34" charset="0"/>
              </a:rPr>
              <a:t>2023 </a:t>
            </a:r>
            <a:r>
              <a:rPr lang="ru-RU" b="1" i="0" dirty="0">
                <a:solidFill>
                  <a:srgbClr val="303233"/>
                </a:solidFill>
                <a:effectLst/>
                <a:latin typeface="Arial" panose="020B0604020202020204" pitchFamily="34" charset="0"/>
              </a:rPr>
              <a:t>г.</a:t>
            </a:r>
            <a:r>
              <a:rPr lang="en-US" b="1" i="0" dirty="0">
                <a:solidFill>
                  <a:srgbClr val="3032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1" i="0" dirty="0">
                <a:solidFill>
                  <a:srgbClr val="303233"/>
                </a:solidFill>
                <a:effectLst/>
                <a:latin typeface="Arial" panose="020B0604020202020204" pitchFamily="34" charset="0"/>
              </a:rPr>
              <a:t>50 032 вакансий «программист»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DE9BB0-4D1E-466C-2A55-42FA18B3EB6D}"/>
              </a:ext>
            </a:extLst>
          </p:cNvPr>
          <p:cNvSpPr txBox="1"/>
          <p:nvPr/>
        </p:nvSpPr>
        <p:spPr>
          <a:xfrm>
            <a:off x="129381" y="2505674"/>
            <a:ext cx="8995958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Яндекс </a:t>
            </a:r>
            <a:r>
              <a:rPr kumimoji="0" lang="ru-RU" sz="1800" b="0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вордста</a:t>
            </a:r>
            <a:r>
              <a:rPr lang="ru-RU" dirty="0" err="1">
                <a:solidFill>
                  <a:schemeClr val="bg1"/>
                </a:solidFill>
              </a:rPr>
              <a:t>т</a:t>
            </a:r>
            <a:r>
              <a:rPr lang="ru-RU" dirty="0">
                <a:solidFill>
                  <a:schemeClr val="bg1"/>
                </a:solidFill>
              </a:rPr>
              <a:t> – 2023 год 10, 2 млн. запросов по России и СНГ по ключевым словам  «Онлайн курсы  </a:t>
            </a:r>
            <a:r>
              <a:rPr lang="en-US" dirty="0">
                <a:solidFill>
                  <a:schemeClr val="bg1"/>
                </a:solidFill>
              </a:rPr>
              <a:t>IT</a:t>
            </a:r>
            <a:r>
              <a:rPr lang="ru-RU" dirty="0">
                <a:solidFill>
                  <a:schemeClr val="bg1"/>
                </a:solidFill>
              </a:rPr>
              <a:t>»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51335D9-FFD6-437F-0217-1EA4A11D9E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038" y="3275057"/>
            <a:ext cx="6807904" cy="205781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35CAA75-B5F4-0A84-8DCD-603333068B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6371"/>
          <a:stretch/>
        </p:blipFill>
        <p:spPr>
          <a:xfrm>
            <a:off x="9317309" y="2171771"/>
            <a:ext cx="2515495" cy="3741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7855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40BAD2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150782" y="12662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>
                <a:solidFill>
                  <a:srgbClr val="40BAD2"/>
                </a:solidFill>
              </a:rPr>
              <a:t>Финансовая модель</a:t>
            </a:r>
            <a:endParaRPr sz="3600" dirty="0">
              <a:solidFill>
                <a:srgbClr val="40B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8252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5524125" y="0"/>
            <a:ext cx="6667875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9684871" y="145017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2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E449CD20-430A-7DD9-ED27-9D1F7DA327CE}"/>
              </a:ext>
            </a:extLst>
          </p:cNvPr>
          <p:cNvSpPr txBox="1"/>
          <p:nvPr/>
        </p:nvSpPr>
        <p:spPr>
          <a:xfrm>
            <a:off x="6572539" y="4562803"/>
            <a:ext cx="1565011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Запуск платформы </a:t>
            </a:r>
          </a:p>
          <a:p>
            <a:r>
              <a:rPr lang="ru-RU" dirty="0"/>
              <a:t>Январь 2025</a:t>
            </a:r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6662525" y="1560522"/>
            <a:ext cx="1565011" cy="1077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Концепция идеи проекта и прототип декабрь 2023</a:t>
            </a:r>
            <a:endParaRPr dirty="0"/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id="{000D3CE4-34EE-E26E-E7A2-678BFE00736C}"/>
              </a:ext>
            </a:extLst>
          </p:cNvPr>
          <p:cNvSpPr txBox="1"/>
          <p:nvPr/>
        </p:nvSpPr>
        <p:spPr>
          <a:xfrm>
            <a:off x="9356245" y="2977844"/>
            <a:ext cx="2774236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Разработка </a:t>
            </a:r>
            <a:r>
              <a:rPr lang="en-US" dirty="0"/>
              <a:t>MVP</a:t>
            </a:r>
            <a:r>
              <a:rPr lang="ru-RU" dirty="0"/>
              <a:t>, тестирование, доработка  </a:t>
            </a:r>
            <a:r>
              <a:rPr lang="en-US" dirty="0"/>
              <a:t> – </a:t>
            </a:r>
            <a:r>
              <a:rPr lang="ru-RU" dirty="0"/>
              <a:t>июль  - декабрь </a:t>
            </a:r>
            <a:r>
              <a:rPr lang="en-US" dirty="0"/>
              <a:t>2024</a:t>
            </a:r>
            <a:endParaRPr dirty="0"/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166F96AD-EABC-03A5-50C6-42E5F6853235}"/>
              </a:ext>
            </a:extLst>
          </p:cNvPr>
          <p:cNvSpPr txBox="1"/>
          <p:nvPr/>
        </p:nvSpPr>
        <p:spPr>
          <a:xfrm>
            <a:off x="10266423" y="5438847"/>
            <a:ext cx="1565011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Платная подписка</a:t>
            </a:r>
          </a:p>
          <a:p>
            <a:r>
              <a:rPr lang="ru-RU" dirty="0"/>
              <a:t>Январь 2026</a:t>
            </a:r>
            <a:endParaRPr dirty="0"/>
          </a:p>
        </p:txBody>
      </p:sp>
      <p:sp>
        <p:nvSpPr>
          <p:cNvPr id="29" name="Соединительная линия уступом 2">
            <a:extLst>
              <a:ext uri="{FF2B5EF4-FFF2-40B4-BE49-F238E27FC236}">
                <a16:creationId xmlns:a16="http://schemas.microsoft.com/office/drawing/2014/main" id="{9428A32D-CAF8-886B-9A02-19EBCAA4CFE9}"/>
              </a:ext>
            </a:extLst>
          </p:cNvPr>
          <p:cNvSpPr/>
          <p:nvPr/>
        </p:nvSpPr>
        <p:spPr>
          <a:xfrm>
            <a:off x="7477146" y="1011301"/>
            <a:ext cx="2162014" cy="1323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0" name="Соединительная линия уступом 26">
            <a:extLst>
              <a:ext uri="{FF2B5EF4-FFF2-40B4-BE49-F238E27FC236}">
                <a16:creationId xmlns:a16="http://schemas.microsoft.com/office/drawing/2014/main" id="{7901E5FE-4CBA-7A96-46EB-10221AA8CFD0}"/>
              </a:ext>
            </a:extLst>
          </p:cNvPr>
          <p:cNvSpPr/>
          <p:nvPr/>
        </p:nvSpPr>
        <p:spPr>
          <a:xfrm flipH="1">
            <a:off x="7663413" y="2702913"/>
            <a:ext cx="1828805" cy="1066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chemeClr val="accent1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1" name="Соединительная линия уступом 29">
            <a:extLst>
              <a:ext uri="{FF2B5EF4-FFF2-40B4-BE49-F238E27FC236}">
                <a16:creationId xmlns:a16="http://schemas.microsoft.com/office/drawing/2014/main" id="{601636D4-6453-1D84-B08B-B46065B512D9}"/>
              </a:ext>
            </a:extLst>
          </p:cNvPr>
          <p:cNvSpPr/>
          <p:nvPr/>
        </p:nvSpPr>
        <p:spPr>
          <a:xfrm>
            <a:off x="7663413" y="4171270"/>
            <a:ext cx="2319868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chemeClr val="accent1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297122" y="2977844"/>
            <a:ext cx="4906312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>
                <a:solidFill>
                  <a:schemeClr val="bg1"/>
                </a:solidFill>
              </a:rPr>
              <a:t>Этапы развития проекта</a:t>
            </a:r>
            <a:endParaRPr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40BAD2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DDA9B59B-8DBC-8B84-4CA9-5CD80BDE414A}"/>
              </a:ext>
            </a:extLst>
          </p:cNvPr>
          <p:cNvSpPr txBox="1"/>
          <p:nvPr/>
        </p:nvSpPr>
        <p:spPr>
          <a:xfrm>
            <a:off x="95968" y="0"/>
            <a:ext cx="4906312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>
                <a:solidFill>
                  <a:srgbClr val="40BAD2"/>
                </a:solidFill>
              </a:rPr>
              <a:t>ЗАПРОС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A3B0FB-F2F7-F1A0-98B6-F94D5479EEB5}"/>
              </a:ext>
            </a:extLst>
          </p:cNvPr>
          <p:cNvSpPr txBox="1"/>
          <p:nvPr/>
        </p:nvSpPr>
        <p:spPr>
          <a:xfrm>
            <a:off x="772357" y="2361460"/>
            <a:ext cx="2787589" cy="95410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Экспертная оценка: юристы</a:t>
            </a:r>
          </a:p>
        </p:txBody>
      </p:sp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00206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0070C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dirty="0"/>
          </a:p>
        </p:txBody>
      </p:sp>
      <p:sp>
        <p:nvSpPr>
          <p:cNvPr id="292" name="Прямоугольник 9"/>
          <p:cNvSpPr/>
          <p:nvPr/>
        </p:nvSpPr>
        <p:spPr>
          <a:xfrm>
            <a:off x="8341568" y="-12041"/>
            <a:ext cx="3883091" cy="1811885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СПАСИБО</a:t>
            </a:r>
            <a:r>
              <a:rPr dirty="0">
                <a:solidFill>
                  <a:schemeClr val="bg1"/>
                </a:solidFill>
                <a:latin typeface="Franklin Gothic Heavy" panose="020B0903020102020204" pitchFamily="34" charset="0"/>
              </a:rPr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>
                <a:solidFill>
                  <a:schemeClr val="bg1"/>
                </a:solidFill>
                <a:latin typeface="Franklin Gothic Heavy" panose="020B0903020102020204" pitchFamily="34" charset="0"/>
              </a:rPr>
              <a:t>КОНТАКТЫ</a:t>
            </a:r>
            <a:endParaRPr dirty="0">
              <a:solidFill>
                <a:schemeClr val="bg1"/>
              </a:solidFill>
              <a:latin typeface="Franklin Gothic Heavy" panose="020B0903020102020204" pitchFamily="34" charset="0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chemeClr val="bg1"/>
                </a:solidFill>
                <a:latin typeface="Franklin Gothic Heavy" panose="020B0903020102020204" pitchFamily="34" charset="0"/>
              </a:rPr>
              <a:t>8 927 803 93 72</a:t>
            </a:r>
            <a:endParaRPr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>
                <a:solidFill>
                  <a:schemeClr val="bg1"/>
                </a:solidFill>
                <a:latin typeface="Franklin Gothic Heavy" panose="020B0903020102020204" pitchFamily="34" charset="0"/>
              </a:rPr>
              <a:t>E</a:t>
            </a:r>
            <a:r>
              <a:rPr dirty="0">
                <a:solidFill>
                  <a:schemeClr val="bg1"/>
                </a:solidFill>
                <a:latin typeface="Franklin Gothic Heavy" panose="020B0903020102020204" pitchFamily="34" charset="0"/>
              </a:rPr>
              <a:t>mail</a:t>
            </a:r>
            <a:br>
              <a:rPr lang="ru-RU" dirty="0">
                <a:solidFill>
                  <a:schemeClr val="bg1"/>
                </a:solidFill>
                <a:latin typeface="Franklin Gothic Heavy" panose="020B09030201020202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Franklin Gothic Heavy" panose="020B0903020102020204" pitchFamily="34" charset="0"/>
              </a:rPr>
              <a:t>orlovartem123@yandex.ru</a:t>
            </a:r>
            <a:endParaRPr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359DA33-DEC2-C7AE-0CE1-DD5FD2078094}"/>
              </a:ext>
            </a:extLst>
          </p:cNvPr>
          <p:cNvSpPr/>
          <p:nvPr/>
        </p:nvSpPr>
        <p:spPr>
          <a:xfrm>
            <a:off x="8341568" y="1794065"/>
            <a:ext cx="3883092" cy="508065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DB6A70F-5CFF-D049-0F60-98CECB77BC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293" y="3311931"/>
            <a:ext cx="1993640" cy="19936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Рамка">
  <a:themeElements>
    <a:clrScheme name="Рамка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Рамка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Рамка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TM03457475[[fn=Рамка]]</Template>
  <TotalTime>3467</TotalTime>
  <Words>438</Words>
  <Application>Microsoft Office PowerPoint</Application>
  <PresentationFormat>Широкоэкранный</PresentationFormat>
  <Paragraphs>149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20" baseType="lpstr">
      <vt:lpstr>Arial</vt:lpstr>
      <vt:lpstr>Calibri</vt:lpstr>
      <vt:lpstr>Corbel</vt:lpstr>
      <vt:lpstr>docs-Calibri</vt:lpstr>
      <vt:lpstr>Franklin Gothic Heavy</vt:lpstr>
      <vt:lpstr>Gilroy-Bold</vt:lpstr>
      <vt:lpstr>Gilroy-ExtraBold</vt:lpstr>
      <vt:lpstr>Gilroy-Light</vt:lpstr>
      <vt:lpstr>Helvetica Neue</vt:lpstr>
      <vt:lpstr>Wingdings 2</vt:lpstr>
      <vt:lpstr>Рамка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Артем Орлов</cp:lastModifiedBy>
  <cp:revision>38</cp:revision>
  <dcterms:modified xsi:type="dcterms:W3CDTF">2023-12-12T22:14:04Z</dcterms:modified>
</cp:coreProperties>
</file>