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307" r:id="rId4"/>
    <p:sldId id="286" r:id="rId5"/>
    <p:sldId id="291" r:id="rId6"/>
    <p:sldId id="301" r:id="rId7"/>
    <p:sldId id="306" r:id="rId8"/>
    <p:sldId id="308" r:id="rId9"/>
    <p:sldId id="310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CAF17"/>
    <a:srgbClr val="B5D8E1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73" d="100"/>
          <a:sy n="73" d="100"/>
        </p:scale>
        <p:origin x="564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94889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45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БИБЛИОТЕКА ПИАРЩИКА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err="1"/>
              <a:t>Ханбиков</a:t>
            </a:r>
            <a:r>
              <a:rPr lang="ru-RU" dirty="0"/>
              <a:t> Султан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err="1"/>
              <a:t>Селифанкина</a:t>
            </a:r>
            <a:r>
              <a:rPr lang="ru-RU" dirty="0"/>
              <a:t> Анастасия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86683" y="1711992"/>
            <a:ext cx="111286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/>
              <a:t>Сложно найти актуальную информацию, собранную в одном источнике по направлению </a:t>
            </a:r>
            <a:r>
              <a:rPr lang="en-US" sz="3600" dirty="0"/>
              <a:t>PR</a:t>
            </a:r>
            <a:r>
              <a:rPr lang="ru-RU" sz="3600" dirty="0"/>
              <a:t>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/>
              <a:t>Большая часть материалов по обучению рекламе устарела.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86683" y="1711992"/>
            <a:ext cx="111286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 smtClean="0"/>
              <a:t>Разработать методики ускоренного и емкого обучения пиар компетенциям на базе онлайн-платформы.</a:t>
            </a:r>
            <a:endParaRPr lang="ru-RU" sz="3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600" b="1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/>
              <a:t>Технологии</a:t>
            </a:r>
            <a:r>
              <a:rPr lang="ru-RU" sz="3600" dirty="0"/>
              <a:t>: веб-технологии, искусственный интеллект, мобильная разработка</a:t>
            </a:r>
            <a:r>
              <a:rPr lang="en-US" sz="3600" dirty="0"/>
              <a:t/>
            </a:r>
            <a:br>
              <a:rPr lang="en-US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316583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893463"/>
              </p:ext>
            </p:extLst>
          </p:nvPr>
        </p:nvGraphicFramePr>
        <p:xfrm>
          <a:off x="661403" y="1587759"/>
          <a:ext cx="11007432" cy="46187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1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1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38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Основные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партнеры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Ключевые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направления деятельности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Ценностные предложения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и преимущества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Отношения с клиентами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Потребительские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сегменты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245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Отношения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типа «поставщик-производитель», оптимизация услуг и совместная деятельность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Формирование платформы,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предоставляющей образовательные услуги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Инновационность, </a:t>
                      </a:r>
                    </a:p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Цена,</a:t>
                      </a:r>
                    </a:p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Доступность,</a:t>
                      </a:r>
                    </a:p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Удобство,</a:t>
                      </a:r>
                    </a:p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Скорость,</a:t>
                      </a:r>
                    </a:p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Улучшение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результатов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Персональная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поддержка, автоматизированное обслуживание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Gilroy-Light"/>
                          <a:cs typeface="Arial" panose="020B0604020202020204" pitchFamily="34" charset="0"/>
                        </a:rPr>
                        <a:t>b2c,</a:t>
                      </a:r>
                      <a:r>
                        <a:rPr lang="en-US" sz="1400" baseline="0" dirty="0">
                          <a:latin typeface="Gilroy-Ligh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студенты пиарщики, люди которые хотят сменить сферу деятельности, студенты, преподаватели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Ключевые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ресурсы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Каналы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продвижения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8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</a:rPr>
                        <a:t>Интеллектуальные</a:t>
                      </a:r>
                      <a:r>
                        <a:rPr lang="ru-RU" sz="1400" baseline="0" dirty="0">
                          <a:latin typeface="Gilroy-Light"/>
                        </a:rPr>
                        <a:t> ресурсы)разработчики</a:t>
                      </a:r>
                      <a:r>
                        <a:rPr lang="en-US" sz="1400" baseline="0" dirty="0">
                          <a:latin typeface="Gilroy-Light"/>
                        </a:rPr>
                        <a:t>/</a:t>
                      </a:r>
                      <a:r>
                        <a:rPr lang="ru-RU" sz="1400" baseline="0" dirty="0">
                          <a:latin typeface="Gilroy-Light"/>
                        </a:rPr>
                        <a:t>методисты), материальные ресурсы(сервера, аренда офиса)</a:t>
                      </a:r>
                      <a:endParaRPr lang="ru-RU" sz="1400" dirty="0">
                        <a:latin typeface="Gilroy-Ligh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</a:rPr>
                        <a:t>Социальные сети, баннерная</a:t>
                      </a:r>
                      <a:r>
                        <a:rPr lang="ru-RU" sz="1400" baseline="0" dirty="0">
                          <a:latin typeface="Gilroy-Light"/>
                        </a:rPr>
                        <a:t> и контекстная реклама</a:t>
                      </a:r>
                      <a:endParaRPr lang="ru-RU" sz="1400" dirty="0">
                        <a:latin typeface="Gilroy-Ligh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433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Структура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расходов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Потоки выручки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83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Заработная плата специалистам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по разработке платформы и разработке методики, аренда офиса, маркетинг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-Light"/>
                          <a:cs typeface="Arial" panose="020B0604020202020204" pitchFamily="34" charset="0"/>
                        </a:rPr>
                        <a:t>Стратегия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 высоких цен, </a:t>
                      </a:r>
                      <a:r>
                        <a:rPr lang="ru-RU" sz="1400" baseline="0" dirty="0" err="1">
                          <a:latin typeface="Gilroy-Light"/>
                          <a:cs typeface="Arial" panose="020B0604020202020204" pitchFamily="34" charset="0"/>
                        </a:rPr>
                        <a:t>гос.программа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, коммерческая продажа и поддержка продукта, доход от периодических платежей</a:t>
                      </a:r>
                      <a:r>
                        <a:rPr lang="en-US" sz="1400" baseline="0" dirty="0">
                          <a:latin typeface="Gilroy-Light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aseline="0" dirty="0">
                          <a:latin typeface="Gilroy-Light"/>
                          <a:cs typeface="Arial" panose="020B0604020202020204" pitchFamily="34" charset="0"/>
                        </a:rPr>
                        <a:t>разовых сделок</a:t>
                      </a:r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Gilroy-Ligh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</a:t>
            </a:r>
            <a:r>
              <a:rPr lang="ru-RU" sz="3600" dirty="0" smtClean="0"/>
              <a:t>конкурент</a:t>
            </a:r>
            <a:r>
              <a:rPr lang="ru-RU" sz="3600" dirty="0"/>
              <a:t>ы</a:t>
            </a:r>
            <a:endParaRPr lang="ru-RU" sz="10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553216"/>
              </p:ext>
            </p:extLst>
          </p:nvPr>
        </p:nvGraphicFramePr>
        <p:xfrm>
          <a:off x="1126020" y="1563950"/>
          <a:ext cx="10479825" cy="49158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055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3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9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4043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Gilroy-Light"/>
                        </a:rPr>
                        <a:t>конкуренты</a:t>
                      </a:r>
                      <a:endParaRPr sz="1400" b="0" dirty="0">
                        <a:solidFill>
                          <a:schemeClr val="tx1"/>
                        </a:solidFill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Gilroy-Light"/>
                        </a:rPr>
                        <a:t>Стоимость (рассрочка)</a:t>
                      </a:r>
                      <a:endParaRPr sz="1400" b="0" dirty="0">
                        <a:solidFill>
                          <a:schemeClr val="tx1"/>
                        </a:solidFill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Gilroy-Light"/>
                        </a:rPr>
                        <a:t>продолжительность</a:t>
                      </a:r>
                      <a:endParaRPr sz="1400" b="0" dirty="0">
                        <a:solidFill>
                          <a:schemeClr val="tx1"/>
                        </a:solidFill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Gilroy-Light"/>
                        </a:rPr>
                        <a:t>формат</a:t>
                      </a:r>
                      <a:endParaRPr sz="1400" b="0" dirty="0">
                        <a:solidFill>
                          <a:schemeClr val="tx1"/>
                        </a:solidFill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Gilroy-Light"/>
                        </a:rPr>
                        <a:t>документ</a:t>
                      </a:r>
                      <a:endParaRPr sz="1400" b="0" dirty="0">
                        <a:solidFill>
                          <a:schemeClr val="tx1"/>
                        </a:solidFill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11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100">
                          <a:latin typeface="Gilroy-Light"/>
                        </a:rPr>
                        <a:t> Обучающая платформа УлГТУ «Библиотека пиарщика»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100" dirty="0">
                          <a:latin typeface="Gilroy-Light"/>
                        </a:rPr>
                        <a:t>От 2500 ₽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Доступ в любое время, курсы 4 месяца и экспресс курсы по 2 недели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видеолекции</a:t>
                      </a:r>
                      <a:r>
                        <a:rPr lang="ru-RU" sz="1100" dirty="0">
                          <a:latin typeface="Gilroy-Light"/>
                        </a:rPr>
                        <a:t>, автоматические тесты, тесты с ручной проверкой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сертификат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65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«PR-менеджер в </a:t>
                      </a:r>
                      <a:r>
                        <a:rPr lang="ru-RU" sz="1100" dirty="0" err="1">
                          <a:latin typeface="Gilroy-Light"/>
                        </a:rPr>
                        <a:t>digital</a:t>
                      </a:r>
                      <a:r>
                        <a:rPr lang="ru-RU" sz="1100" dirty="0">
                          <a:latin typeface="Gilroy-Light"/>
                        </a:rPr>
                        <a:t>: с нуля до </a:t>
                      </a:r>
                      <a:r>
                        <a:rPr lang="ru-RU" sz="1100" dirty="0" err="1">
                          <a:latin typeface="Gilroy-Light"/>
                        </a:rPr>
                        <a:t>middle</a:t>
                      </a:r>
                      <a:r>
                        <a:rPr lang="ru-RU" sz="1100" dirty="0">
                          <a:latin typeface="Gilroy-Light"/>
                        </a:rPr>
                        <a:t>» — </a:t>
                      </a:r>
                      <a:r>
                        <a:rPr lang="ru-RU" sz="1100" dirty="0" err="1">
                          <a:latin typeface="Gilroy-Light"/>
                        </a:rPr>
                        <a:t>Нетология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от 99 900 ₽</a:t>
                      </a:r>
                      <a:br>
                        <a:rPr lang="ru-RU" sz="1100" dirty="0">
                          <a:latin typeface="Gilroy-Light"/>
                        </a:rPr>
                      </a:br>
                      <a:r>
                        <a:rPr lang="ru-RU" sz="1100" dirty="0">
                          <a:latin typeface="Gilroy-Light"/>
                        </a:rPr>
                        <a:t>(</a:t>
                      </a:r>
                      <a:r>
                        <a:rPr lang="ru-RU" sz="1100" dirty="0" err="1">
                          <a:latin typeface="Gilroy-Light"/>
                        </a:rPr>
                        <a:t>расс</a:t>
                      </a:r>
                      <a:r>
                        <a:rPr lang="ru-RU" sz="1100" dirty="0">
                          <a:latin typeface="Gilroy-Light"/>
                        </a:rPr>
                        <a:t>)</a:t>
                      </a:r>
                    </a:p>
                    <a:p>
                      <a:pPr algn="ctr">
                        <a:defRPr sz="1600"/>
                      </a:pP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8 месяцев</a:t>
                      </a:r>
                    </a:p>
                    <a:p>
                      <a:pPr algn="ctr">
                        <a:defRPr sz="1600"/>
                      </a:pP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видеолекции</a:t>
                      </a:r>
                      <a:r>
                        <a:rPr lang="ru-RU" sz="1100" dirty="0">
                          <a:latin typeface="Gilroy-Light"/>
                        </a:rPr>
                        <a:t> + вебинары + воркшопы + практические </a:t>
                      </a:r>
                    </a:p>
                    <a:p>
                      <a:pPr algn="ctr">
                        <a:defRPr sz="1600"/>
                      </a:pP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100">
                          <a:latin typeface="Gilroy-Light"/>
                        </a:rPr>
                        <a:t>диплом о профессиональной переподготовке</a:t>
                      </a:r>
                    </a:p>
                    <a:p>
                      <a:pPr algn="ctr">
                        <a:defRPr sz="1600"/>
                      </a:pP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43206"/>
                  </a:ext>
                </a:extLst>
              </a:tr>
              <a:tr h="731306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«Онлайн-курсы PR для начинающих» — Международная школа профессий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7500 ₽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3 недели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видеолекции</a:t>
                      </a:r>
                      <a:r>
                        <a:rPr lang="ru-RU" sz="1100" dirty="0">
                          <a:latin typeface="Gilroy-Light"/>
                        </a:rPr>
                        <a:t> + «живые» </a:t>
                      </a:r>
                      <a:r>
                        <a:rPr lang="ru-RU" sz="1100" dirty="0" err="1">
                          <a:latin typeface="Gilroy-Light"/>
                        </a:rPr>
                        <a:t>вебинары</a:t>
                      </a:r>
                      <a:r>
                        <a:rPr lang="ru-RU" sz="1100" dirty="0">
                          <a:latin typeface="Gilroy-Light"/>
                        </a:rPr>
                        <a:t> + практические занятия + интерактивные задания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сертификат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65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«Профессия </a:t>
                      </a:r>
                      <a:r>
                        <a:rPr lang="en-US" sz="1100" dirty="0">
                          <a:latin typeface="Gilroy-Light"/>
                        </a:rPr>
                        <a:t>PR-</a:t>
                      </a:r>
                      <a:r>
                        <a:rPr lang="ru-RU" sz="1100" dirty="0">
                          <a:latin typeface="Gilroy-Light"/>
                        </a:rPr>
                        <a:t>менеджер» — </a:t>
                      </a:r>
                      <a:r>
                        <a:rPr lang="en-US" sz="1100" dirty="0" err="1">
                          <a:latin typeface="Gilroy-Light"/>
                        </a:rPr>
                        <a:t>Skillbox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от 107 384 ₽</a:t>
                      </a:r>
                      <a:br>
                        <a:rPr lang="ru-RU" sz="1100" dirty="0">
                          <a:latin typeface="Gilroy-Light"/>
                        </a:rPr>
                      </a:br>
                      <a:r>
                        <a:rPr lang="ru-RU" sz="1100" dirty="0">
                          <a:latin typeface="Gilroy-Light"/>
                        </a:rPr>
                        <a:t>(</a:t>
                      </a:r>
                      <a:r>
                        <a:rPr lang="ru-RU" sz="1100" dirty="0" err="1">
                          <a:latin typeface="Gilroy-Light"/>
                        </a:rPr>
                        <a:t>расс</a:t>
                      </a:r>
                      <a:r>
                        <a:rPr lang="ru-RU" sz="1100" dirty="0">
                          <a:latin typeface="Gilroy-Light"/>
                        </a:rPr>
                        <a:t>)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6 месяцев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видеолекции</a:t>
                      </a:r>
                      <a:r>
                        <a:rPr lang="ru-RU" sz="1100" dirty="0">
                          <a:latin typeface="Gilroy-Light"/>
                        </a:rPr>
                        <a:t> + практические задания + тесты + дополнительные материалы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сертификат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65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«Организация PR-деятельности компании» — Русская школа управления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от 39 510 ₽</a:t>
                      </a:r>
                      <a:br>
                        <a:rPr lang="ru-RU" sz="1100" dirty="0">
                          <a:latin typeface="Gilroy-Light"/>
                        </a:rPr>
                      </a:br>
                      <a:r>
                        <a:rPr lang="ru-RU" sz="1100" dirty="0">
                          <a:latin typeface="Gilroy-Light"/>
                        </a:rPr>
                        <a:t>(</a:t>
                      </a:r>
                      <a:r>
                        <a:rPr lang="ru-RU" sz="1100" dirty="0" err="1">
                          <a:latin typeface="Gilroy-Light"/>
                        </a:rPr>
                        <a:t>расс</a:t>
                      </a:r>
                      <a:r>
                        <a:rPr lang="ru-RU" sz="1100" dirty="0">
                          <a:latin typeface="Gilroy-Light"/>
                        </a:rPr>
                        <a:t>)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4 месяца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вебинары</a:t>
                      </a:r>
                      <a:r>
                        <a:rPr lang="ru-RU" sz="1100" dirty="0">
                          <a:latin typeface="Gilroy-Light"/>
                        </a:rPr>
                        <a:t> + практические задания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диплом о повышении квалификации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2572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«Эффективный PR: стратегии и инструменты» — Учебный центр при МГТУ им. Н.Э. Баумана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от 19 990 ₽</a:t>
                      </a:r>
                      <a:br>
                        <a:rPr lang="ru-RU" sz="1100" dirty="0">
                          <a:latin typeface="Gilroy-Light"/>
                        </a:rPr>
                      </a:br>
                      <a:r>
                        <a:rPr lang="ru-RU" sz="1100" dirty="0">
                          <a:latin typeface="Gilroy-Light"/>
                        </a:rPr>
                        <a:t>(</a:t>
                      </a:r>
                      <a:r>
                        <a:rPr lang="ru-RU" sz="1100" dirty="0" err="1">
                          <a:latin typeface="Gilroy-Light"/>
                        </a:rPr>
                        <a:t>расс</a:t>
                      </a:r>
                      <a:r>
                        <a:rPr lang="ru-RU" sz="1100" dirty="0">
                          <a:latin typeface="Gilroy-Light"/>
                        </a:rPr>
                        <a:t>)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24 </a:t>
                      </a:r>
                      <a:r>
                        <a:rPr lang="ru-RU" sz="1100" dirty="0" err="1">
                          <a:latin typeface="Gilroy-Light"/>
                        </a:rPr>
                        <a:t>ак</a:t>
                      </a:r>
                      <a:r>
                        <a:rPr lang="ru-RU" sz="1100" dirty="0">
                          <a:latin typeface="Gilroy-Light"/>
                        </a:rPr>
                        <a:t>. ч.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 err="1">
                          <a:latin typeface="Gilroy-Light"/>
                        </a:rPr>
                        <a:t>видеолекции</a:t>
                      </a:r>
                      <a:r>
                        <a:rPr lang="ru-RU" sz="1100" dirty="0">
                          <a:latin typeface="Gilroy-Light"/>
                        </a:rPr>
                        <a:t> + практические задания + деловые игры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100" dirty="0">
                          <a:latin typeface="Gilroy-Light"/>
                        </a:rPr>
                        <a:t>сертификат, диплом</a:t>
                      </a:r>
                      <a:endParaRPr sz="1100" dirty="0">
                        <a:latin typeface="Gilroy-Light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815365" y="2071763"/>
            <a:ext cx="4527436" cy="4293575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Рынок</a:t>
            </a:r>
            <a:endParaRPr sz="3600" dirty="0"/>
          </a:p>
        </p:txBody>
      </p:sp>
      <p:sp>
        <p:nvSpPr>
          <p:cNvPr id="32" name="Овал 31"/>
          <p:cNvSpPr/>
          <p:nvPr/>
        </p:nvSpPr>
        <p:spPr>
          <a:xfrm>
            <a:off x="4470751" y="3185172"/>
            <a:ext cx="3166280" cy="3166280"/>
          </a:xfrm>
          <a:prstGeom prst="ellipse">
            <a:avLst/>
          </a:prstGeom>
          <a:solidFill>
            <a:schemeClr val="accent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4965613" y="4349508"/>
            <a:ext cx="2125628" cy="2015830"/>
          </a:xfrm>
          <a:prstGeom prst="ellipse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301752" y="4467332"/>
            <a:ext cx="1453350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SOM</a:t>
            </a:r>
            <a:endParaRPr lang="ru-RU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тактика</a:t>
            </a:r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004228" y="3428284"/>
            <a:ext cx="2099326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SAM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стратегия</a:t>
            </a:r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166490" y="2086979"/>
            <a:ext cx="1774802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TAM</a:t>
            </a:r>
            <a:endParaRPr lang="ru-RU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перспектива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352408" y="5109384"/>
            <a:ext cx="145335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2 250 тыс. Р</a:t>
            </a:r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352408" y="4025337"/>
            <a:ext cx="145335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21300 тыс. Р</a:t>
            </a:r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5352408" y="2820356"/>
            <a:ext cx="145335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312 млн Р</a:t>
            </a:r>
            <a:endParaRPr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72538" y="1830157"/>
            <a:ext cx="6511753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1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Студенты, обучающиеся на направлении рекламы и СО, желающие получить дополнительное образование: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- Возраст: 18-25 лет, зачастую являются студентами колледжей или университетов.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- Характеристики: Активные, мотивированные, стремящиеся к образованию и личностному росту.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- Интересы: Учеба, предметы, связанные с их специализацией, академическая карьера, конкурентная среда.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- Цели: Улучшение академических результатов, повышение профессиональной компетентности, доступ к образовательным ресурсам и информации.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1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Портрет ЦА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72538" y="1830157"/>
            <a:ext cx="10831085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Средний чек: 250000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Постоянные расходы: 35000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Переменные расходы: 13000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Точка безубыточности наступит через 9 месяцев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Экономика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24115399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Дорожная карта</a:t>
            </a:r>
            <a:endParaRPr sz="3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5483" y="4000153"/>
            <a:ext cx="10375758" cy="5003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25469" y="2788104"/>
            <a:ext cx="151948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Разработка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методик</a:t>
            </a:r>
            <a:endParaRPr lang="ru-RU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0337" y="4003554"/>
            <a:ext cx="374193" cy="539901"/>
          </a:xfrm>
          <a:prstGeom prst="roundRect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1867056" y="2788104"/>
            <a:ext cx="148518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</a:rPr>
              <a:t>Построение платформы</a:t>
            </a:r>
            <a:endParaRPr lang="ru-RU" sz="1000" dirty="0" smtClean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209377" y="2809589"/>
            <a:ext cx="159512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Продвижение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проекта</a:t>
            </a:r>
            <a:endParaRPr lang="ru-RU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561750" y="2809589"/>
            <a:ext cx="191005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Обеспечение качества</a:t>
            </a:r>
            <a:endParaRPr lang="ru-RU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156876" y="2809589"/>
            <a:ext cx="246949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Масштабирование и развитие</a:t>
            </a:r>
            <a:endParaRPr lang="ru-RU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8156248" y="2788104"/>
            <a:ext cx="290081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Анализ результатов и оптимизация</a:t>
            </a:r>
            <a:endParaRPr lang="ru-RU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>
            <a:off x="1254054" y="4184556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Равнобедренный треугольник 23"/>
          <p:cNvSpPr/>
          <p:nvPr/>
        </p:nvSpPr>
        <p:spPr>
          <a:xfrm rot="5400000">
            <a:off x="2504099" y="4161371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>
            <a:off x="3841605" y="4161371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5456291" y="4161371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Равнобедренный треугольник 26"/>
          <p:cNvSpPr/>
          <p:nvPr/>
        </p:nvSpPr>
        <p:spPr>
          <a:xfrm rot="5400000">
            <a:off x="7317308" y="4161370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Равнобедренный треугольник 27"/>
          <p:cNvSpPr/>
          <p:nvPr/>
        </p:nvSpPr>
        <p:spPr>
          <a:xfrm rot="5400000">
            <a:off x="9441322" y="4166231"/>
            <a:ext cx="330668" cy="177897"/>
          </a:xfrm>
          <a:prstGeom prst="triangle">
            <a:avLst/>
          </a:prstGeom>
          <a:solidFill>
            <a:schemeClr val="bg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547794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927 838 03 14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: </a:t>
            </a:r>
            <a:r>
              <a:rPr lang="en-US" dirty="0"/>
              <a:t>sultanhanbikov@gmail.com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511</Words>
  <Application>Microsoft Office PowerPoint</Application>
  <PresentationFormat>Широкоэкранный</PresentationFormat>
  <Paragraphs>125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Султан</cp:lastModifiedBy>
  <cp:revision>53</cp:revision>
  <dcterms:modified xsi:type="dcterms:W3CDTF">2023-12-11T16:28:09Z</dcterms:modified>
</cp:coreProperties>
</file>