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7" r:id="rId13"/>
    <p:sldId id="269" r:id="rId14"/>
    <p:sldId id="271" r:id="rId15"/>
  </p:sldIdLst>
  <p:sldSz cx="14630400" cy="8229600"/>
  <p:notesSz cx="8229600" cy="14630400"/>
  <p:embeddedFontLst>
    <p:embeddedFont>
      <p:font typeface="Libre Baskerville" panose="02000000000000000000" pitchFamily="34" charset="0"/>
      <p:bold r:id="rId19"/>
    </p:embeddedFont>
    <p:embeddedFont>
      <p:font typeface="Libre Baskerville" panose="02000000000000000000" pitchFamily="34" charset="-122"/>
      <p:bold r:id="rId20"/>
    </p:embeddedFont>
    <p:embeddedFont>
      <p:font typeface="Libre Baskerville" panose="02000000000000000000" pitchFamily="34" charset="-120"/>
      <p:bold r:id="rId21"/>
    </p:embeddedFont>
    <p:embeddedFont>
      <p:font typeface="DM Sans" pitchFamily="34" charset="0"/>
      <p:bold r:id="rId22"/>
    </p:embeddedFont>
    <p:embeddedFont>
      <p:font typeface="DM Sans" pitchFamily="34" charset="-122"/>
      <p:bold r:id="rId23"/>
    </p:embeddedFont>
    <p:embeddedFont>
      <p:font typeface="DM Sans" pitchFamily="34" charset="-120"/>
      <p:bold r:id="rId24"/>
    </p:embeddedFont>
    <p:embeddedFont>
      <p:font typeface="Calibri" panose="020F0502020204030204" charset="0"/>
      <p:regular r:id="rId25"/>
      <p:bold r:id="rId26"/>
      <p:italic r:id="rId27"/>
      <p:bold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4E3D"/>
    <a:srgbClr val="746B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font" Target="fonts/font10.fntdata"/><Relationship Id="rId27" Type="http://schemas.openxmlformats.org/officeDocument/2006/relationships/font" Target="fonts/font9.fntdata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60" cy="9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13632960" cy="546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731520" lvl="0" indent="-54864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463040" lvl="1" indent="-508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2pPr>
            <a:lvl3pPr marL="2194560" lvl="2" indent="-508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■"/>
              <a:defRPr/>
            </a:lvl3pPr>
            <a:lvl4pPr marL="2926080" lvl="3" indent="-508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●"/>
              <a:defRPr/>
            </a:lvl4pPr>
            <a:lvl5pPr marL="3657600" lvl="4" indent="-508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5pPr>
            <a:lvl6pPr marL="4389120" lvl="5" indent="-508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■"/>
              <a:defRPr/>
            </a:lvl6pPr>
            <a:lvl7pPr marL="5120640" lvl="6" indent="-508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●"/>
              <a:defRPr/>
            </a:lvl7pPr>
            <a:lvl8pPr marL="5852160" lvl="7" indent="-508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8pPr>
            <a:lvl9pPr marL="6583680" lvl="8" indent="-508000" algn="l">
              <a:lnSpc>
                <a:spcPct val="115000"/>
              </a:lnSpc>
              <a:spcBef>
                <a:spcPts val="256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920" cy="62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6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85204"/>
            <a:ext cx="7556421" cy="9782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«BuildAssist»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3903583"/>
            <a:ext cx="7556421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Мобильное приложение для оперативного взаимодействия и обмена проектной документации между руководителями и исполнителями на строительных объектах.</a:t>
            </a:r>
            <a:endParaRPr lang="en-US" sz="1750" i="1" dirty="0"/>
          </a:p>
        </p:txBody>
      </p:sp>
      <p:sp>
        <p:nvSpPr>
          <p:cNvPr id="5" name="Shape 2"/>
          <p:cNvSpPr/>
          <p:nvPr/>
        </p:nvSpPr>
        <p:spPr>
          <a:xfrm>
            <a:off x="793790" y="526434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270040" y="5247442"/>
            <a:ext cx="4049554" cy="3968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  <p:sp>
        <p:nvSpPr>
          <p:cNvPr id="54" name="Google Shape;54;p1"/>
          <p:cNvSpPr/>
          <p:nvPr/>
        </p:nvSpPr>
        <p:spPr>
          <a:xfrm>
            <a:off x="12047855" y="635"/>
            <a:ext cx="2582545" cy="8216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2204700" y="305435"/>
            <a:ext cx="2425700" cy="223901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Текстовое поле 8"/>
          <p:cNvSpPr txBox="1"/>
          <p:nvPr/>
        </p:nvSpPr>
        <p:spPr>
          <a:xfrm>
            <a:off x="793750" y="6619875"/>
            <a:ext cx="7348220" cy="925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76200" marR="0" lvl="0" algn="l" rtl="0">
              <a:lnSpc>
                <a:spcPct val="100000"/>
              </a:lnSpc>
              <a:spcBef>
                <a:spcPts val="0"/>
              </a:spcBef>
              <a:buClrTx/>
              <a:buSzPts val="1200"/>
              <a:buFontTx/>
              <a:buNone/>
            </a:pPr>
            <a:r>
              <a:rPr lang="en-US" sz="1750" i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Спикеры:</a:t>
            </a:r>
            <a:endParaRPr lang="en-US" sz="1750" i="1" u="none" strike="noStrike" cap="none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  <a:sym typeface="Montserrat Light"/>
            </a:endParaRPr>
          </a:p>
          <a:p>
            <a:pPr marL="76200" lvl="0" algn="l">
              <a:buClrTx/>
              <a:buSzPts val="1200"/>
              <a:buFontTx/>
            </a:pPr>
            <a:r>
              <a:rPr lang="en-US" sz="1750" i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Александра Кантанович</a:t>
            </a:r>
            <a:endParaRPr lang="en-US" sz="1750" b="0" i="1" u="none" strike="noStrike" cap="none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  <a:sym typeface="Montserrat Light"/>
            </a:endParaRPr>
          </a:p>
          <a:p>
            <a:pPr marL="76200" lvl="0">
              <a:buSzPts val="1200"/>
            </a:pPr>
            <a:r>
              <a:rPr lang="en-US" sz="1750" i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Ольга Лапушкина</a:t>
            </a:r>
            <a:endParaRPr lang="ru-RU" altLang="en-US" sz="1600" dirty="0" err="1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9604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Целевая аудитория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802011"/>
            <a:ext cx="6351270" cy="3925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010870"/>
            <a:ext cx="472356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Средние строительные компании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501289"/>
            <a:ext cx="6351270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Для этих компаний критически важно найти баланс между стоимостью и функциональностью, уделяя внимание управлению задачами и коммуникациям.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221" y="1802011"/>
            <a:ext cx="6351389" cy="39253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85221" y="6010870"/>
            <a:ext cx="600741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Малые строительные компании и бригады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85221" y="6501289"/>
            <a:ext cx="6351389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Ценят удобство использования и доступность в плане стоимости, акцентируя внимание на простоте и выгодных подписках.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97362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Проблема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1959769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790003"/>
            <a:ext cx="4120753" cy="14173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Не своевременное информирование об изменениях в проектной документации.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343412"/>
            <a:ext cx="4120753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Ущерб: задержки строительных работ и сдачи объекта. Штрафы за срыв сроков сдачи объектов.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5254704" y="4790123"/>
            <a:ext cx="4120872" cy="14173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Руководителям проекта сложно отслеживать выполнение строительных работ на объектах.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6343531"/>
            <a:ext cx="4120872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Нехватка информации о ходе работ, потеря времени и ресурсов.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1959769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790003"/>
            <a:ext cx="4120753" cy="1062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Не своевременная передача правок в проектной документации на объекты.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989082"/>
            <a:ext cx="4120753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Увеличение рисков ошибок, задержек и несоответствия проекта.</a:t>
            </a:r>
            <a:endParaRPr lang="en-US" sz="1750" dirty="0"/>
          </a:p>
        </p:txBody>
      </p:sp>
      <p:pic>
        <p:nvPicPr>
          <p:cNvPr id="12" name="Изображение 11"/>
          <p:cNvPicPr/>
          <p:nvPr/>
        </p:nvPicPr>
        <p:blipFill>
          <a:blip r:embed="rId1"/>
          <a:srcRect t="386" b="-386"/>
          <a:stretch>
            <a:fillRect/>
          </a:stretch>
        </p:blipFill>
        <p:spPr>
          <a:xfrm>
            <a:off x="5217160" y="1960245"/>
            <a:ext cx="4158615" cy="2546350"/>
          </a:xfrm>
          <a:prstGeom prst="round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1135" y="0"/>
            <a:ext cx="5549265" cy="8153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3741" y="258048"/>
            <a:ext cx="5174933" cy="6467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Решения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4376" y="1972747"/>
            <a:ext cx="3744158" cy="2193727"/>
          </a:xfrm>
          <a:prstGeom prst="roundRect">
            <a:avLst>
              <a:gd name="adj" fmla="val 3963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38927" y="2187297"/>
            <a:ext cx="3315057" cy="6467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Обмениваться проектной документацией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38927" y="2958227"/>
            <a:ext cx="3315057" cy="9936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Быстрый доступ к актуальной информации в любом месте и в любое время.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675465" y="1972747"/>
            <a:ext cx="3744158" cy="2193727"/>
          </a:xfrm>
          <a:prstGeom prst="roundRect">
            <a:avLst>
              <a:gd name="adj" fmla="val 3963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890016" y="2187297"/>
            <a:ext cx="3315057" cy="6467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Оперативно решать рабочие вопросы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890016" y="2958227"/>
            <a:ext cx="3315057" cy="9936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Сокращение времени на коммуникацию, повышение эффективности.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24376" y="4373404"/>
            <a:ext cx="3744158" cy="2840474"/>
          </a:xfrm>
          <a:prstGeom prst="roundRect">
            <a:avLst>
              <a:gd name="adj" fmla="val 3061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8927" y="4587954"/>
            <a:ext cx="3315057" cy="129349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Оперативно информировать об изменениях в проектной документации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38292" y="6005632"/>
            <a:ext cx="3315057" cy="9936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Своевременное уведомление всех участников о внесенных изменениях.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675465" y="4373404"/>
            <a:ext cx="3744158" cy="2840474"/>
          </a:xfrm>
          <a:prstGeom prst="roundRect">
            <a:avLst>
              <a:gd name="adj" fmla="val 3061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90016" y="4587954"/>
            <a:ext cx="3315057" cy="97012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Отслеживать план-график выполнения работ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890016" y="5682258"/>
            <a:ext cx="3315057" cy="9936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Контроль над ходом работ, своевременное выявление проблем.</a:t>
            </a:r>
            <a:endParaRPr lang="en-US" sz="1600" dirty="0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454025" y="1050290"/>
            <a:ext cx="7750810" cy="5899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158750" lvl="0">
              <a:lnSpc>
                <a:spcPts val="1200"/>
              </a:lnSpc>
              <a:spcBef>
                <a:spcPts val="1200"/>
              </a:spcBef>
              <a:buSzPts val="1050"/>
            </a:pPr>
            <a:r>
              <a:rPr lang="en-US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 Light"/>
              </a:rPr>
              <a:t>Мобильное приложение </a:t>
            </a:r>
            <a:r>
              <a:rPr lang="en-US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«BuildAssist»</a:t>
            </a:r>
            <a:endParaRPr lang="en-US" dirty="0"/>
          </a:p>
          <a:p>
            <a:pPr marL="158750" lvl="0">
              <a:lnSpc>
                <a:spcPts val="1200"/>
              </a:lnSpc>
              <a:spcBef>
                <a:spcPts val="1200"/>
              </a:spcBef>
              <a:buSzPts val="1050"/>
            </a:pPr>
            <a:r>
              <a:rPr lang="en-US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 Light"/>
              </a:rPr>
              <a:t>позволит руководителям и бригадирам строительных объектов</a:t>
            </a:r>
            <a:r>
              <a:rPr lang="ru-RU" dirty="0">
                <a:sym typeface="Montserrat Light"/>
              </a:rPr>
              <a:t>: </a:t>
            </a:r>
            <a:endParaRPr lang="en-US" dirty="0"/>
          </a:p>
          <a:p>
            <a:pPr marL="158750" lvl="0">
              <a:lnSpc>
                <a:spcPts val="1200"/>
              </a:lnSpc>
              <a:spcBef>
                <a:spcPts val="1200"/>
              </a:spcBef>
              <a:buSzPts val="1050"/>
            </a:pPr>
            <a:endParaRPr lang="ru-RU" altLang="en-US" dirty="0"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54782" y="348853"/>
            <a:ext cx="3518654" cy="43969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3450"/>
              </a:lnSpc>
              <a:buNone/>
            </a:pPr>
            <a:r>
              <a:rPr lang="en-US" sz="27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Описание решения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2562" y="1037749"/>
            <a:ext cx="13645277" cy="6828949"/>
          </a:xfrm>
          <a:prstGeom prst="roundRect">
            <a:avLst>
              <a:gd name="adj" fmla="val 86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493322" y="1046004"/>
            <a:ext cx="13628608" cy="40921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5" name="Text 3"/>
          <p:cNvSpPr/>
          <p:nvPr/>
        </p:nvSpPr>
        <p:spPr>
          <a:xfrm>
            <a:off x="642461" y="1137404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Базовый</a:t>
            </a:r>
            <a:endParaRPr lang="en-US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88625" y="1137404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Профессиональный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730978" y="1137404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Премиум</a:t>
            </a:r>
            <a:endParaRPr lang="en-US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0182" y="1454587"/>
            <a:ext cx="13628608" cy="409218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9" name="Text 7"/>
          <p:cNvSpPr/>
          <p:nvPr/>
        </p:nvSpPr>
        <p:spPr>
          <a:xfrm>
            <a:off x="642461" y="1546622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Централизованная база данных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188625" y="1546622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Централизованная база данных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730978" y="1546622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Централизованная база данных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0182" y="1863804"/>
            <a:ext cx="13628608" cy="40921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3" name="Text 11"/>
          <p:cNvSpPr/>
          <p:nvPr/>
        </p:nvSpPr>
        <p:spPr>
          <a:xfrm>
            <a:off x="642461" y="1955840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Просмотр 2D-чертежей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188625" y="1955840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Просмотр 2D-чертежей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730978" y="1955840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Просмотр 2D-чертежей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0182" y="2273022"/>
            <a:ext cx="13628608" cy="634365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7" name="Text 15"/>
          <p:cNvSpPr/>
          <p:nvPr/>
        </p:nvSpPr>
        <p:spPr>
          <a:xfrm>
            <a:off x="642461" y="2365058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Создание и отслеживание простых задач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188625" y="2365058"/>
            <a:ext cx="4253270" cy="45029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Расширенные функции управления задачами: назначение сроков, приоритетов</a:t>
            </a:r>
            <a:r>
              <a:rPr lang="ru-RU" alt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ru-RU" alt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730740" y="2365375"/>
            <a:ext cx="4257040" cy="4502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Расширенные функции управления задачами: назначение сроков, приоритетов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0182" y="2907387"/>
            <a:ext cx="13628608" cy="40921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21" name="Text 19"/>
          <p:cNvSpPr/>
          <p:nvPr/>
        </p:nvSpPr>
        <p:spPr>
          <a:xfrm>
            <a:off x="642461" y="2999423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algn="l">
              <a:lnSpc>
                <a:spcPts val="1750"/>
              </a:lnSpc>
              <a:buClrTx/>
              <a:buSzTx/>
              <a:buFontTx/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Ограниченное количество пользователей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188625" y="2999423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Неограниченное количество пользователей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730978" y="2999423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Неограниченное количество пользователей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00182" y="3316605"/>
            <a:ext cx="13628608" cy="409218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25" name="Text 23"/>
          <p:cNvSpPr/>
          <p:nvPr/>
        </p:nvSpPr>
        <p:spPr>
          <a:xfrm>
            <a:off x="642461" y="3408640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algn="l">
              <a:lnSpc>
                <a:spcPts val="1750"/>
              </a:lnSpc>
              <a:buClrTx/>
              <a:buSzTx/>
              <a:buFontTx/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Ограниченное хранилище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188625" y="3408640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Неограниченное хранилище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730978" y="3408640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Неограниченное хранилище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00182" y="3725823"/>
            <a:ext cx="13628608" cy="40921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29" name="Text 27"/>
          <p:cNvSpPr/>
          <p:nvPr/>
        </p:nvSpPr>
        <p:spPr>
          <a:xfrm>
            <a:off x="642461" y="3817858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188625" y="3817858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Доступ к 3D-моделям проекта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730978" y="3817858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Доступ к 3D-моделям проекта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500182" y="4135041"/>
            <a:ext cx="13628608" cy="409218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33" name="Text 31"/>
          <p:cNvSpPr/>
          <p:nvPr/>
        </p:nvSpPr>
        <p:spPr>
          <a:xfrm>
            <a:off x="642461" y="4227076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88625" y="4227076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9730978" y="4227076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Интерактивные инструкции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500182" y="4544258"/>
            <a:ext cx="13628608" cy="40921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37" name="Text 35"/>
          <p:cNvSpPr/>
          <p:nvPr/>
        </p:nvSpPr>
        <p:spPr>
          <a:xfrm>
            <a:off x="642461" y="4636294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5188625" y="4636294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9730978" y="4636294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Доступ к модулю ИИ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500380" y="4953635"/>
            <a:ext cx="13628370" cy="541655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41" name="Text 39"/>
          <p:cNvSpPr/>
          <p:nvPr/>
        </p:nvSpPr>
        <p:spPr>
          <a:xfrm>
            <a:off x="642461" y="5045512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188625" y="5045512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9696450" y="5045710"/>
            <a:ext cx="4291330" cy="4502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ru-RU" alt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</a:t>
            </a: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нализ данных, оптимизация процессов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500182" y="5587841"/>
            <a:ext cx="13628608" cy="40921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45" name="Text 43"/>
          <p:cNvSpPr/>
          <p:nvPr/>
        </p:nvSpPr>
        <p:spPr>
          <a:xfrm>
            <a:off x="642461" y="5679877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5188625" y="5679877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9731375" y="5588000"/>
            <a:ext cx="4256405" cy="19558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Видеозвонки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42461" y="6089094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5188625" y="6089094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642461" y="6498312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54" name="Text 52"/>
          <p:cNvSpPr/>
          <p:nvPr/>
        </p:nvSpPr>
        <p:spPr>
          <a:xfrm>
            <a:off x="5188625" y="6498312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500182" y="5904905"/>
            <a:ext cx="13628608" cy="634365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57" name="Text 55"/>
          <p:cNvSpPr/>
          <p:nvPr/>
        </p:nvSpPr>
        <p:spPr>
          <a:xfrm>
            <a:off x="642461" y="6907530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5188625" y="6907530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1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 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9696688" y="5996940"/>
            <a:ext cx="4257080" cy="45029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Возможность создания собственных шаблонов задач и инструкций.</a:t>
            </a:r>
            <a:endParaRPr lang="en-US" sz="16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500182" y="7449860"/>
            <a:ext cx="13628608" cy="40921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1" name="Text 59"/>
          <p:cNvSpPr/>
          <p:nvPr/>
        </p:nvSpPr>
        <p:spPr>
          <a:xfrm>
            <a:off x="492601" y="7132955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Стоимость: бесплатно</a:t>
            </a:r>
            <a:endParaRPr lang="en-US" sz="20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5188625" y="7132955"/>
            <a:ext cx="425327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Стоимость: 1999 рублей месяц</a:t>
            </a:r>
            <a:endParaRPr lang="en-US" sz="20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9556988" y="7132955"/>
            <a:ext cx="4257080" cy="225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0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Стоимость: 3999 рублей месяц</a:t>
            </a:r>
            <a:endParaRPr lang="en-US" sz="20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29065" y="97949"/>
            <a:ext cx="7608451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Сравнение с конкурентами</a:t>
            </a:r>
            <a:endParaRPr lang="en-US" sz="445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91515" y="922020"/>
          <a:ext cx="13030835" cy="691197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62505"/>
                <a:gridCol w="3182620"/>
                <a:gridCol w="2449195"/>
                <a:gridCol w="2398395"/>
                <a:gridCol w="2738120"/>
              </a:tblGrid>
              <a:tr h="1190625">
                <a:tc>
                  <a:txBody>
                    <a:bodyPr/>
                    <a:p>
                      <a:pPr algn="ctr"/>
                      <a:endParaRPr lang="en-US" alt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en-US" sz="2000" u="none" strike="noStrike" cap="none" dirty="0" err="1"/>
                        <a:t>BuildAssist</a:t>
                      </a:r>
                      <a:endParaRPr lang="en-US" sz="2000" u="none" strike="noStrike" cap="none" dirty="0" err="1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u="none" strike="noStrike" cap="none"/>
                        <a:t>Procore</a:t>
                      </a:r>
                      <a:endParaRPr lang="ru-RU" sz="2000" u="none" strike="noStrike" cap="none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u="none" strike="noStrike" cap="none"/>
                        <a:t> PlanGrid</a:t>
                      </a:r>
                      <a:endParaRPr lang="ru-RU" sz="2000" u="none" strike="noStrike" cap="none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Fieldwire</a:t>
                      </a:r>
                      <a:endParaRPr lang="ru-RU" sz="2000" dirty="0"/>
                    </a:p>
                  </a:txBody>
                  <a:tcPr/>
                </a:tc>
              </a:tr>
              <a:tr h="2235200">
                <a:tc>
                  <a:txBody>
                    <a:bodyPr/>
                    <a:p>
                      <a:pPr algn="ctr"/>
                      <a:r>
                        <a:rPr lang="ru-RU" sz="2000" dirty="0"/>
                        <a:t>Функциональность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 Полный набор: информация, </a:t>
                      </a:r>
                      <a:endParaRPr lang="ru-RU" sz="2000" dirty="0"/>
                    </a:p>
                    <a:p>
                      <a:pPr algn="ctr"/>
                      <a:r>
                        <a:rPr lang="ru-RU" sz="2000" dirty="0"/>
                        <a:t>задачи, </a:t>
                      </a:r>
                      <a:endParaRPr lang="ru-RU" sz="2000" dirty="0"/>
                    </a:p>
                    <a:p>
                      <a:pPr algn="ctr"/>
                      <a:r>
                        <a:rPr lang="ru-RU" sz="2000" dirty="0"/>
                        <a:t>коммуникация, </a:t>
                      </a:r>
                      <a:endParaRPr lang="ru-RU" sz="2000" dirty="0"/>
                    </a:p>
                    <a:p>
                      <a:pPr algn="ctr"/>
                      <a:r>
                        <a:rPr lang="ru-RU" sz="2000" dirty="0"/>
                        <a:t>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Преимущественно задачи, коммуникация, отчетность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/>
                        <a:t>Информация, задачи, коммуникация, 2D-чертежи </a:t>
                      </a:r>
                      <a:endParaRPr lang="ru-RU" sz="200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/>
                        <a:t>Информация, задачи, коммуникация, 2D-чертежи </a:t>
                      </a:r>
                      <a:endParaRPr lang="ru-RU" sz="2000"/>
                    </a:p>
                  </a:txBody>
                  <a:tcPr/>
                </a:tc>
              </a:tr>
              <a:tr h="1656715"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defRPr/>
                      </a:pPr>
                      <a:r>
                        <a:rPr lang="ru-RU" sz="2000" dirty="0"/>
                        <a:t>Пользовательский интерфейс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Интуитивно понятный, простой и современный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Функциональный, но может быть сложным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Простой, но с ограниченной функциональностью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/>
                        <a:t>Простой, но с ограниченной функциональностью</a:t>
                      </a:r>
                      <a:endParaRPr lang="ru-RU" sz="2000"/>
                    </a:p>
                  </a:txBody>
                  <a:tcPr/>
                </a:tc>
              </a:tr>
              <a:tr h="1829435"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defRPr/>
                      </a:pPr>
                      <a:r>
                        <a:rPr lang="ru-RU" sz="2000" dirty="0"/>
                        <a:t>Стоимость</a:t>
                      </a:r>
                      <a:endParaRPr lang="ru-RU" sz="2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defRPr/>
                      </a:pP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Гибкие тарифы: Базовый (Free), Pro, Premium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/>
                        <a:t>Премиум-тарифы: Базовый, Pro, Premium</a:t>
                      </a:r>
                      <a:endParaRPr lang="ru-RU" sz="200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Премиум-тарифы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2000" dirty="0"/>
                        <a:t>Премиум-тарифы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5661" y="413028"/>
            <a:ext cx="3755231" cy="4693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3650"/>
              </a:lnSpc>
              <a:buNone/>
            </a:pPr>
            <a:r>
              <a:rPr lang="en-US" sz="29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Преимущества</a:t>
            </a:r>
            <a:endParaRPr lang="en-US" sz="2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61" y="1182767"/>
            <a:ext cx="3225760" cy="199358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9590" y="3364230"/>
            <a:ext cx="3168015" cy="2533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Централизованная база данных</a:t>
            </a:r>
            <a:endParaRPr lang="en-US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687" y="1182767"/>
            <a:ext cx="3225879" cy="19937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93515" y="3364230"/>
            <a:ext cx="3209290" cy="23368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Интерактивные инструкции</a:t>
            </a:r>
            <a:endParaRPr lang="en-US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833" y="1182767"/>
            <a:ext cx="3225760" cy="199358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27595" y="3364230"/>
            <a:ext cx="3210560" cy="254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Управление задачами</a:t>
            </a:r>
            <a:endParaRPr lang="en-US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8860" y="1182767"/>
            <a:ext cx="3225879" cy="19937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80090" y="3362960"/>
            <a:ext cx="3235325" cy="2349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Искусственный интеллект</a:t>
            </a:r>
            <a:endParaRPr lang="en-US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986" y="4492585"/>
            <a:ext cx="3225760" cy="199358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620401" y="6719649"/>
            <a:ext cx="3005376" cy="23467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Мобильность и оффлайн-доступ</a:t>
            </a:r>
            <a:endParaRPr lang="en-US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3717" y="4482425"/>
            <a:ext cx="3225879" cy="1993702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5613400" y="6567170"/>
            <a:ext cx="3235325" cy="4692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Простой и интуитивный интерфейс</a:t>
            </a:r>
            <a:endParaRPr lang="en-US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7648" y="4467820"/>
            <a:ext cx="3225760" cy="1993583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9757410" y="6719570"/>
            <a:ext cx="3223260" cy="3162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Гибкие тарифы</a:t>
            </a:r>
            <a:endParaRPr lang="en-US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9620" y="541020"/>
            <a:ext cx="5861685" cy="70866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Рынок</a:t>
            </a:r>
            <a:endParaRPr lang="en-US" sz="4800" b="1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678545" y="2509520"/>
            <a:ext cx="4309110" cy="1457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 РФ 395 тысяч строительных компаний. Средняя стоимость подписки 3 тыс.рублей в мес.</a:t>
            </a:r>
            <a:endParaRPr lang="en-US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124273" y="3563342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fontAlgn="base">
              <a:lnSpc>
                <a:spcPts val="168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S</a:t>
            </a:r>
            <a:r>
              <a:rPr lang="en-US" altLang="zh-CN" sz="2200">
                <a:solidFill>
                  <a:srgbClr val="000000"/>
                </a:solidFill>
                <a:latin typeface="Roboto"/>
                <a:ea typeface="Roboto"/>
                <a:sym typeface="+mn-ea"/>
              </a:rPr>
              <a:t>SAM</a:t>
            </a:r>
            <a:endParaRPr lang="en-US" altLang="zh-CN" sz="2200" b="0" i="0">
              <a:solidFill>
                <a:srgbClr val="000000"/>
              </a:solidFill>
              <a:latin typeface="Roboto"/>
              <a:ea typeface="Roboto"/>
            </a:endParaRPr>
          </a:p>
          <a:p>
            <a:pPr marL="0" indent="0" algn="ctr" fontAlgn="base">
              <a:lnSpc>
                <a:spcPts val="168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2200">
                <a:solidFill>
                  <a:srgbClr val="000000"/>
                </a:solidFill>
                <a:latin typeface="Roboto"/>
                <a:ea typeface="Roboto"/>
                <a:sym typeface="+mn-ea"/>
              </a:rPr>
              <a:t>4,3</a:t>
            </a:r>
            <a:r>
              <a:rPr lang="en-US" altLang="zh-CN" sz="2200">
                <a:solidFill>
                  <a:srgbClr val="000000"/>
                </a:solidFill>
                <a:latin typeface="Roboto"/>
                <a:ea typeface="Roboto"/>
                <a:sym typeface="+mn-ea"/>
              </a:rPr>
              <a:t> </a:t>
            </a:r>
            <a:r>
              <a:rPr lang="ru-RU" altLang="zh-CN" sz="2200">
                <a:solidFill>
                  <a:srgbClr val="000000"/>
                </a:solidFill>
                <a:latin typeface="Roboto"/>
                <a:ea typeface="Roboto"/>
                <a:sym typeface="+mn-ea"/>
              </a:rPr>
              <a:t>млрд рублей</a:t>
            </a:r>
            <a:endParaRPr lang="ru-RU" altLang="zh-CN" sz="2200" b="0" i="0">
              <a:solidFill>
                <a:srgbClr val="000000"/>
              </a:solidFill>
              <a:latin typeface="Roboto"/>
              <a:ea typeface="Roboto"/>
            </a:endParaRPr>
          </a:p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AM</a:t>
            </a:r>
            <a:endParaRPr lang="en-US" sz="2200" dirty="0"/>
          </a:p>
        </p:txBody>
      </p:sp>
      <p:sp>
        <p:nvSpPr>
          <p:cNvPr id="12" name="Овал 11"/>
          <p:cNvSpPr/>
          <p:nvPr/>
        </p:nvSpPr>
        <p:spPr>
          <a:xfrm>
            <a:off x="476250" y="2280285"/>
            <a:ext cx="5760085" cy="58089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76200" lvl="0">
              <a:buSzPts val="2400"/>
            </a:pPr>
            <a:endParaRPr lang="en-US" b="1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016000" y="3563620"/>
            <a:ext cx="4578350" cy="452564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76200" lvl="0">
              <a:buSzPts val="2400"/>
            </a:pPr>
            <a:endParaRPr lang="en-US" b="1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588135" y="4521200"/>
            <a:ext cx="3576955" cy="347789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indent="0" algn="ctr" fontAlgn="base">
              <a:lnSpc>
                <a:spcPts val="168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SOM</a:t>
            </a:r>
            <a:endParaRPr lang="en-US" altLang="zh-CN" b="0" i="0">
              <a:solidFill>
                <a:srgbClr val="000000"/>
              </a:solidFill>
              <a:latin typeface="Roboto"/>
              <a:ea typeface="Roboto"/>
            </a:endParaRPr>
          </a:p>
          <a:p>
            <a:pPr marL="0" algn="ctr" fontAlgn="base">
              <a:lnSpc>
                <a:spcPts val="1680"/>
              </a:lnSpc>
              <a:buClrTx/>
              <a:buSzTx/>
              <a:buFontTx/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47,4 млн рублей</a:t>
            </a:r>
            <a:endParaRPr lang="en-US" sz="220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  <a:sym typeface="Montserrat Light"/>
            </a:endParaRPr>
          </a:p>
        </p:txBody>
      </p:sp>
      <p:sp>
        <p:nvSpPr>
          <p:cNvPr id="15" name="Text 1"/>
          <p:cNvSpPr/>
          <p:nvPr/>
        </p:nvSpPr>
        <p:spPr>
          <a:xfrm>
            <a:off x="1971715" y="2707997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algn="ctr">
              <a:lnSpc>
                <a:spcPts val="2750"/>
              </a:lnSpc>
              <a:buClrTx/>
              <a:buSzTx/>
              <a:buFontTx/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TAM </a:t>
            </a:r>
            <a:endParaRPr lang="en-US" sz="220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  <a:p>
            <a:pPr marL="0" algn="ctr">
              <a:lnSpc>
                <a:spcPts val="2750"/>
              </a:lnSpc>
              <a:buClrTx/>
              <a:buSzTx/>
              <a:buFontTx/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14,2 млрд рублей</a:t>
            </a:r>
            <a:endParaRPr lang="en-US" sz="2200" b="0" i="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  <a:p>
            <a:pPr marL="0" indent="0" algn="ctr">
              <a:lnSpc>
                <a:spcPts val="2750"/>
              </a:lnSpc>
              <a:buNone/>
            </a:pPr>
            <a:endParaRPr lang="ru-RU" altLang="en-US" sz="220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2124075" y="3724910"/>
            <a:ext cx="2530475" cy="796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ctr">
              <a:lnSpc>
                <a:spcPts val="2750"/>
              </a:lnSpc>
              <a:buClrTx/>
              <a:buSzTx/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SAM</a:t>
            </a:r>
            <a:endParaRPr lang="en-US" sz="2200" b="0" i="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  <a:p>
            <a:pPr marL="0" algn="ctr">
              <a:lnSpc>
                <a:spcPts val="2750"/>
              </a:lnSpc>
              <a:buClrTx/>
              <a:buSzTx/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4,3 </a:t>
            </a:r>
            <a:r>
              <a:rPr lang="en-US" sz="22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+mn-ea"/>
              </a:rPr>
              <a:t>млрд рублей</a:t>
            </a:r>
            <a:endParaRPr lang="ru-RU" altLang="zh-CN" sz="1600">
              <a:solidFill>
                <a:srgbClr val="000000"/>
              </a:solidFill>
              <a:latin typeface="Roboto"/>
              <a:ea typeface="Roboto"/>
              <a:sym typeface="+mn-ea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6585" y="1415415"/>
            <a:ext cx="2965450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76200" lvl="0">
              <a:buSzPts val="2400"/>
            </a:pPr>
            <a:r>
              <a:rPr lang="en-US" sz="24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 Light"/>
              </a:rPr>
              <a:t>Сегмент В2В</a:t>
            </a:r>
            <a:endParaRPr lang="en-US" sz="240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  <a:sym typeface="Montserrat Light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5165228" y="3238418"/>
            <a:ext cx="3021330" cy="0"/>
          </a:xfrm>
          <a:prstGeom prst="straightConnector1">
            <a:avLst/>
          </a:prstGeom>
          <a:ln w="60325">
            <a:solidFill>
              <a:srgbClr val="746B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654688" y="4418883"/>
            <a:ext cx="3531870" cy="0"/>
          </a:xfrm>
          <a:prstGeom prst="straightConnector1">
            <a:avLst/>
          </a:prstGeom>
          <a:ln w="60325">
            <a:solidFill>
              <a:srgbClr val="746B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овое поле 19"/>
          <p:cNvSpPr txBox="1"/>
          <p:nvPr/>
        </p:nvSpPr>
        <p:spPr>
          <a:xfrm>
            <a:off x="8525510" y="3967480"/>
            <a:ext cx="4960620" cy="1187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2850"/>
              </a:lnSpc>
              <a:buClrTx/>
              <a:buSzTx/>
              <a:buFontTx/>
            </a:pPr>
            <a:r>
              <a:rPr lang="en-US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+mn-ea"/>
              </a:rPr>
              <a:t>30% из них покупают подписку. </a:t>
            </a:r>
            <a:endParaRPr lang="en-US" sz="2400" b="0" i="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0" algn="l">
              <a:lnSpc>
                <a:spcPts val="2850"/>
              </a:lnSpc>
              <a:buClrTx/>
              <a:buSzTx/>
              <a:buFontTx/>
            </a:pPr>
            <a:r>
              <a:rPr lang="en-US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+mn-ea"/>
              </a:rPr>
              <a:t>395 000 × 30% × 3тыс.рублей х 12 мес</a:t>
            </a:r>
            <a:endParaRPr lang="en-US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  <a:sym typeface="+mn-ea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4514353" y="6029243"/>
            <a:ext cx="3672205" cy="0"/>
          </a:xfrm>
          <a:prstGeom prst="straightConnector1">
            <a:avLst/>
          </a:prstGeom>
          <a:ln w="60325">
            <a:solidFill>
              <a:srgbClr val="746B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Текстовое поле 21"/>
          <p:cNvSpPr txBox="1"/>
          <p:nvPr/>
        </p:nvSpPr>
        <p:spPr>
          <a:xfrm>
            <a:off x="8525510" y="5742940"/>
            <a:ext cx="5188585" cy="822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2850"/>
              </a:lnSpc>
              <a:buClrTx/>
              <a:buSzTx/>
              <a:buNone/>
            </a:pPr>
            <a:r>
              <a:rPr lang="en-US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+mn-ea"/>
              </a:rPr>
              <a:t>за 3 года занять 10% доли на рынке. 11850 клиентов. </a:t>
            </a:r>
            <a:endParaRPr lang="en-US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  <a:sym typeface="+mn-ea"/>
            </a:endParaRPr>
          </a:p>
        </p:txBody>
      </p:sp>
      <p:sp>
        <p:nvSpPr>
          <p:cNvPr id="23" name="Текстовое поле 22"/>
          <p:cNvSpPr txBox="1"/>
          <p:nvPr/>
        </p:nvSpPr>
        <p:spPr>
          <a:xfrm>
            <a:off x="11777345" y="1256030"/>
            <a:ext cx="4876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7890" y="221417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Бизнес модель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1730097"/>
            <a:ext cx="3664863" cy="1322189"/>
          </a:xfrm>
          <a:prstGeom prst="roundRect">
            <a:avLst>
              <a:gd name="adj" fmla="val 7205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p>
            <a:pPr lvl="0" algn="l">
              <a:lnSpc>
                <a:spcPts val="2750"/>
              </a:lnSpc>
              <a:buClrTx/>
              <a:buSzTx/>
              <a:buFontTx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 Light"/>
              </a:rPr>
              <a:t>Каналы коммуникации</a:t>
            </a:r>
            <a:endParaRPr lang="en-US" sz="2200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  <a:sym typeface="Montserrat Light"/>
            </a:endParaRPr>
          </a:p>
          <a:p>
            <a:pPr lvl="0" algn="l">
              <a:lnSpc>
                <a:spcPts val="2850"/>
              </a:lnSpc>
              <a:buClrTx/>
              <a:buSzTx/>
              <a:buFontTx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Веб-сайт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, с</a:t>
            </a: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оциальные сети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, с</a:t>
            </a: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лужба поддержки</a:t>
            </a:r>
            <a:endParaRPr lang="en-US" sz="175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92309" y="1153001"/>
            <a:ext cx="302037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Модель монетизации</a:t>
            </a:r>
            <a:r>
              <a:rPr lang="ru-RU" alt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: подписка</a:t>
            </a:r>
            <a:endParaRPr lang="ru-RU" altLang="en-US" sz="2200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851837" y="1730097"/>
            <a:ext cx="3664863" cy="1322189"/>
          </a:xfrm>
          <a:prstGeom prst="roundRect">
            <a:avLst>
              <a:gd name="adj" fmla="val 7205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85636" y="1806416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Целевая аудитория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073571" y="2209840"/>
            <a:ext cx="319599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Строительные компании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5060" y="3425150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40924" y="3760549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Партнёры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4388763"/>
            <a:ext cx="3195995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Производители, поставщики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строительных материалов</a:t>
            </a:r>
            <a:endParaRPr lang="ru-RU" altLang="en-US" sz="175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851202" y="3425150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73571" y="3760549"/>
            <a:ext cx="298894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Каналы привлечения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5073571" y="4388763"/>
            <a:ext cx="3195995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Онлайн-реклама, социальные сети, контент-маркетинг</a:t>
            </a:r>
            <a:endParaRPr lang="en-US" sz="1750" dirty="0"/>
          </a:p>
        </p:txBody>
      </p:sp>
      <p:sp>
        <p:nvSpPr>
          <p:cNvPr id="16" name="Shape 7"/>
          <p:cNvSpPr/>
          <p:nvPr/>
        </p:nvSpPr>
        <p:spPr>
          <a:xfrm>
            <a:off x="793750" y="5845810"/>
            <a:ext cx="3665220" cy="2047875"/>
          </a:xfrm>
          <a:prstGeom prst="roundRect">
            <a:avLst>
              <a:gd name="adj" fmla="val 465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>
            <a:noAutofit/>
          </a:bodyPr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 Light"/>
              </a:rPr>
              <a:t>Расходы</a:t>
            </a:r>
            <a:endParaRPr lang="ru-RU" b="1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l">
              <a:lnSpc>
                <a:spcPts val="2850"/>
              </a:lnSpc>
              <a:buClrTx/>
              <a:buSzTx/>
              <a:buFontTx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Разработка и поддержка 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      </a:t>
            </a: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приложения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, м</a:t>
            </a: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аркетинг и реклама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, о</a:t>
            </a: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бслуживание клиентов</a:t>
            </a:r>
            <a:endParaRPr lang="en-US" sz="1750" b="0" i="0" u="none" strike="noStrike" cap="none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  <a:sym typeface="Montserrat Light"/>
            </a:endParaRPr>
          </a:p>
          <a:p>
            <a:pPr lvl="0" algn="l">
              <a:lnSpc>
                <a:spcPts val="2850"/>
              </a:lnSpc>
              <a:spcBef>
                <a:spcPts val="0"/>
              </a:spcBef>
              <a:buClrTx/>
              <a:buSzTx/>
              <a:buFontTx/>
            </a:pPr>
            <a:endParaRPr lang="en-US" sz="175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  <a:sym typeface="Montserrat Light"/>
            </a:endParaRPr>
          </a:p>
        </p:txBody>
      </p:sp>
      <p:sp>
        <p:nvSpPr>
          <p:cNvPr id="17" name="Shape 7"/>
          <p:cNvSpPr/>
          <p:nvPr/>
        </p:nvSpPr>
        <p:spPr>
          <a:xfrm>
            <a:off x="4852710" y="5908000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p>
            <a:pPr marR="0" lvl="0" algn="l" rtl="0">
              <a:lnSpc>
                <a:spcPts val="275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sz="2200" i="0" u="none" strike="noStrike" cap="none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 Light"/>
              </a:rPr>
              <a:t>Доходы</a:t>
            </a: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 Light"/>
              </a:rPr>
              <a:t>:</a:t>
            </a:r>
            <a:endParaRPr lang="en-US" sz="2200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  <a:sym typeface="Montserrat Light"/>
            </a:endParaRPr>
          </a:p>
          <a:p>
            <a:pPr marR="0" lvl="0" algn="l" rtl="0">
              <a:lnSpc>
                <a:spcPts val="2750"/>
              </a:lnSpc>
              <a:spcBef>
                <a:spcPts val="0"/>
              </a:spcBef>
              <a:buClrTx/>
              <a:buSzTx/>
              <a:buFontTx/>
              <a:buNone/>
            </a:pPr>
            <a:endParaRPr lang="en-US" sz="2200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  <a:sym typeface="Montserrat Light"/>
            </a:endParaRPr>
          </a:p>
          <a:p>
            <a:pPr marR="0" lvl="0" algn="l" rtl="0">
              <a:lnSpc>
                <a:spcPts val="275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Подписка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, р</a:t>
            </a: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еклама</a:t>
            </a:r>
            <a:r>
              <a:rPr lang="ru-RU" alt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,п</a:t>
            </a: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  <a:sym typeface="Montserrat Light"/>
              </a:rPr>
              <a:t>артнерские программы</a:t>
            </a:r>
            <a:endParaRPr lang="en-US" sz="175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09298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Экономика проекта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21339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72979" y="5298400"/>
            <a:ext cx="151805" cy="340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5213390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Стоимость клиента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5703808"/>
            <a:ext cx="3459242" cy="1451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250 тыс. рублей на разработку, 100 тыс. рублей на маркетинг, 50 тыс. рублей в месяц на обслуживание клиентов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521339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67337" y="5298400"/>
            <a:ext cx="209550" cy="340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954078" y="5213390"/>
            <a:ext cx="3459242" cy="7086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Доход от одного пользователя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954078" y="6058138"/>
            <a:ext cx="345924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1999-3999 рублей в месяц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40133" y="521339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790509" y="5298400"/>
            <a:ext cx="209550" cy="340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0377249" y="5213390"/>
            <a:ext cx="3459242" cy="7086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Чистая прибыль от одного пользователя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377249" y="6058138"/>
            <a:ext cx="3459242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1000-2500 рублей в месяц после вычета расходов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 idx="4294967295"/>
          </p:nvPr>
        </p:nvSpPr>
        <p:spPr>
          <a:xfrm>
            <a:off x="0" y="194310"/>
            <a:ext cx="14631035" cy="916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marL="0" lvl="0" algn="ctr" rtl="0">
              <a:lnSpc>
                <a:spcPts val="555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  <a:sym typeface="Montserrat"/>
              </a:rPr>
              <a:t>Команда</a:t>
            </a:r>
            <a:endParaRPr lang="en-US" sz="445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  <a:sym typeface="Montserrat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1"/>
          <a:srcRect l="8822" t="29789" r="13200" b="15898"/>
          <a:stretch>
            <a:fillRect/>
          </a:stretch>
        </p:blipFill>
        <p:spPr>
          <a:xfrm>
            <a:off x="3697578" y="1554779"/>
            <a:ext cx="7274955" cy="38005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11091386" y="408589"/>
            <a:ext cx="2912186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 algn="ctr">
              <a:buSzPts val="2400"/>
            </a:pPr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Александра </a:t>
            </a:r>
            <a:r>
              <a:rPr lang="ru-RU" altLang="en-US" sz="1920" b="1" dirty="0" err="1">
                <a:latin typeface="Montserrat Light"/>
                <a:ea typeface="Montserrat Light"/>
                <a:cs typeface="Montserrat Light"/>
                <a:sym typeface="Montserrat Light"/>
              </a:rPr>
              <a:t>Кантанович</a:t>
            </a:r>
            <a:endParaRPr lang="ru-RU" altLang="en-US" sz="192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lvl="0" algn="ctr">
              <a:buSzPts val="2400"/>
            </a:pPr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Лидер проекта</a:t>
            </a:r>
            <a:endParaRPr lang="ru-RU" altLang="en-US" sz="192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8835979" y="641173"/>
            <a:ext cx="2986024" cy="1599184"/>
          </a:xfrm>
          <a:prstGeom prst="straightConnector1">
            <a:avLst/>
          </a:prstGeom>
          <a:ln w="31750">
            <a:solidFill>
              <a:srgbClr val="5C4E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53440" y="408432"/>
            <a:ext cx="2363216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Ольга </a:t>
            </a:r>
            <a:r>
              <a:rPr lang="ru-RU" altLang="en-US" sz="1920" b="1" dirty="0" err="1">
                <a:latin typeface="Montserrat Light"/>
                <a:ea typeface="Montserrat Light"/>
                <a:cs typeface="Montserrat Light"/>
                <a:sym typeface="Montserrat Light"/>
              </a:rPr>
              <a:t>Лапушкина</a:t>
            </a:r>
            <a:endParaRPr lang="ru-RU" altLang="en-US" sz="192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ctr"/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Генератор идей</a:t>
            </a:r>
            <a:endParaRPr lang="ru-RU" sz="192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00648" y="5742432"/>
            <a:ext cx="2717800" cy="118059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Дмитрий </a:t>
            </a:r>
            <a:r>
              <a:rPr lang="ru-RU" altLang="en-US" sz="1920" b="1" dirty="0" err="1">
                <a:latin typeface="Montserrat Light"/>
                <a:ea typeface="Montserrat Light"/>
                <a:cs typeface="Montserrat Light"/>
                <a:sym typeface="Montserrat Light"/>
              </a:rPr>
              <a:t>Назарчев</a:t>
            </a:r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Аналитик-стратег</a:t>
            </a:r>
            <a:endParaRPr lang="ru-RU" altLang="en-US" sz="192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736550" y="977850"/>
            <a:ext cx="1733550" cy="1292860"/>
          </a:xfrm>
          <a:prstGeom prst="straightConnector1">
            <a:avLst/>
          </a:prstGeom>
          <a:ln w="31750">
            <a:solidFill>
              <a:srgbClr val="5C4E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7480635" y="3964509"/>
            <a:ext cx="101600" cy="1846072"/>
          </a:xfrm>
          <a:prstGeom prst="straightConnector1">
            <a:avLst/>
          </a:prstGeom>
          <a:ln w="31750">
            <a:solidFill>
              <a:srgbClr val="5C4E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Текстовое поле 7"/>
          <p:cNvSpPr txBox="1"/>
          <p:nvPr/>
        </p:nvSpPr>
        <p:spPr>
          <a:xfrm>
            <a:off x="498856" y="5742432"/>
            <a:ext cx="2837688" cy="1271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Михаил Поджилков</a:t>
            </a:r>
            <a:endParaRPr lang="ru-RU" altLang="en-US" sz="192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Исследователь ресурсов</a:t>
            </a:r>
            <a:endParaRPr lang="ru-RU" altLang="en-US" sz="192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altLang="en-US" sz="192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2049988" y="3119070"/>
            <a:ext cx="4150995" cy="2691765"/>
          </a:xfrm>
          <a:prstGeom prst="straightConnector1">
            <a:avLst/>
          </a:prstGeom>
          <a:ln w="31750">
            <a:solidFill>
              <a:srgbClr val="5C4E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овое поле 11"/>
          <p:cNvSpPr txBox="1"/>
          <p:nvPr/>
        </p:nvSpPr>
        <p:spPr>
          <a:xfrm>
            <a:off x="9025128" y="5742432"/>
            <a:ext cx="2428240" cy="6813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Юля Степанова</a:t>
            </a:r>
            <a:endParaRPr lang="ru-RU" altLang="en-US" sz="192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разработчик</a:t>
            </a:r>
            <a:endParaRPr lang="ru-RU" altLang="en-US" sz="192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13" name="Прямая со стрелкой 12"/>
          <p:cNvCxnSpPr>
            <a:stCxn id="12" idx="0"/>
          </p:cNvCxnSpPr>
          <p:nvPr/>
        </p:nvCxnSpPr>
        <p:spPr>
          <a:xfrm flipH="1" flipV="1">
            <a:off x="15546659" y="7142557"/>
            <a:ext cx="836168" cy="204520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Текстовое поле 14"/>
          <p:cNvSpPr txBox="1"/>
          <p:nvPr/>
        </p:nvSpPr>
        <p:spPr>
          <a:xfrm>
            <a:off x="3702304" y="5742432"/>
            <a:ext cx="2132584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Иван Пахомов</a:t>
            </a:r>
            <a:endParaRPr lang="ru-RU" altLang="en-US" sz="192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ctr"/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разработчик</a:t>
            </a:r>
            <a:endParaRPr lang="ru-RU" altLang="en-US" sz="1920" dirty="0">
              <a:latin typeface="Montserrat Light"/>
              <a:ea typeface="Montserrat Light"/>
              <a:cs typeface="Montserrat Light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5006421" y="3977463"/>
            <a:ext cx="2100072" cy="1764792"/>
          </a:xfrm>
          <a:prstGeom prst="straightConnector1">
            <a:avLst/>
          </a:prstGeom>
          <a:ln w="31750">
            <a:solidFill>
              <a:srgbClr val="5C4E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овое поле 16"/>
          <p:cNvSpPr txBox="1"/>
          <p:nvPr/>
        </p:nvSpPr>
        <p:spPr>
          <a:xfrm>
            <a:off x="885952" y="2790952"/>
            <a:ext cx="2330704" cy="1271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Андрей Тимаков</a:t>
            </a:r>
            <a:endParaRPr lang="ru-RU" altLang="en-US" sz="192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поиск информации</a:t>
            </a:r>
            <a:endParaRPr lang="ru-RU" altLang="en-US" sz="192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11287760" y="2790952"/>
            <a:ext cx="2571496" cy="1271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b="1" dirty="0">
                <a:latin typeface="Montserrat Light"/>
                <a:ea typeface="Montserrat Light"/>
                <a:cs typeface="Montserrat Light"/>
                <a:sym typeface="Montserrat Light"/>
              </a:rPr>
              <a:t>Тимофей Лебедев </a:t>
            </a:r>
            <a:endParaRPr lang="ru-RU" altLang="en-US" sz="192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920" dirty="0">
                <a:latin typeface="Montserrat Light"/>
                <a:ea typeface="Montserrat Light"/>
                <a:cs typeface="Montserrat Light"/>
                <a:sym typeface="Montserrat Light"/>
              </a:rPr>
              <a:t>работа с документацией</a:t>
            </a:r>
            <a:endParaRPr lang="ru-RU" altLang="en-US" sz="192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19" name="Прямая со стрелкой 18"/>
          <p:cNvCxnSpPr>
            <a:stCxn id="18" idx="0"/>
          </p:cNvCxnSpPr>
          <p:nvPr/>
        </p:nvCxnSpPr>
        <p:spPr>
          <a:xfrm flipH="1">
            <a:off x="17907843" y="4465397"/>
            <a:ext cx="2209800" cy="6604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H="1">
            <a:off x="10198943" y="2932253"/>
            <a:ext cx="2015490" cy="0"/>
          </a:xfrm>
          <a:prstGeom prst="straightConnector1">
            <a:avLst/>
          </a:prstGeom>
          <a:ln w="31750">
            <a:solidFill>
              <a:srgbClr val="5C4E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2" idx="0"/>
          </p:cNvCxnSpPr>
          <p:nvPr/>
        </p:nvCxnSpPr>
        <p:spPr>
          <a:xfrm flipH="1" flipV="1">
            <a:off x="9320103" y="3585668"/>
            <a:ext cx="919480" cy="2156460"/>
          </a:xfrm>
          <a:prstGeom prst="straightConnector1">
            <a:avLst/>
          </a:prstGeom>
          <a:ln w="31750">
            <a:solidFill>
              <a:srgbClr val="5C4E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2055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458" y="464780"/>
            <a:ext cx="4715113" cy="5513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4300"/>
              </a:lnSpc>
              <a:buNone/>
            </a:pPr>
            <a:r>
              <a:rPr lang="en-US" sz="4800" dirty="0">
                <a:solidFill>
                  <a:srgbClr val="5C4E3D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Спасибо за внимание</a:t>
            </a:r>
            <a:endParaRPr lang="en-US" sz="4800" dirty="0">
              <a:solidFill>
                <a:srgbClr val="5C4E3D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58" y="3508296"/>
            <a:ext cx="882134" cy="141148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4149" y="3684627"/>
            <a:ext cx="2205514" cy="2756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BuildAssist</a:t>
            </a:r>
            <a:r>
              <a:rPr lang="en-US" sz="28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:</a:t>
            </a:r>
            <a:endParaRPr lang="en-US" sz="2800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764149" y="4066103"/>
            <a:ext cx="12248793" cy="2822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Строительство без границ</a:t>
            </a:r>
            <a:endParaRPr lang="en-US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58" y="4919782"/>
            <a:ext cx="882134" cy="141148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64149" y="5096113"/>
            <a:ext cx="2614255" cy="2756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Александра Кантанович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1764149" y="5477589"/>
            <a:ext cx="12248793" cy="2822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Тел.:  + 7 (977) 417 63 44</a:t>
            </a:r>
            <a:endParaRPr lang="en-US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8" y="6331268"/>
            <a:ext cx="882134" cy="141148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64149" y="6507599"/>
            <a:ext cx="2205514" cy="2756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45424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E-mail:</a:t>
            </a:r>
            <a:endParaRPr lang="en-US" sz="2400" dirty="0">
              <a:solidFill>
                <a:srgbClr val="454240"/>
              </a:solidFill>
              <a:latin typeface="Libre Baskerville" panose="02000000000000000000" pitchFamily="34" charset="0"/>
              <a:ea typeface="Libre Baskerville" panose="02000000000000000000" pitchFamily="34" charset="-122"/>
              <a:cs typeface="Libre Baskerville" panose="02000000000000000000" pitchFamily="34" charset="-12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764149" y="6889075"/>
            <a:ext cx="12248793" cy="2822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kantanovich05@mail.ru</a:t>
            </a:r>
            <a:endParaRPr lang="en-US" sz="2400" dirty="0">
              <a:solidFill>
                <a:srgbClr val="454240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 r:embed="rId5"/>
          <a:stretch>
            <a:fillRect/>
          </a:stretch>
        </p:blipFill>
        <p:spPr>
          <a:xfrm>
            <a:off x="9066530" y="3508375"/>
            <a:ext cx="3874135" cy="3822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1041*542"/>
  <p:tag name="TABLE_ENDDRAG_RECT" val="75*63*1041*54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4474</Words>
  <Application>WPS Presentation</Application>
  <PresentationFormat>On-screen Show (16:9)</PresentationFormat>
  <Paragraphs>314</Paragraphs>
  <Slides>12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8" baseType="lpstr">
      <vt:lpstr>Arial</vt:lpstr>
      <vt:lpstr>SimSun</vt:lpstr>
      <vt:lpstr>Wingdings</vt:lpstr>
      <vt:lpstr>Libre Baskerville</vt:lpstr>
      <vt:lpstr>Libre Baskerville</vt:lpstr>
      <vt:lpstr>Libre Baskerville</vt:lpstr>
      <vt:lpstr>DM Sans</vt:lpstr>
      <vt:lpstr>DM Sans</vt:lpstr>
      <vt:lpstr>DM Sans</vt:lpstr>
      <vt:lpstr>DM Sans Bold</vt:lpstr>
      <vt:lpstr>AMGDT</vt:lpstr>
      <vt:lpstr>DM Sans Bold</vt:lpstr>
      <vt:lpstr>DM Sans Bold</vt:lpstr>
      <vt:lpstr>Calibri</vt:lpstr>
      <vt:lpstr>Microsoft YaHei</vt:lpstr>
      <vt:lpstr>Arial Unicode MS</vt:lpstr>
      <vt:lpstr>MingLiU-ExtB</vt:lpstr>
      <vt:lpstr>var(--stk-f--b_family)</vt:lpstr>
      <vt:lpstr>Arial</vt:lpstr>
      <vt:lpstr>Montserrat Light</vt:lpstr>
      <vt:lpstr>Montserrat</vt:lpstr>
      <vt:lpstr>Arial Narrow</vt:lpstr>
      <vt:lpstr>Roboto</vt:lpstr>
      <vt:lpstr>Times New Roman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Команда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79774</cp:lastModifiedBy>
  <cp:revision>2</cp:revision>
  <dcterms:created xsi:type="dcterms:W3CDTF">2024-11-16T13:18:00Z</dcterms:created>
  <dcterms:modified xsi:type="dcterms:W3CDTF">2024-11-16T16:42:09Z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8FD17BA207FA4951835EC0F23DA7FD61_13</vt:lpwstr>
  </property>
  <property fmtid="{D5CDD505-2E9C-101B-9397-08002B2CF9AE}" pid="3" name="KSOProductBuildVer">
    <vt:lpwstr>1049-12.2.0.18638</vt:lpwstr>
  </property>
</Properties>
</file>