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5"/>
  </p:notesMasterIdLst>
  <p:sldIdLst>
    <p:sldId id="256" r:id="rId2"/>
    <p:sldId id="295" r:id="rId3"/>
    <p:sldId id="284" r:id="rId4"/>
    <p:sldId id="289" r:id="rId5"/>
    <p:sldId id="296" r:id="rId6"/>
    <p:sldId id="290" r:id="rId7"/>
    <p:sldId id="297" r:id="rId8"/>
    <p:sldId id="277" r:id="rId9"/>
    <p:sldId id="291" r:id="rId10"/>
    <p:sldId id="292" r:id="rId11"/>
    <p:sldId id="272" r:id="rId12"/>
    <p:sldId id="294" r:id="rId13"/>
    <p:sldId id="28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D388"/>
    <a:srgbClr val="BB9D8F"/>
    <a:srgbClr val="F5D694"/>
    <a:srgbClr val="A98473"/>
    <a:srgbClr val="BEA194"/>
    <a:srgbClr val="D29500"/>
    <a:srgbClr val="F7E2B1"/>
    <a:srgbClr val="AC8878"/>
    <a:srgbClr val="B99B8D"/>
    <a:srgbClr val="8F4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12" autoAdjust="0"/>
    <p:restoredTop sz="94595" autoAdjust="0"/>
  </p:normalViewPr>
  <p:slideViewPr>
    <p:cSldViewPr snapToGrid="0">
      <p:cViewPr varScale="1">
        <p:scale>
          <a:sx n="70" d="100"/>
          <a:sy n="70" d="100"/>
        </p:scale>
        <p:origin x="7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6131E-1127-40B3-9FF3-5927ED84244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6D355-FDDC-4638-BC90-42DB55B4BB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802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222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886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26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271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34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07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52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56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1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62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858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4597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25A74-BDD1-4331-A556-95BD9543B09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2FB99-67F3-4496-9CE0-B1E60E84E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223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ятиугольник 47"/>
          <p:cNvSpPr/>
          <p:nvPr/>
        </p:nvSpPr>
        <p:spPr>
          <a:xfrm flipH="1" flipV="1">
            <a:off x="3095005" y="5324999"/>
            <a:ext cx="4473737" cy="833463"/>
          </a:xfrm>
          <a:prstGeom prst="homePlate">
            <a:avLst/>
          </a:prstGeom>
          <a:solidFill>
            <a:srgbClr val="F8E2B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ятиугольник 46"/>
          <p:cNvSpPr/>
          <p:nvPr/>
        </p:nvSpPr>
        <p:spPr>
          <a:xfrm flipV="1">
            <a:off x="0" y="3513738"/>
            <a:ext cx="3879225" cy="752900"/>
          </a:xfrm>
          <a:prstGeom prst="homePlate">
            <a:avLst/>
          </a:prstGeom>
          <a:solidFill>
            <a:srgbClr val="F3D08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ый треугольник 37"/>
          <p:cNvSpPr/>
          <p:nvPr/>
        </p:nvSpPr>
        <p:spPr>
          <a:xfrm rot="5400000" flipH="1" flipV="1">
            <a:off x="6251128" y="917127"/>
            <a:ext cx="4982740" cy="6899005"/>
          </a:xfrm>
          <a:prstGeom prst="rtTriangle">
            <a:avLst/>
          </a:prstGeom>
          <a:solidFill>
            <a:srgbClr val="F8E2B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ый треугольник 5"/>
          <p:cNvSpPr/>
          <p:nvPr/>
        </p:nvSpPr>
        <p:spPr>
          <a:xfrm rot="5400000">
            <a:off x="779818" y="-781126"/>
            <a:ext cx="4267201" cy="5829458"/>
          </a:xfrm>
          <a:prstGeom prst="rtTriangle">
            <a:avLst/>
          </a:prstGeom>
          <a:solidFill>
            <a:srgbClr val="F3D08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98082">
            <a:off x="-15234" y="5675345"/>
            <a:ext cx="1031886" cy="10318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98082">
            <a:off x="1023254" y="6043878"/>
            <a:ext cx="677098" cy="6770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98082">
            <a:off x="57400" y="4927956"/>
            <a:ext cx="677098" cy="677098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-1" y="670399"/>
            <a:ext cx="12192001" cy="2470980"/>
            <a:chOff x="-1" y="1233810"/>
            <a:chExt cx="12182475" cy="2470980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4665801" y="2359414"/>
              <a:ext cx="3211816" cy="1345376"/>
              <a:chOff x="3889740" y="1769956"/>
              <a:chExt cx="4300102" cy="1744577"/>
            </a:xfrm>
            <a:solidFill>
              <a:srgbClr val="FFDC43"/>
            </a:solidFill>
          </p:grpSpPr>
          <p:sp>
            <p:nvSpPr>
              <p:cNvPr id="27" name="Прямоугольник 26"/>
              <p:cNvSpPr/>
              <p:nvPr/>
            </p:nvSpPr>
            <p:spPr>
              <a:xfrm rot="5400000">
                <a:off x="5665946" y="1181844"/>
                <a:ext cx="733296" cy="2901478"/>
              </a:xfrm>
              <a:prstGeom prst="rect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Овал 27"/>
              <p:cNvSpPr/>
              <p:nvPr/>
            </p:nvSpPr>
            <p:spPr>
              <a:xfrm>
                <a:off x="3889740" y="1769956"/>
                <a:ext cx="1011936" cy="982575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Овал 29"/>
              <p:cNvSpPr/>
              <p:nvPr/>
            </p:nvSpPr>
            <p:spPr>
              <a:xfrm>
                <a:off x="3889740" y="2531958"/>
                <a:ext cx="1011936" cy="982575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Овал 30"/>
              <p:cNvSpPr/>
              <p:nvPr/>
            </p:nvSpPr>
            <p:spPr>
              <a:xfrm>
                <a:off x="7177906" y="1769956"/>
                <a:ext cx="1011936" cy="982575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Овал 31"/>
              <p:cNvSpPr/>
              <p:nvPr/>
            </p:nvSpPr>
            <p:spPr>
              <a:xfrm>
                <a:off x="7177906" y="2531958"/>
                <a:ext cx="1011936" cy="982575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Прямоугольник 8"/>
            <p:cNvSpPr/>
            <p:nvPr/>
          </p:nvSpPr>
          <p:spPr>
            <a:xfrm>
              <a:off x="-1" y="1237848"/>
              <a:ext cx="12182475" cy="939261"/>
            </a:xfrm>
            <a:prstGeom prst="rect">
              <a:avLst/>
            </a:prstGeom>
            <a:solidFill>
              <a:srgbClr val="8F4521"/>
            </a:solidFill>
            <a:ln w="3175">
              <a:solidFill>
                <a:srgbClr val="8F45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741939" y="1238102"/>
              <a:ext cx="286512" cy="939008"/>
            </a:xfrm>
            <a:prstGeom prst="rect">
              <a:avLst/>
            </a:prstGeom>
            <a:solidFill>
              <a:srgbClr val="FFDC43"/>
            </a:solidFill>
            <a:ln w="3175">
              <a:solidFill>
                <a:srgbClr val="FFDC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 rot="5400000">
              <a:off x="6149284" y="791712"/>
              <a:ext cx="189483" cy="1081170"/>
            </a:xfrm>
            <a:prstGeom prst="rect">
              <a:avLst/>
            </a:prstGeom>
            <a:solidFill>
              <a:srgbClr val="FFDC43"/>
            </a:solidFill>
            <a:ln w="3175">
              <a:solidFill>
                <a:srgbClr val="FFDC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786316" y="1987627"/>
              <a:ext cx="970787" cy="954883"/>
            </a:xfrm>
            <a:prstGeom prst="donut">
              <a:avLst/>
            </a:prstGeom>
            <a:solidFill>
              <a:srgbClr val="FFDC43"/>
            </a:solidFill>
            <a:ln w="3175">
              <a:solidFill>
                <a:srgbClr val="FFDC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Блок-схема: сохраненные данные 25"/>
            <p:cNvSpPr/>
            <p:nvPr/>
          </p:nvSpPr>
          <p:spPr>
            <a:xfrm>
              <a:off x="5338756" y="1233810"/>
              <a:ext cx="682823" cy="939556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446 w 11779"/>
                <a:gd name="connsiteY0" fmla="*/ 0 h 10000"/>
                <a:gd name="connsiteX1" fmla="*/ 11779 w 11779"/>
                <a:gd name="connsiteY1" fmla="*/ 0 h 10000"/>
                <a:gd name="connsiteX2" fmla="*/ 10112 w 11779"/>
                <a:gd name="connsiteY2" fmla="*/ 5000 h 10000"/>
                <a:gd name="connsiteX3" fmla="*/ 11779 w 11779"/>
                <a:gd name="connsiteY3" fmla="*/ 10000 h 10000"/>
                <a:gd name="connsiteX4" fmla="*/ 3446 w 11779"/>
                <a:gd name="connsiteY4" fmla="*/ 10000 h 10000"/>
                <a:gd name="connsiteX5" fmla="*/ 0 w 11779"/>
                <a:gd name="connsiteY5" fmla="*/ 5000 h 10000"/>
                <a:gd name="connsiteX6" fmla="*/ 3446 w 11779"/>
                <a:gd name="connsiteY6" fmla="*/ 0 h 10000"/>
                <a:gd name="connsiteX0" fmla="*/ 4336 w 12669"/>
                <a:gd name="connsiteY0" fmla="*/ 0 h 10000"/>
                <a:gd name="connsiteX1" fmla="*/ 12669 w 12669"/>
                <a:gd name="connsiteY1" fmla="*/ 0 h 10000"/>
                <a:gd name="connsiteX2" fmla="*/ 11002 w 12669"/>
                <a:gd name="connsiteY2" fmla="*/ 5000 h 10000"/>
                <a:gd name="connsiteX3" fmla="*/ 12669 w 12669"/>
                <a:gd name="connsiteY3" fmla="*/ 10000 h 10000"/>
                <a:gd name="connsiteX4" fmla="*/ 4336 w 12669"/>
                <a:gd name="connsiteY4" fmla="*/ 10000 h 10000"/>
                <a:gd name="connsiteX5" fmla="*/ 0 w 12669"/>
                <a:gd name="connsiteY5" fmla="*/ 5000 h 10000"/>
                <a:gd name="connsiteX6" fmla="*/ 4336 w 12669"/>
                <a:gd name="connsiteY6" fmla="*/ 0 h 10000"/>
                <a:gd name="connsiteX0" fmla="*/ 4336 w 12669"/>
                <a:gd name="connsiteY0" fmla="*/ 0 h 10000"/>
                <a:gd name="connsiteX1" fmla="*/ 12669 w 12669"/>
                <a:gd name="connsiteY1" fmla="*/ 0 h 10000"/>
                <a:gd name="connsiteX2" fmla="*/ 8333 w 12669"/>
                <a:gd name="connsiteY2" fmla="*/ 5051 h 10000"/>
                <a:gd name="connsiteX3" fmla="*/ 12669 w 12669"/>
                <a:gd name="connsiteY3" fmla="*/ 10000 h 10000"/>
                <a:gd name="connsiteX4" fmla="*/ 4336 w 12669"/>
                <a:gd name="connsiteY4" fmla="*/ 10000 h 10000"/>
                <a:gd name="connsiteX5" fmla="*/ 0 w 12669"/>
                <a:gd name="connsiteY5" fmla="*/ 5000 h 10000"/>
                <a:gd name="connsiteX6" fmla="*/ 4336 w 12669"/>
                <a:gd name="connsiteY6" fmla="*/ 0 h 10000"/>
                <a:gd name="connsiteX0" fmla="*/ 8274 w 16607"/>
                <a:gd name="connsiteY0" fmla="*/ 0 h 10000"/>
                <a:gd name="connsiteX1" fmla="*/ 16607 w 16607"/>
                <a:gd name="connsiteY1" fmla="*/ 0 h 10000"/>
                <a:gd name="connsiteX2" fmla="*/ 12271 w 16607"/>
                <a:gd name="connsiteY2" fmla="*/ 5051 h 10000"/>
                <a:gd name="connsiteX3" fmla="*/ 16607 w 16607"/>
                <a:gd name="connsiteY3" fmla="*/ 10000 h 10000"/>
                <a:gd name="connsiteX4" fmla="*/ 8274 w 16607"/>
                <a:gd name="connsiteY4" fmla="*/ 10000 h 10000"/>
                <a:gd name="connsiteX5" fmla="*/ 0 w 16607"/>
                <a:gd name="connsiteY5" fmla="*/ 4920 h 10000"/>
                <a:gd name="connsiteX6" fmla="*/ 8274 w 16607"/>
                <a:gd name="connsiteY6" fmla="*/ 0 h 10000"/>
                <a:gd name="connsiteX0" fmla="*/ 8274 w 16607"/>
                <a:gd name="connsiteY0" fmla="*/ 0 h 10000"/>
                <a:gd name="connsiteX1" fmla="*/ 16607 w 16607"/>
                <a:gd name="connsiteY1" fmla="*/ 0 h 10000"/>
                <a:gd name="connsiteX2" fmla="*/ 8796 w 16607"/>
                <a:gd name="connsiteY2" fmla="*/ 5051 h 10000"/>
                <a:gd name="connsiteX3" fmla="*/ 16607 w 16607"/>
                <a:gd name="connsiteY3" fmla="*/ 10000 h 10000"/>
                <a:gd name="connsiteX4" fmla="*/ 8274 w 16607"/>
                <a:gd name="connsiteY4" fmla="*/ 10000 h 10000"/>
                <a:gd name="connsiteX5" fmla="*/ 0 w 16607"/>
                <a:gd name="connsiteY5" fmla="*/ 4920 h 10000"/>
                <a:gd name="connsiteX6" fmla="*/ 8274 w 16607"/>
                <a:gd name="connsiteY6" fmla="*/ 0 h 10000"/>
                <a:gd name="connsiteX0" fmla="*/ 8274 w 16607"/>
                <a:gd name="connsiteY0" fmla="*/ 0 h 10000"/>
                <a:gd name="connsiteX1" fmla="*/ 16607 w 16607"/>
                <a:gd name="connsiteY1" fmla="*/ 0 h 10000"/>
                <a:gd name="connsiteX2" fmla="*/ 7638 w 16607"/>
                <a:gd name="connsiteY2" fmla="*/ 5051 h 10000"/>
                <a:gd name="connsiteX3" fmla="*/ 16607 w 16607"/>
                <a:gd name="connsiteY3" fmla="*/ 10000 h 10000"/>
                <a:gd name="connsiteX4" fmla="*/ 8274 w 16607"/>
                <a:gd name="connsiteY4" fmla="*/ 10000 h 10000"/>
                <a:gd name="connsiteX5" fmla="*/ 0 w 16607"/>
                <a:gd name="connsiteY5" fmla="*/ 4920 h 10000"/>
                <a:gd name="connsiteX6" fmla="*/ 8274 w 16607"/>
                <a:gd name="connsiteY6" fmla="*/ 0 h 10000"/>
                <a:gd name="connsiteX0" fmla="*/ 8274 w 16607"/>
                <a:gd name="connsiteY0" fmla="*/ 0 h 10000"/>
                <a:gd name="connsiteX1" fmla="*/ 16607 w 16607"/>
                <a:gd name="connsiteY1" fmla="*/ 0 h 10000"/>
                <a:gd name="connsiteX2" fmla="*/ 7082 w 16607"/>
                <a:gd name="connsiteY2" fmla="*/ 5010 h 10000"/>
                <a:gd name="connsiteX3" fmla="*/ 16607 w 16607"/>
                <a:gd name="connsiteY3" fmla="*/ 10000 h 10000"/>
                <a:gd name="connsiteX4" fmla="*/ 8274 w 16607"/>
                <a:gd name="connsiteY4" fmla="*/ 10000 h 10000"/>
                <a:gd name="connsiteX5" fmla="*/ 0 w 16607"/>
                <a:gd name="connsiteY5" fmla="*/ 4920 h 10000"/>
                <a:gd name="connsiteX6" fmla="*/ 8274 w 16607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07" h="10000">
                  <a:moveTo>
                    <a:pt x="8274" y="0"/>
                  </a:moveTo>
                  <a:lnTo>
                    <a:pt x="16607" y="0"/>
                  </a:lnTo>
                  <a:cubicBezTo>
                    <a:pt x="15686" y="0"/>
                    <a:pt x="7082" y="2249"/>
                    <a:pt x="7082" y="5010"/>
                  </a:cubicBezTo>
                  <a:cubicBezTo>
                    <a:pt x="7082" y="7771"/>
                    <a:pt x="15686" y="10000"/>
                    <a:pt x="16607" y="10000"/>
                  </a:cubicBezTo>
                  <a:lnTo>
                    <a:pt x="8274" y="10000"/>
                  </a:lnTo>
                  <a:cubicBezTo>
                    <a:pt x="7353" y="10000"/>
                    <a:pt x="0" y="7681"/>
                    <a:pt x="0" y="4920"/>
                  </a:cubicBezTo>
                  <a:cubicBezTo>
                    <a:pt x="0" y="2159"/>
                    <a:pt x="7353" y="0"/>
                    <a:pt x="8274" y="0"/>
                  </a:cubicBezTo>
                  <a:close/>
                </a:path>
              </a:pathLst>
            </a:custGeom>
            <a:solidFill>
              <a:srgbClr val="FFDC43"/>
            </a:solidFill>
            <a:ln w="3175">
              <a:solidFill>
                <a:srgbClr val="FFDC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774655" y="1472715"/>
              <a:ext cx="471292" cy="469525"/>
            </a:xfrm>
            <a:prstGeom prst="ellipse">
              <a:avLst/>
            </a:prstGeom>
            <a:solidFill>
              <a:srgbClr val="FFDC43"/>
            </a:solidFill>
            <a:ln w="3175">
              <a:solidFill>
                <a:srgbClr val="FFDC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2654564" y="1480043"/>
              <a:ext cx="471292" cy="469525"/>
            </a:xfrm>
            <a:prstGeom prst="ellipse">
              <a:avLst/>
            </a:prstGeom>
            <a:solidFill>
              <a:srgbClr val="FFDC43"/>
            </a:solidFill>
            <a:ln w="3175">
              <a:solidFill>
                <a:srgbClr val="FFDC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1534473" y="1472714"/>
              <a:ext cx="471292" cy="469525"/>
            </a:xfrm>
            <a:prstGeom prst="ellipse">
              <a:avLst/>
            </a:prstGeom>
            <a:solidFill>
              <a:srgbClr val="FFDC43"/>
            </a:solidFill>
            <a:ln w="3175">
              <a:solidFill>
                <a:srgbClr val="FFDC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 rot="5400000">
              <a:off x="6149283" y="1541784"/>
              <a:ext cx="189483" cy="1081170"/>
            </a:xfrm>
            <a:prstGeom prst="rect">
              <a:avLst/>
            </a:prstGeom>
            <a:solidFill>
              <a:srgbClr val="FFDC43"/>
            </a:solidFill>
            <a:ln w="3175">
              <a:solidFill>
                <a:srgbClr val="FFDC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9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89269" y="4345868"/>
            <a:ext cx="2241303" cy="2241303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0" y="3474689"/>
            <a:ext cx="3578997" cy="830997"/>
            <a:chOff x="3115085" y="3894588"/>
            <a:chExt cx="3578997" cy="830997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4100623" y="3894588"/>
              <a:ext cx="259345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dirty="0">
                  <a:latin typeface="Berlin Sans FB Demi" panose="020E0802020502020306" pitchFamily="34" charset="0"/>
                </a:rPr>
                <a:t>Delusion</a:t>
              </a:r>
              <a:endParaRPr lang="ru-RU" sz="48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115085" y="4226741"/>
              <a:ext cx="1104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Проект</a:t>
              </a:r>
            </a:p>
          </p:txBody>
        </p:sp>
      </p:grpSp>
      <p:sp>
        <p:nvSpPr>
          <p:cNvPr id="10" name="Блок-схема: данные 9"/>
          <p:cNvSpPr/>
          <p:nvPr/>
        </p:nvSpPr>
        <p:spPr>
          <a:xfrm>
            <a:off x="9484822" y="670399"/>
            <a:ext cx="450468" cy="95387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6145"/>
              <a:gd name="connsiteY0" fmla="*/ 10000 h 10000"/>
              <a:gd name="connsiteX1" fmla="*/ 2000 w 16145"/>
              <a:gd name="connsiteY1" fmla="*/ 0 h 10000"/>
              <a:gd name="connsiteX2" fmla="*/ 16145 w 16145"/>
              <a:gd name="connsiteY2" fmla="*/ 40 h 10000"/>
              <a:gd name="connsiteX3" fmla="*/ 8000 w 16145"/>
              <a:gd name="connsiteY3" fmla="*/ 10000 h 10000"/>
              <a:gd name="connsiteX4" fmla="*/ 0 w 16145"/>
              <a:gd name="connsiteY4" fmla="*/ 10000 h 10000"/>
              <a:gd name="connsiteX0" fmla="*/ 0 w 16145"/>
              <a:gd name="connsiteY0" fmla="*/ 9980 h 9980"/>
              <a:gd name="connsiteX1" fmla="*/ 8964 w 16145"/>
              <a:gd name="connsiteY1" fmla="*/ 0 h 9980"/>
              <a:gd name="connsiteX2" fmla="*/ 16145 w 16145"/>
              <a:gd name="connsiteY2" fmla="*/ 20 h 9980"/>
              <a:gd name="connsiteX3" fmla="*/ 8000 w 16145"/>
              <a:gd name="connsiteY3" fmla="*/ 9980 h 9980"/>
              <a:gd name="connsiteX4" fmla="*/ 0 w 16145"/>
              <a:gd name="connsiteY4" fmla="*/ 9980 h 9980"/>
              <a:gd name="connsiteX0" fmla="*/ 0 w 10000"/>
              <a:gd name="connsiteY0" fmla="*/ 9980 h 9980"/>
              <a:gd name="connsiteX1" fmla="*/ 5298 w 10000"/>
              <a:gd name="connsiteY1" fmla="*/ 0 h 9980"/>
              <a:gd name="connsiteX2" fmla="*/ 10000 w 10000"/>
              <a:gd name="connsiteY2" fmla="*/ 0 h 9980"/>
              <a:gd name="connsiteX3" fmla="*/ 4955 w 10000"/>
              <a:gd name="connsiteY3" fmla="*/ 9980 h 9980"/>
              <a:gd name="connsiteX4" fmla="*/ 0 w 10000"/>
              <a:gd name="connsiteY4" fmla="*/ 9980 h 9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980">
                <a:moveTo>
                  <a:pt x="0" y="9980"/>
                </a:moveTo>
                <a:lnTo>
                  <a:pt x="5298" y="0"/>
                </a:lnTo>
                <a:lnTo>
                  <a:pt x="10000" y="0"/>
                </a:lnTo>
                <a:lnTo>
                  <a:pt x="4955" y="9980"/>
                </a:lnTo>
                <a:lnTo>
                  <a:pt x="0" y="9980"/>
                </a:lnTo>
                <a:close/>
              </a:path>
            </a:pathLst>
          </a:custGeom>
          <a:solidFill>
            <a:srgbClr val="FFDC4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Блок-схема: данные 9"/>
          <p:cNvSpPr/>
          <p:nvPr/>
        </p:nvSpPr>
        <p:spPr>
          <a:xfrm>
            <a:off x="9865822" y="673360"/>
            <a:ext cx="450468" cy="95091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6145"/>
              <a:gd name="connsiteY0" fmla="*/ 10000 h 10000"/>
              <a:gd name="connsiteX1" fmla="*/ 2000 w 16145"/>
              <a:gd name="connsiteY1" fmla="*/ 0 h 10000"/>
              <a:gd name="connsiteX2" fmla="*/ 16145 w 16145"/>
              <a:gd name="connsiteY2" fmla="*/ 40 h 10000"/>
              <a:gd name="connsiteX3" fmla="*/ 8000 w 16145"/>
              <a:gd name="connsiteY3" fmla="*/ 10000 h 10000"/>
              <a:gd name="connsiteX4" fmla="*/ 0 w 16145"/>
              <a:gd name="connsiteY4" fmla="*/ 10000 h 10000"/>
              <a:gd name="connsiteX0" fmla="*/ 0 w 16145"/>
              <a:gd name="connsiteY0" fmla="*/ 9980 h 9980"/>
              <a:gd name="connsiteX1" fmla="*/ 8964 w 16145"/>
              <a:gd name="connsiteY1" fmla="*/ 0 h 9980"/>
              <a:gd name="connsiteX2" fmla="*/ 16145 w 16145"/>
              <a:gd name="connsiteY2" fmla="*/ 20 h 9980"/>
              <a:gd name="connsiteX3" fmla="*/ 8000 w 16145"/>
              <a:gd name="connsiteY3" fmla="*/ 9980 h 9980"/>
              <a:gd name="connsiteX4" fmla="*/ 0 w 16145"/>
              <a:gd name="connsiteY4" fmla="*/ 9980 h 9980"/>
              <a:gd name="connsiteX0" fmla="*/ 0 w 10000"/>
              <a:gd name="connsiteY0" fmla="*/ 9980 h 9980"/>
              <a:gd name="connsiteX1" fmla="*/ 5298 w 10000"/>
              <a:gd name="connsiteY1" fmla="*/ 0 h 9980"/>
              <a:gd name="connsiteX2" fmla="*/ 10000 w 10000"/>
              <a:gd name="connsiteY2" fmla="*/ 0 h 9980"/>
              <a:gd name="connsiteX3" fmla="*/ 4955 w 10000"/>
              <a:gd name="connsiteY3" fmla="*/ 9980 h 9980"/>
              <a:gd name="connsiteX4" fmla="*/ 0 w 10000"/>
              <a:gd name="connsiteY4" fmla="*/ 9980 h 9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980">
                <a:moveTo>
                  <a:pt x="0" y="9980"/>
                </a:moveTo>
                <a:lnTo>
                  <a:pt x="5298" y="0"/>
                </a:lnTo>
                <a:lnTo>
                  <a:pt x="10000" y="0"/>
                </a:lnTo>
                <a:lnTo>
                  <a:pt x="4955" y="9980"/>
                </a:lnTo>
                <a:lnTo>
                  <a:pt x="0" y="9980"/>
                </a:lnTo>
                <a:close/>
              </a:path>
            </a:pathLst>
          </a:custGeom>
          <a:solidFill>
            <a:srgbClr val="FFDC4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3352327" y="5392492"/>
            <a:ext cx="4367413" cy="707838"/>
            <a:chOff x="2599685" y="5387988"/>
            <a:chExt cx="4367413" cy="707838"/>
          </a:xfrm>
        </p:grpSpPr>
        <p:sp>
          <p:nvSpPr>
            <p:cNvPr id="40" name="TextBox 39"/>
            <p:cNvSpPr txBox="1"/>
            <p:nvPr/>
          </p:nvSpPr>
          <p:spPr>
            <a:xfrm>
              <a:off x="2599685" y="5387988"/>
              <a:ext cx="43674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atin typeface="Century Gothic" panose="020B0502020202020204" pitchFamily="34" charset="0"/>
                </a:rPr>
                <a:t>Южный Федеральный Университет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99685" y="5726494"/>
              <a:ext cx="1807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atin typeface="Century Gothic" panose="020B0502020202020204" pitchFamily="34" charset="0"/>
                </a:rPr>
                <a:t>ИКТИБ и ИУЭС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3032484" y="4522338"/>
            <a:ext cx="121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entury Gothic" panose="020B0502020202020204" pitchFamily="34" charset="0"/>
              </a:rPr>
              <a:t>SBS 2</a:t>
            </a:r>
            <a:endParaRPr lang="ru-RU" sz="3200" b="1" dirty="0">
              <a:latin typeface="Century Gothic" panose="020B0502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11" y="342323"/>
            <a:ext cx="1377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Компания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53185" y="325454"/>
            <a:ext cx="23487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New Day’s Team</a:t>
            </a:r>
            <a:r>
              <a:rPr lang="ru-RU" sz="2000" dirty="0">
                <a:latin typeface="Century Gothic" panose="020B0502020202020204" pitchFamily="34" charset="0"/>
              </a:rPr>
              <a:t> 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815" y="5243213"/>
            <a:ext cx="1329379" cy="99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20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5"/>
          <p:cNvSpPr/>
          <p:nvPr/>
        </p:nvSpPr>
        <p:spPr>
          <a:xfrm rot="16200000">
            <a:off x="10866002" y="5532002"/>
            <a:ext cx="1251821" cy="1400175"/>
          </a:xfrm>
          <a:custGeom>
            <a:avLst/>
            <a:gdLst/>
            <a:ahLst/>
            <a:cxnLst/>
            <a:rect l="l" t="t" r="r" b="b"/>
            <a:pathLst>
              <a:path w="5634355" h="7230109">
                <a:moveTo>
                  <a:pt x="0" y="0"/>
                </a:moveTo>
                <a:lnTo>
                  <a:pt x="5634201" y="7230095"/>
                </a:lnTo>
                <a:lnTo>
                  <a:pt x="0" y="7230095"/>
                </a:lnTo>
                <a:lnTo>
                  <a:pt x="0" y="0"/>
                </a:lnTo>
                <a:close/>
              </a:path>
            </a:pathLst>
          </a:custGeom>
          <a:solidFill>
            <a:srgbClr val="F7E2B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8" name="object 5"/>
          <p:cNvSpPr/>
          <p:nvPr/>
        </p:nvSpPr>
        <p:spPr>
          <a:xfrm rot="5400000">
            <a:off x="74175" y="-78223"/>
            <a:ext cx="1251821" cy="1400175"/>
          </a:xfrm>
          <a:custGeom>
            <a:avLst/>
            <a:gdLst/>
            <a:ahLst/>
            <a:cxnLst/>
            <a:rect l="l" t="t" r="r" b="b"/>
            <a:pathLst>
              <a:path w="5634355" h="7230109">
                <a:moveTo>
                  <a:pt x="0" y="0"/>
                </a:moveTo>
                <a:lnTo>
                  <a:pt x="5634201" y="7230095"/>
                </a:lnTo>
                <a:lnTo>
                  <a:pt x="0" y="7230095"/>
                </a:lnTo>
                <a:lnTo>
                  <a:pt x="0" y="0"/>
                </a:lnTo>
                <a:close/>
              </a:path>
            </a:pathLst>
          </a:custGeom>
          <a:solidFill>
            <a:srgbClr val="F7E2B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405716" y="241799"/>
            <a:ext cx="5380568" cy="695326"/>
          </a:xfrm>
          <a:prstGeom prst="flowChartTerminator">
            <a:avLst/>
          </a:prstGeom>
          <a:solidFill>
            <a:srgbClr val="BEA194"/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+mn-lt"/>
              </a:rPr>
              <a:t>Команда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868" y="5877492"/>
            <a:ext cx="491348" cy="4913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10940">
            <a:off x="3302" y="230109"/>
            <a:ext cx="802117" cy="408579"/>
          </a:xfrm>
          <a:prstGeom prst="rect">
            <a:avLst/>
          </a:prstGeom>
        </p:spPr>
      </p:pic>
      <p:pic>
        <p:nvPicPr>
          <p:cNvPr id="6" name="Рисунок 5" descr="Изображение выглядит как графическая вставка, мультфильм, Графи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D7EDE19-451E-BD14-C7FC-76000DDC74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46" y="1383618"/>
            <a:ext cx="1740962" cy="1740962"/>
          </a:xfrm>
          <a:prstGeom prst="rect">
            <a:avLst/>
          </a:prstGeom>
        </p:spPr>
      </p:pic>
      <p:pic>
        <p:nvPicPr>
          <p:cNvPr id="10" name="Рисунок 9" descr="Изображение выглядит как графическая вставка, иллюстрация, Мультфильм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0F885F7F-7E9D-C6E0-CCD2-F1AA672EE3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164" y="1079246"/>
            <a:ext cx="2349703" cy="234970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графическая вставка, мультфильм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E01A62BB-66C0-B319-5559-147C735A3D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564" y="1211424"/>
            <a:ext cx="2085348" cy="2085348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мультфильм, графическая вставка, Мультфильм, Анимация&#10;&#10;Автоматически созданное описание">
            <a:extLst>
              <a:ext uri="{FF2B5EF4-FFF2-40B4-BE49-F238E27FC236}">
                <a16:creationId xmlns:a16="http://schemas.microsoft.com/office/drawing/2014/main" id="{FD6CADD0-38D5-EFEB-CF45-AA816A9A4A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77" y="4172097"/>
            <a:ext cx="2051392" cy="2051392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мультфильм, графическая встав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C91E6CBF-F1BA-2ABE-A65A-BAF474D61F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991" y="4022941"/>
            <a:ext cx="2349703" cy="2349703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символ, логотип, Шрифт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8A8B9132-10E1-AAB0-F069-4C2DE70970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826" y="3771130"/>
            <a:ext cx="2601514" cy="2601514"/>
          </a:xfrm>
          <a:prstGeom prst="rect">
            <a:avLst/>
          </a:prstGeom>
        </p:spPr>
      </p:pic>
      <p:sp>
        <p:nvSpPr>
          <p:cNvPr id="19" name="Скругленный прямоугольник 9">
            <a:extLst>
              <a:ext uri="{FF2B5EF4-FFF2-40B4-BE49-F238E27FC236}">
                <a16:creationId xmlns:a16="http://schemas.microsoft.com/office/drawing/2014/main" id="{97473B59-7A30-E8D9-35A3-88F882590450}"/>
              </a:ext>
            </a:extLst>
          </p:cNvPr>
          <p:cNvSpPr/>
          <p:nvPr/>
        </p:nvSpPr>
        <p:spPr>
          <a:xfrm>
            <a:off x="298522" y="3260423"/>
            <a:ext cx="2362010" cy="442674"/>
          </a:xfrm>
          <a:prstGeom prst="round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Bahnschrift SemiBold SemiConden" panose="020B0502040204020203" pitchFamily="34" charset="0"/>
              </a:rPr>
              <a:t>Разработчики</a:t>
            </a:r>
          </a:p>
        </p:txBody>
      </p:sp>
      <p:sp>
        <p:nvSpPr>
          <p:cNvPr id="20" name="Скругленный прямоугольник 9">
            <a:extLst>
              <a:ext uri="{FF2B5EF4-FFF2-40B4-BE49-F238E27FC236}">
                <a16:creationId xmlns:a16="http://schemas.microsoft.com/office/drawing/2014/main" id="{65EF7F53-673A-432C-6123-43DA3D79B6FA}"/>
              </a:ext>
            </a:extLst>
          </p:cNvPr>
          <p:cNvSpPr/>
          <p:nvPr/>
        </p:nvSpPr>
        <p:spPr>
          <a:xfrm>
            <a:off x="4668229" y="3296772"/>
            <a:ext cx="2362010" cy="442674"/>
          </a:xfrm>
          <a:prstGeom prst="round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Bahnschrift SemiBold SemiConden" panose="020B0502040204020203" pitchFamily="34" charset="0"/>
              </a:rPr>
              <a:t>Менеджеры</a:t>
            </a:r>
          </a:p>
        </p:txBody>
      </p:sp>
      <p:sp>
        <p:nvSpPr>
          <p:cNvPr id="21" name="Скругленный прямоугольник 9">
            <a:extLst>
              <a:ext uri="{FF2B5EF4-FFF2-40B4-BE49-F238E27FC236}">
                <a16:creationId xmlns:a16="http://schemas.microsoft.com/office/drawing/2014/main" id="{F7331E08-125E-2C52-8C71-4D93EA46A140}"/>
              </a:ext>
            </a:extLst>
          </p:cNvPr>
          <p:cNvSpPr/>
          <p:nvPr/>
        </p:nvSpPr>
        <p:spPr>
          <a:xfrm>
            <a:off x="9418871" y="3312614"/>
            <a:ext cx="2362010" cy="442674"/>
          </a:xfrm>
          <a:prstGeom prst="round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Bahnschrift SemiBold SemiConden" panose="020B0502040204020203" pitchFamily="34" charset="0"/>
              </a:rPr>
              <a:t>Сценаристы</a:t>
            </a:r>
          </a:p>
        </p:txBody>
      </p:sp>
      <p:sp>
        <p:nvSpPr>
          <p:cNvPr id="22" name="Скругленный прямоугольник 9">
            <a:extLst>
              <a:ext uri="{FF2B5EF4-FFF2-40B4-BE49-F238E27FC236}">
                <a16:creationId xmlns:a16="http://schemas.microsoft.com/office/drawing/2014/main" id="{14510265-9801-8EC6-92EB-3BC98EE762A8}"/>
              </a:ext>
            </a:extLst>
          </p:cNvPr>
          <p:cNvSpPr/>
          <p:nvPr/>
        </p:nvSpPr>
        <p:spPr>
          <a:xfrm>
            <a:off x="298522" y="6372644"/>
            <a:ext cx="2362010" cy="442674"/>
          </a:xfrm>
          <a:prstGeom prst="round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Bahnschrift SemiBold SemiConden" panose="020B0502040204020203" pitchFamily="34" charset="0"/>
              </a:rPr>
              <a:t>Художники</a:t>
            </a:r>
          </a:p>
        </p:txBody>
      </p:sp>
      <p:sp>
        <p:nvSpPr>
          <p:cNvPr id="23" name="Скругленный прямоугольник 9">
            <a:extLst>
              <a:ext uri="{FF2B5EF4-FFF2-40B4-BE49-F238E27FC236}">
                <a16:creationId xmlns:a16="http://schemas.microsoft.com/office/drawing/2014/main" id="{925788EC-8972-2284-7716-19BBBEE30800}"/>
              </a:ext>
            </a:extLst>
          </p:cNvPr>
          <p:cNvSpPr/>
          <p:nvPr/>
        </p:nvSpPr>
        <p:spPr>
          <a:xfrm>
            <a:off x="4504511" y="6372644"/>
            <a:ext cx="2362010" cy="442674"/>
          </a:xfrm>
          <a:prstGeom prst="round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Bahnschrift SemiBold SemiConden" panose="020B0502040204020203" pitchFamily="34" charset="0"/>
              </a:rPr>
              <a:t>Саунд-дизайнеры</a:t>
            </a:r>
          </a:p>
        </p:txBody>
      </p:sp>
      <p:sp>
        <p:nvSpPr>
          <p:cNvPr id="24" name="Скругленный прямоугольник 9">
            <a:extLst>
              <a:ext uri="{FF2B5EF4-FFF2-40B4-BE49-F238E27FC236}">
                <a16:creationId xmlns:a16="http://schemas.microsoft.com/office/drawing/2014/main" id="{F9BA0807-C5FC-5501-F89C-6EC09FF31394}"/>
              </a:ext>
            </a:extLst>
          </p:cNvPr>
          <p:cNvSpPr/>
          <p:nvPr/>
        </p:nvSpPr>
        <p:spPr>
          <a:xfrm>
            <a:off x="9349578" y="6323971"/>
            <a:ext cx="2362010" cy="442674"/>
          </a:xfrm>
          <a:prstGeom prst="round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Bahnschrift SemiBold SemiConden" panose="020B0502040204020203" pitchFamily="34" charset="0"/>
              </a:rPr>
              <a:t>Партнёры</a:t>
            </a:r>
          </a:p>
        </p:txBody>
      </p:sp>
    </p:spTree>
    <p:extLst>
      <p:ext uri="{BB962C8B-B14F-4D97-AF65-F5344CB8AC3E}">
        <p14:creationId xmlns:p14="http://schemas.microsoft.com/office/powerpoint/2010/main" val="85786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ый треугольник 19"/>
          <p:cNvSpPr/>
          <p:nvPr/>
        </p:nvSpPr>
        <p:spPr>
          <a:xfrm rot="16200000">
            <a:off x="9985405" y="4661804"/>
            <a:ext cx="1143004" cy="3249388"/>
          </a:xfrm>
          <a:prstGeom prst="rtTriangle">
            <a:avLst/>
          </a:prstGeom>
          <a:solidFill>
            <a:srgbClr val="F4D388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/>
        </p:nvSpPr>
        <p:spPr>
          <a:xfrm flipH="1" flipV="1">
            <a:off x="8096249" y="-2"/>
            <a:ext cx="4095749" cy="5067301"/>
          </a:xfrm>
          <a:prstGeom prst="rtTriangle">
            <a:avLst/>
          </a:prstGeom>
          <a:solidFill>
            <a:srgbClr val="F8E2B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ый треугольник 12"/>
          <p:cNvSpPr/>
          <p:nvPr/>
        </p:nvSpPr>
        <p:spPr>
          <a:xfrm>
            <a:off x="0" y="1143001"/>
            <a:ext cx="4741862" cy="5715000"/>
          </a:xfrm>
          <a:prstGeom prst="rtTriangle">
            <a:avLst/>
          </a:prstGeom>
          <a:solidFill>
            <a:srgbClr val="F5D79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sun9-58.userapi.com/impg/ChmZxz2FninvctFhG0WDnBSx0QVPkRaMHNt_hg/yaZnQlBK4vk.jpg?size=2330x1650&amp;quality=96&amp;sign=e3dbbdfa41adf50f11a097ef070db1a4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8"/>
          <a:stretch/>
        </p:blipFill>
        <p:spPr bwMode="auto">
          <a:xfrm>
            <a:off x="4068257" y="3534154"/>
            <a:ext cx="4051249" cy="236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977" y="2195927"/>
            <a:ext cx="4240284" cy="2385159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823494" y="241799"/>
            <a:ext cx="4545013" cy="695326"/>
          </a:xfrm>
          <a:prstGeom prst="flowChartTerminator">
            <a:avLst/>
          </a:prstGeom>
          <a:solidFill>
            <a:srgbClr val="AF8C7D"/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/>
              <a:t>Продукт проекта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340" y="-75106"/>
            <a:ext cx="1701388" cy="17013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1" b="10807"/>
          <a:stretch/>
        </p:blipFill>
        <p:spPr>
          <a:xfrm>
            <a:off x="8593091" y="1831814"/>
            <a:ext cx="3139601" cy="17023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20" y="1831814"/>
            <a:ext cx="3303016" cy="15098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28"/>
          <a:stretch/>
        </p:blipFill>
        <p:spPr>
          <a:xfrm>
            <a:off x="8593091" y="4336526"/>
            <a:ext cx="3138037" cy="20257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10" y="4000501"/>
            <a:ext cx="3138037" cy="23617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31269" y="1284163"/>
            <a:ext cx="2253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Название игры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-62832" y="3465889"/>
            <a:ext cx="4284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Скриншоты «Ночная дорога»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20008" y="3733712"/>
            <a:ext cx="4284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Скриншоты «Больница»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51779" y="5905159"/>
            <a:ext cx="4284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Скриншот «Ферма»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58887" y="1574786"/>
            <a:ext cx="23984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i="1" dirty="0">
                <a:latin typeface="AcmeFont" pitchFamily="2" charset="0"/>
              </a:rPr>
              <a:t>Delusion</a:t>
            </a:r>
            <a:endParaRPr lang="ru-RU" sz="4000" i="1" dirty="0"/>
          </a:p>
        </p:txBody>
      </p:sp>
      <p:sp>
        <p:nvSpPr>
          <p:cNvPr id="19" name="Прямоугольный треугольник 18"/>
          <p:cNvSpPr/>
          <p:nvPr/>
        </p:nvSpPr>
        <p:spPr>
          <a:xfrm rot="16200000" flipH="1" flipV="1">
            <a:off x="1053192" y="-1053192"/>
            <a:ext cx="1143004" cy="3249388"/>
          </a:xfrm>
          <a:prstGeom prst="rtTriangle">
            <a:avLst/>
          </a:prstGeom>
          <a:solidFill>
            <a:srgbClr val="F8E5B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446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 flipH="1">
            <a:off x="10178891" y="-2900"/>
            <a:ext cx="2027206" cy="6899000"/>
            <a:chOff x="-17147" y="-1"/>
            <a:chExt cx="2027206" cy="6899000"/>
          </a:xfrm>
        </p:grpSpPr>
        <p:sp>
          <p:nvSpPr>
            <p:cNvPr id="9" name="Прямоугольный треугольник 8"/>
            <p:cNvSpPr/>
            <p:nvPr/>
          </p:nvSpPr>
          <p:spPr>
            <a:xfrm flipV="1">
              <a:off x="0" y="-1"/>
              <a:ext cx="2010059" cy="6899000"/>
            </a:xfrm>
            <a:prstGeom prst="rtTriangle">
              <a:avLst/>
            </a:prstGeom>
            <a:solidFill>
              <a:srgbClr val="F6DBA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ый треугольник 9"/>
            <p:cNvSpPr/>
            <p:nvPr/>
          </p:nvSpPr>
          <p:spPr>
            <a:xfrm flipH="1">
              <a:off x="-17147" y="3711850"/>
              <a:ext cx="1670414" cy="3140333"/>
            </a:xfrm>
            <a:prstGeom prst="rtTriangle">
              <a:avLst/>
            </a:prstGeom>
            <a:solidFill>
              <a:srgbClr val="F8E2B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ый треугольник 10"/>
            <p:cNvSpPr/>
            <p:nvPr/>
          </p:nvSpPr>
          <p:spPr>
            <a:xfrm rot="5400000" flipH="1">
              <a:off x="-723472" y="4476320"/>
              <a:ext cx="3105154" cy="1658209"/>
            </a:xfrm>
            <a:prstGeom prst="rtTriangle">
              <a:avLst/>
            </a:prstGeom>
            <a:solidFill>
              <a:srgbClr val="F3D18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3405716" y="241799"/>
            <a:ext cx="5380568" cy="695326"/>
          </a:xfrm>
          <a:prstGeom prst="flowChartTerminator">
            <a:avLst/>
          </a:prstGeom>
          <a:solidFill>
            <a:srgbClr val="BEA194"/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/>
              <a:t>Проблемы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252091" y="1782058"/>
            <a:ext cx="8830783" cy="1646942"/>
            <a:chOff x="1901872" y="2133613"/>
            <a:chExt cx="8830783" cy="1646942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2116218" y="2133613"/>
              <a:ext cx="7000074" cy="578882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ru-RU" sz="2800" dirty="0">
                  <a:latin typeface="Bahnschrift Light SemiCondensed" panose="020B0502040204020203" pitchFamily="34" charset="0"/>
                </a:rPr>
                <a:t>Дефицит сюжетно-ориентированных видеоигр</a:t>
              </a: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2116217" y="2667643"/>
              <a:ext cx="7314110" cy="578882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ru-RU" sz="2800" dirty="0">
                  <a:latin typeface="Bahnschrift Light SemiCondensed" panose="020B0502040204020203" pitchFamily="34" charset="0"/>
                </a:rPr>
                <a:t>Ограниченный доступ к зарубежным видеоиграм</a:t>
              </a:r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2116217" y="3201673"/>
              <a:ext cx="8616438" cy="578882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ru-RU" sz="2800" dirty="0">
                  <a:latin typeface="Bahnschrift Light SemiCondensed" panose="020B0502040204020203" pitchFamily="34" charset="0"/>
                </a:rPr>
                <a:t>Недооценён потенциал видеоигровой индустрии</a:t>
              </a:r>
            </a:p>
          </p:txBody>
        </p:sp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1872" y="2290452"/>
              <a:ext cx="265204" cy="265204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1872" y="2824482"/>
              <a:ext cx="265204" cy="265204"/>
            </a:xfrm>
            <a:prstGeom prst="rect">
              <a:avLst/>
            </a:prstGeom>
          </p:spPr>
        </p:pic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1872" y="3358512"/>
              <a:ext cx="265204" cy="265204"/>
            </a:xfrm>
            <a:prstGeom prst="rect">
              <a:avLst/>
            </a:prstGeom>
          </p:spPr>
        </p:pic>
      </p:grpSp>
      <p:sp>
        <p:nvSpPr>
          <p:cNvPr id="16" name="object 6"/>
          <p:cNvSpPr/>
          <p:nvPr/>
        </p:nvSpPr>
        <p:spPr>
          <a:xfrm>
            <a:off x="0" y="8"/>
            <a:ext cx="4202545" cy="895919"/>
          </a:xfrm>
          <a:custGeom>
            <a:avLst/>
            <a:gdLst/>
            <a:ahLst/>
            <a:cxnLst/>
            <a:rect l="l" t="t" r="r" b="b"/>
            <a:pathLst>
              <a:path w="6259195" h="4485005">
                <a:moveTo>
                  <a:pt x="0" y="4484744"/>
                </a:moveTo>
                <a:lnTo>
                  <a:pt x="0" y="0"/>
                </a:lnTo>
                <a:lnTo>
                  <a:pt x="6258629" y="0"/>
                </a:lnTo>
                <a:lnTo>
                  <a:pt x="0" y="4484744"/>
                </a:lnTo>
                <a:close/>
              </a:path>
            </a:pathLst>
          </a:custGeom>
          <a:solidFill>
            <a:srgbClr val="F5D69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object 5"/>
          <p:cNvSpPr/>
          <p:nvPr/>
        </p:nvSpPr>
        <p:spPr>
          <a:xfrm>
            <a:off x="0" y="6095999"/>
            <a:ext cx="1895475" cy="762009"/>
          </a:xfrm>
          <a:custGeom>
            <a:avLst/>
            <a:gdLst/>
            <a:ahLst/>
            <a:cxnLst/>
            <a:rect l="l" t="t" r="r" b="b"/>
            <a:pathLst>
              <a:path w="5634355" h="7230109">
                <a:moveTo>
                  <a:pt x="0" y="0"/>
                </a:moveTo>
                <a:lnTo>
                  <a:pt x="5634201" y="7230095"/>
                </a:lnTo>
                <a:lnTo>
                  <a:pt x="0" y="7230095"/>
                </a:lnTo>
                <a:lnTo>
                  <a:pt x="0" y="0"/>
                </a:lnTo>
                <a:close/>
              </a:path>
            </a:pathLst>
          </a:custGeom>
          <a:solidFill>
            <a:srgbClr val="F7E2B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4" name="Скругленный прямоугольник 25">
            <a:extLst>
              <a:ext uri="{FF2B5EF4-FFF2-40B4-BE49-F238E27FC236}">
                <a16:creationId xmlns:a16="http://schemas.microsoft.com/office/drawing/2014/main" id="{66268C52-2D91-C01E-D5D9-0A508A29ACB5}"/>
              </a:ext>
            </a:extLst>
          </p:cNvPr>
          <p:cNvSpPr/>
          <p:nvPr/>
        </p:nvSpPr>
        <p:spPr>
          <a:xfrm>
            <a:off x="2466436" y="3446600"/>
            <a:ext cx="7000074" cy="1055608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>
                <a:latin typeface="Bahnschrift Light SemiCondensed" panose="020B0502040204020203" pitchFamily="34" charset="0"/>
              </a:rPr>
              <a:t>Российский видеоигровой рынок только начинает своё развитие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173A52B-D16F-FFDD-F5CE-A554BDBB3A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232" y="3672447"/>
            <a:ext cx="265204" cy="265204"/>
          </a:xfrm>
          <a:prstGeom prst="rect">
            <a:avLst/>
          </a:prstGeom>
        </p:spPr>
      </p:pic>
      <p:sp>
        <p:nvSpPr>
          <p:cNvPr id="18" name="Скругленный прямоугольник 25">
            <a:extLst>
              <a:ext uri="{FF2B5EF4-FFF2-40B4-BE49-F238E27FC236}">
                <a16:creationId xmlns:a16="http://schemas.microsoft.com/office/drawing/2014/main" id="{8DD8B8F7-E01C-0880-C054-3A84C8A5F64F}"/>
              </a:ext>
            </a:extLst>
          </p:cNvPr>
          <p:cNvSpPr/>
          <p:nvPr/>
        </p:nvSpPr>
        <p:spPr>
          <a:xfrm>
            <a:off x="2517295" y="4475302"/>
            <a:ext cx="7000074" cy="1055608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>
                <a:latin typeface="Bahnschrift Light SemiCondensed" panose="020B0502040204020203" pitchFamily="34" charset="0"/>
              </a:rPr>
              <a:t>Крупные </a:t>
            </a:r>
            <a:r>
              <a:rPr lang="en-US" sz="2800" dirty="0">
                <a:latin typeface="Bahnschrift Light SemiCondensed" panose="020B0502040204020203" pitchFamily="34" charset="0"/>
              </a:rPr>
              <a:t>AAA</a:t>
            </a:r>
            <a:r>
              <a:rPr lang="ru-RU" sz="2800" dirty="0">
                <a:latin typeface="Bahnschrift Light SemiCondensed" panose="020B0502040204020203" pitchFamily="34" charset="0"/>
              </a:rPr>
              <a:t>-проекта теряют свою уникальность и качество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C1C2453-C467-BC72-BB38-5DC983C7B2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091" y="4651884"/>
            <a:ext cx="265204" cy="265204"/>
          </a:xfrm>
          <a:prstGeom prst="rect">
            <a:avLst/>
          </a:prstGeom>
        </p:spPr>
      </p:pic>
      <p:grpSp>
        <p:nvGrpSpPr>
          <p:cNvPr id="21" name="object 10">
            <a:extLst>
              <a:ext uri="{FF2B5EF4-FFF2-40B4-BE49-F238E27FC236}">
                <a16:creationId xmlns:a16="http://schemas.microsoft.com/office/drawing/2014/main" id="{B4AD89D6-1D91-8DB8-D82A-F4597F7E1E0A}"/>
              </a:ext>
            </a:extLst>
          </p:cNvPr>
          <p:cNvGrpSpPr/>
          <p:nvPr/>
        </p:nvGrpSpPr>
        <p:grpSpPr>
          <a:xfrm>
            <a:off x="45251" y="5302525"/>
            <a:ext cx="1490941" cy="1447502"/>
            <a:chOff x="0" y="7791893"/>
            <a:chExt cx="2420620" cy="2495550"/>
          </a:xfrm>
        </p:grpSpPr>
        <p:pic>
          <p:nvPicPr>
            <p:cNvPr id="22" name="object 11">
              <a:extLst>
                <a:ext uri="{FF2B5EF4-FFF2-40B4-BE49-F238E27FC236}">
                  <a16:creationId xmlns:a16="http://schemas.microsoft.com/office/drawing/2014/main" id="{C1D0B47B-B212-DC43-87F8-6310F03AB27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583971"/>
              <a:ext cx="1703969" cy="1703028"/>
            </a:xfrm>
            <a:prstGeom prst="rect">
              <a:avLst/>
            </a:prstGeom>
          </p:spPr>
        </p:pic>
        <p:pic>
          <p:nvPicPr>
            <p:cNvPr id="24" name="object 12">
              <a:extLst>
                <a:ext uri="{FF2B5EF4-FFF2-40B4-BE49-F238E27FC236}">
                  <a16:creationId xmlns:a16="http://schemas.microsoft.com/office/drawing/2014/main" id="{01B790C6-F8BF-11EE-6F6F-3F3404B5335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0724" y="9101187"/>
              <a:ext cx="1119846" cy="1119845"/>
            </a:xfrm>
            <a:prstGeom prst="rect">
              <a:avLst/>
            </a:prstGeom>
          </p:spPr>
        </p:pic>
        <p:pic>
          <p:nvPicPr>
            <p:cNvPr id="28" name="object 13">
              <a:extLst>
                <a:ext uri="{FF2B5EF4-FFF2-40B4-BE49-F238E27FC236}">
                  <a16:creationId xmlns:a16="http://schemas.microsoft.com/office/drawing/2014/main" id="{E06F7AF3-0672-A093-DF56-EF88384C177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500" y="7791893"/>
              <a:ext cx="1119846" cy="11198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4042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 flipH="1">
            <a:off x="10178891" y="-2900"/>
            <a:ext cx="2027206" cy="6899000"/>
            <a:chOff x="-17147" y="-1"/>
            <a:chExt cx="2027206" cy="6899000"/>
          </a:xfrm>
        </p:grpSpPr>
        <p:sp>
          <p:nvSpPr>
            <p:cNvPr id="9" name="Прямоугольный треугольник 8"/>
            <p:cNvSpPr/>
            <p:nvPr/>
          </p:nvSpPr>
          <p:spPr>
            <a:xfrm flipV="1">
              <a:off x="0" y="-1"/>
              <a:ext cx="2010059" cy="6899000"/>
            </a:xfrm>
            <a:prstGeom prst="rtTriangle">
              <a:avLst/>
            </a:prstGeom>
            <a:solidFill>
              <a:srgbClr val="F6DBA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ый треугольник 9"/>
            <p:cNvSpPr/>
            <p:nvPr/>
          </p:nvSpPr>
          <p:spPr>
            <a:xfrm flipH="1">
              <a:off x="-17147" y="3711850"/>
              <a:ext cx="1670414" cy="3140333"/>
            </a:xfrm>
            <a:prstGeom prst="rtTriangle">
              <a:avLst/>
            </a:prstGeom>
            <a:solidFill>
              <a:srgbClr val="F8E2B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ый треугольник 10"/>
            <p:cNvSpPr/>
            <p:nvPr/>
          </p:nvSpPr>
          <p:spPr>
            <a:xfrm rot="5400000" flipH="1">
              <a:off x="-723472" y="4476320"/>
              <a:ext cx="3105154" cy="1658209"/>
            </a:xfrm>
            <a:prstGeom prst="rtTriangle">
              <a:avLst/>
            </a:prstGeom>
            <a:solidFill>
              <a:srgbClr val="F3D18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3405716" y="241799"/>
            <a:ext cx="5380568" cy="695326"/>
          </a:xfrm>
          <a:prstGeom prst="flowChartTerminator">
            <a:avLst/>
          </a:prstGeom>
          <a:solidFill>
            <a:srgbClr val="BEA194"/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/>
              <a:t>Целевая аудитория</a:t>
            </a:r>
          </a:p>
        </p:txBody>
      </p:sp>
      <p:sp>
        <p:nvSpPr>
          <p:cNvPr id="16" name="object 6"/>
          <p:cNvSpPr/>
          <p:nvPr/>
        </p:nvSpPr>
        <p:spPr>
          <a:xfrm>
            <a:off x="0" y="8"/>
            <a:ext cx="4202545" cy="895919"/>
          </a:xfrm>
          <a:custGeom>
            <a:avLst/>
            <a:gdLst/>
            <a:ahLst/>
            <a:cxnLst/>
            <a:rect l="l" t="t" r="r" b="b"/>
            <a:pathLst>
              <a:path w="6259195" h="4485005">
                <a:moveTo>
                  <a:pt x="0" y="4484744"/>
                </a:moveTo>
                <a:lnTo>
                  <a:pt x="0" y="0"/>
                </a:lnTo>
                <a:lnTo>
                  <a:pt x="6258629" y="0"/>
                </a:lnTo>
                <a:lnTo>
                  <a:pt x="0" y="4484744"/>
                </a:lnTo>
                <a:close/>
              </a:path>
            </a:pathLst>
          </a:custGeom>
          <a:solidFill>
            <a:srgbClr val="F5D69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object 5"/>
          <p:cNvSpPr/>
          <p:nvPr/>
        </p:nvSpPr>
        <p:spPr>
          <a:xfrm>
            <a:off x="0" y="6095999"/>
            <a:ext cx="1895475" cy="762009"/>
          </a:xfrm>
          <a:custGeom>
            <a:avLst/>
            <a:gdLst/>
            <a:ahLst/>
            <a:cxnLst/>
            <a:rect l="l" t="t" r="r" b="b"/>
            <a:pathLst>
              <a:path w="5634355" h="7230109">
                <a:moveTo>
                  <a:pt x="0" y="0"/>
                </a:moveTo>
                <a:lnTo>
                  <a:pt x="5634201" y="7230095"/>
                </a:lnTo>
                <a:lnTo>
                  <a:pt x="0" y="7230095"/>
                </a:lnTo>
                <a:lnTo>
                  <a:pt x="0" y="0"/>
                </a:lnTo>
                <a:close/>
              </a:path>
            </a:pathLst>
          </a:custGeom>
          <a:solidFill>
            <a:srgbClr val="F7E2B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702520-F509-7D1E-F40C-7DD14AF0E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238" y="1137718"/>
            <a:ext cx="4821524" cy="52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46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3"/>
          <p:cNvSpPr/>
          <p:nvPr/>
        </p:nvSpPr>
        <p:spPr>
          <a:xfrm flipV="1">
            <a:off x="5116945" y="5829595"/>
            <a:ext cx="7075416" cy="1019422"/>
          </a:xfrm>
          <a:custGeom>
            <a:avLst/>
            <a:gdLst/>
            <a:ahLst/>
            <a:cxnLst/>
            <a:rect l="l" t="t" r="r" b="b"/>
            <a:pathLst>
              <a:path w="6615430" h="3629660">
                <a:moveTo>
                  <a:pt x="6614889" y="3629134"/>
                </a:moveTo>
                <a:lnTo>
                  <a:pt x="0" y="0"/>
                </a:lnTo>
                <a:lnTo>
                  <a:pt x="6614889" y="0"/>
                </a:lnTo>
                <a:lnTo>
                  <a:pt x="6614889" y="3629134"/>
                </a:lnTo>
                <a:close/>
              </a:path>
            </a:pathLst>
          </a:custGeom>
          <a:solidFill>
            <a:srgbClr val="F5D69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" name="object 3"/>
          <p:cNvSpPr/>
          <p:nvPr/>
        </p:nvSpPr>
        <p:spPr>
          <a:xfrm>
            <a:off x="7333673" y="3"/>
            <a:ext cx="4858688" cy="1097699"/>
          </a:xfrm>
          <a:custGeom>
            <a:avLst/>
            <a:gdLst/>
            <a:ahLst/>
            <a:cxnLst/>
            <a:rect l="l" t="t" r="r" b="b"/>
            <a:pathLst>
              <a:path w="6615430" h="3629660">
                <a:moveTo>
                  <a:pt x="6614889" y="3629134"/>
                </a:moveTo>
                <a:lnTo>
                  <a:pt x="0" y="0"/>
                </a:lnTo>
                <a:lnTo>
                  <a:pt x="6614889" y="0"/>
                </a:lnTo>
                <a:lnTo>
                  <a:pt x="6614889" y="3629134"/>
                </a:lnTo>
                <a:close/>
              </a:path>
            </a:pathLst>
          </a:custGeom>
          <a:solidFill>
            <a:srgbClr val="F7E2B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5" name="object 5"/>
          <p:cNvSpPr/>
          <p:nvPr/>
        </p:nvSpPr>
        <p:spPr>
          <a:xfrm>
            <a:off x="0" y="4322618"/>
            <a:ext cx="7508850" cy="2535391"/>
          </a:xfrm>
          <a:custGeom>
            <a:avLst/>
            <a:gdLst/>
            <a:ahLst/>
            <a:cxnLst/>
            <a:rect l="l" t="t" r="r" b="b"/>
            <a:pathLst>
              <a:path w="5634355" h="7230109">
                <a:moveTo>
                  <a:pt x="0" y="0"/>
                </a:moveTo>
                <a:lnTo>
                  <a:pt x="5634201" y="7230095"/>
                </a:lnTo>
                <a:lnTo>
                  <a:pt x="0" y="7230095"/>
                </a:lnTo>
                <a:lnTo>
                  <a:pt x="0" y="0"/>
                </a:lnTo>
                <a:close/>
              </a:path>
            </a:pathLst>
          </a:custGeom>
          <a:solidFill>
            <a:srgbClr val="F7E2B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6" name="object 6"/>
          <p:cNvSpPr/>
          <p:nvPr/>
        </p:nvSpPr>
        <p:spPr>
          <a:xfrm>
            <a:off x="0" y="8"/>
            <a:ext cx="9855200" cy="2529416"/>
          </a:xfrm>
          <a:custGeom>
            <a:avLst/>
            <a:gdLst/>
            <a:ahLst/>
            <a:cxnLst/>
            <a:rect l="l" t="t" r="r" b="b"/>
            <a:pathLst>
              <a:path w="6259195" h="4485005">
                <a:moveTo>
                  <a:pt x="0" y="4484744"/>
                </a:moveTo>
                <a:lnTo>
                  <a:pt x="0" y="0"/>
                </a:lnTo>
                <a:lnTo>
                  <a:pt x="6258629" y="0"/>
                </a:lnTo>
                <a:lnTo>
                  <a:pt x="0" y="4484744"/>
                </a:lnTo>
                <a:close/>
              </a:path>
            </a:pathLst>
          </a:custGeom>
          <a:solidFill>
            <a:srgbClr val="F5D69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10" name="object 10"/>
          <p:cNvGrpSpPr/>
          <p:nvPr/>
        </p:nvGrpSpPr>
        <p:grpSpPr>
          <a:xfrm flipH="1">
            <a:off x="11259127" y="5866539"/>
            <a:ext cx="997527" cy="1028405"/>
            <a:chOff x="0" y="7791893"/>
            <a:chExt cx="2420620" cy="249555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583971"/>
              <a:ext cx="1703969" cy="17030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0724" y="9101187"/>
              <a:ext cx="1119846" cy="111984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500" y="7791893"/>
              <a:ext cx="1119846" cy="1119845"/>
            </a:xfrm>
            <a:prstGeom prst="rect">
              <a:avLst/>
            </a:prstGeom>
          </p:spPr>
        </p:pic>
      </p:grp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405716" y="241799"/>
            <a:ext cx="5380568" cy="695326"/>
          </a:xfrm>
          <a:prstGeom prst="flowChartTerminator">
            <a:avLst/>
          </a:prstGeom>
          <a:solidFill>
            <a:srgbClr val="BEA194"/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+mn-lt"/>
              </a:rPr>
              <a:t>Конкурентный анализ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" y="1185066"/>
            <a:ext cx="5862323" cy="5157624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14" name="Picture 2" descr="https://pp.userapi.com/c638817/v638817152/25fd/9ngJp_pA2A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906" y="1493687"/>
            <a:ext cx="2494858" cy="1403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Picture 4" descr="https://www.digiseller.ru/preview/212177/p1_3279319_d0bd273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017" y="2282438"/>
            <a:ext cx="1541802" cy="2312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7" name="Picture 6" descr="https://images.igdb.com/igdb/image/upload/t_cover_big_2x/co3wa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219" y="3745846"/>
            <a:ext cx="1590520" cy="2120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" name="Рисунок 3" descr="Изображение выглядит как небо, облако, Человеческое лицо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2DEE3CFD-E6A0-B441-5D5F-30DC6D2373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698" y="57755"/>
            <a:ext cx="2494857" cy="1403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41096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 flipH="1">
            <a:off x="10178891" y="-2900"/>
            <a:ext cx="2027206" cy="6899000"/>
            <a:chOff x="-17147" y="-1"/>
            <a:chExt cx="2027206" cy="6899000"/>
          </a:xfrm>
        </p:grpSpPr>
        <p:sp>
          <p:nvSpPr>
            <p:cNvPr id="9" name="Прямоугольный треугольник 8"/>
            <p:cNvSpPr/>
            <p:nvPr/>
          </p:nvSpPr>
          <p:spPr>
            <a:xfrm flipV="1">
              <a:off x="0" y="-1"/>
              <a:ext cx="2010059" cy="6899000"/>
            </a:xfrm>
            <a:prstGeom prst="rtTriangle">
              <a:avLst/>
            </a:prstGeom>
            <a:solidFill>
              <a:srgbClr val="F6DBA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ый треугольник 9"/>
            <p:cNvSpPr/>
            <p:nvPr/>
          </p:nvSpPr>
          <p:spPr>
            <a:xfrm flipH="1">
              <a:off x="-17147" y="3711850"/>
              <a:ext cx="1670414" cy="3140333"/>
            </a:xfrm>
            <a:prstGeom prst="rtTriangle">
              <a:avLst/>
            </a:prstGeom>
            <a:solidFill>
              <a:srgbClr val="F8E2B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ый треугольник 10"/>
            <p:cNvSpPr/>
            <p:nvPr/>
          </p:nvSpPr>
          <p:spPr>
            <a:xfrm rot="5400000" flipH="1">
              <a:off x="-723472" y="4476320"/>
              <a:ext cx="3105154" cy="1658209"/>
            </a:xfrm>
            <a:prstGeom prst="rtTriangle">
              <a:avLst/>
            </a:prstGeom>
            <a:solidFill>
              <a:srgbClr val="F3D18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3495674" y="241799"/>
            <a:ext cx="5290609" cy="695326"/>
          </a:xfrm>
          <a:prstGeom prst="flowChartTerminator">
            <a:avLst/>
          </a:prstGeom>
          <a:solidFill>
            <a:srgbClr val="BEA194"/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/>
              <a:t>Конкурентные преимущества</a:t>
            </a:r>
          </a:p>
        </p:txBody>
      </p:sp>
      <p:sp>
        <p:nvSpPr>
          <p:cNvPr id="16" name="object 6"/>
          <p:cNvSpPr/>
          <p:nvPr/>
        </p:nvSpPr>
        <p:spPr>
          <a:xfrm>
            <a:off x="0" y="8"/>
            <a:ext cx="4202545" cy="895919"/>
          </a:xfrm>
          <a:custGeom>
            <a:avLst/>
            <a:gdLst/>
            <a:ahLst/>
            <a:cxnLst/>
            <a:rect l="l" t="t" r="r" b="b"/>
            <a:pathLst>
              <a:path w="6259195" h="4485005">
                <a:moveTo>
                  <a:pt x="0" y="4484744"/>
                </a:moveTo>
                <a:lnTo>
                  <a:pt x="0" y="0"/>
                </a:lnTo>
                <a:lnTo>
                  <a:pt x="6258629" y="0"/>
                </a:lnTo>
                <a:lnTo>
                  <a:pt x="0" y="4484744"/>
                </a:lnTo>
                <a:close/>
              </a:path>
            </a:pathLst>
          </a:custGeom>
          <a:solidFill>
            <a:srgbClr val="F5D69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object 5"/>
          <p:cNvSpPr/>
          <p:nvPr/>
        </p:nvSpPr>
        <p:spPr>
          <a:xfrm>
            <a:off x="0" y="6095999"/>
            <a:ext cx="1895475" cy="762009"/>
          </a:xfrm>
          <a:custGeom>
            <a:avLst/>
            <a:gdLst/>
            <a:ahLst/>
            <a:cxnLst/>
            <a:rect l="l" t="t" r="r" b="b"/>
            <a:pathLst>
              <a:path w="5634355" h="7230109">
                <a:moveTo>
                  <a:pt x="0" y="0"/>
                </a:moveTo>
                <a:lnTo>
                  <a:pt x="5634201" y="7230095"/>
                </a:lnTo>
                <a:lnTo>
                  <a:pt x="0" y="7230095"/>
                </a:lnTo>
                <a:lnTo>
                  <a:pt x="0" y="0"/>
                </a:lnTo>
                <a:close/>
              </a:path>
            </a:pathLst>
          </a:custGeom>
          <a:solidFill>
            <a:srgbClr val="F7E2B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ED848D-A554-419F-813B-9113B4F97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167" y="1137718"/>
            <a:ext cx="4559666" cy="543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58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-17147" y="-1"/>
            <a:ext cx="2027206" cy="6899000"/>
            <a:chOff x="-17147" y="-1"/>
            <a:chExt cx="2027206" cy="6899000"/>
          </a:xfrm>
        </p:grpSpPr>
        <p:sp>
          <p:nvSpPr>
            <p:cNvPr id="9" name="Прямоугольный треугольник 8"/>
            <p:cNvSpPr/>
            <p:nvPr/>
          </p:nvSpPr>
          <p:spPr>
            <a:xfrm flipV="1">
              <a:off x="0" y="-1"/>
              <a:ext cx="2010059" cy="6899000"/>
            </a:xfrm>
            <a:prstGeom prst="rtTriangle">
              <a:avLst/>
            </a:prstGeom>
            <a:solidFill>
              <a:srgbClr val="F6DBA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ый треугольник 9"/>
            <p:cNvSpPr/>
            <p:nvPr/>
          </p:nvSpPr>
          <p:spPr>
            <a:xfrm flipH="1">
              <a:off x="-17147" y="3711850"/>
              <a:ext cx="1670414" cy="3140333"/>
            </a:xfrm>
            <a:prstGeom prst="rtTriangle">
              <a:avLst/>
            </a:prstGeom>
            <a:solidFill>
              <a:srgbClr val="F8E2B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ый треугольник 10"/>
            <p:cNvSpPr/>
            <p:nvPr/>
          </p:nvSpPr>
          <p:spPr>
            <a:xfrm rot="5400000" flipH="1">
              <a:off x="-723472" y="4476320"/>
              <a:ext cx="3105154" cy="1658209"/>
            </a:xfrm>
            <a:prstGeom prst="rtTriangle">
              <a:avLst/>
            </a:prstGeom>
            <a:solidFill>
              <a:srgbClr val="F3D18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948865" y="1413968"/>
            <a:ext cx="5157786" cy="5035551"/>
            <a:chOff x="6618924" y="1048383"/>
            <a:chExt cx="5157786" cy="5035551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6618924" y="1048383"/>
              <a:ext cx="5157786" cy="5035551"/>
              <a:chOff x="5948364" y="1089024"/>
              <a:chExt cx="5157786" cy="5035551"/>
            </a:xfrm>
          </p:grpSpPr>
          <p:sp>
            <p:nvSpPr>
              <p:cNvPr id="5" name="Овал 4"/>
              <p:cNvSpPr/>
              <p:nvPr/>
            </p:nvSpPr>
            <p:spPr>
              <a:xfrm>
                <a:off x="5948364" y="1089024"/>
                <a:ext cx="5157786" cy="5035551"/>
              </a:xfrm>
              <a:prstGeom prst="ellipse">
                <a:avLst/>
              </a:prstGeom>
              <a:solidFill>
                <a:srgbClr val="F8E2B2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" name="Овал 3"/>
              <p:cNvSpPr/>
              <p:nvPr/>
            </p:nvSpPr>
            <p:spPr>
              <a:xfrm>
                <a:off x="6196014" y="2046148"/>
                <a:ext cx="4035568" cy="3983176"/>
              </a:xfrm>
              <a:prstGeom prst="ellipse">
                <a:avLst/>
              </a:prstGeom>
              <a:solidFill>
                <a:srgbClr val="F4D388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468000" rtlCol="0" anchor="t"/>
              <a:lstStyle/>
              <a:p>
                <a:pPr algn="ctr"/>
                <a:endParaRPr lang="ru-RU" sz="5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Овал 2"/>
              <p:cNvSpPr/>
              <p:nvPr/>
            </p:nvSpPr>
            <p:spPr>
              <a:xfrm>
                <a:off x="6491731" y="3146423"/>
                <a:ext cx="2837489" cy="2783699"/>
              </a:xfrm>
              <a:prstGeom prst="ellipse">
                <a:avLst/>
              </a:prstGeom>
              <a:solidFill>
                <a:srgbClr val="BB9D8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5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8884358" y="1198358"/>
              <a:ext cx="135293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/>
                <a:t>TAM</a:t>
              </a:r>
              <a:endParaRPr lang="ru-RU" sz="48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347523" y="2243955"/>
              <a:ext cx="13810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/>
                <a:t>SAM</a:t>
              </a:r>
              <a:endParaRPr lang="ru-RU" sz="48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890354" y="4146798"/>
              <a:ext cx="143180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/>
                <a:t>SOM</a:t>
              </a:r>
              <a:endParaRPr lang="ru-RU" sz="4800" b="1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752441" y="1760035"/>
            <a:ext cx="3875647" cy="584680"/>
            <a:chOff x="2717121" y="665875"/>
            <a:chExt cx="5693140" cy="584680"/>
          </a:xfrm>
        </p:grpSpPr>
        <p:sp>
          <p:nvSpPr>
            <p:cNvPr id="20" name="Пятиугольник 19"/>
            <p:cNvSpPr/>
            <p:nvPr/>
          </p:nvSpPr>
          <p:spPr>
            <a:xfrm rot="2600">
              <a:off x="2717121" y="665875"/>
              <a:ext cx="5693140" cy="584680"/>
            </a:xfrm>
            <a:prstGeom prst="homePlate">
              <a:avLst/>
            </a:prstGeom>
            <a:solidFill>
              <a:srgbClr val="F8E2B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724685" y="708080"/>
              <a:ext cx="557301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Bahnschrift Light SemiCondensed" panose="020B0502040204020203" pitchFamily="34" charset="0"/>
                </a:rPr>
                <a:t>36,26 млрд долларов</a:t>
              </a:r>
            </a:p>
          </p:txBody>
        </p:sp>
      </p:grp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3405716" y="241799"/>
            <a:ext cx="5380568" cy="695326"/>
          </a:xfrm>
          <a:prstGeom prst="flowChartTerminator">
            <a:avLst/>
          </a:prstGeom>
          <a:solidFill>
            <a:srgbClr val="BEA194"/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/>
              <a:t>А</a:t>
            </a:r>
            <a:r>
              <a:rPr lang="ru-RU" b="1" dirty="0">
                <a:latin typeface="+mn-lt"/>
              </a:rPr>
              <a:t>нализ рынка</a:t>
            </a:r>
          </a:p>
        </p:txBody>
      </p:sp>
      <p:grpSp>
        <p:nvGrpSpPr>
          <p:cNvPr id="34" name="Группа 33"/>
          <p:cNvGrpSpPr/>
          <p:nvPr/>
        </p:nvGrpSpPr>
        <p:grpSpPr>
          <a:xfrm>
            <a:off x="1967778" y="3439426"/>
            <a:ext cx="3875868" cy="584680"/>
            <a:chOff x="2817521" y="3347063"/>
            <a:chExt cx="3875868" cy="584680"/>
          </a:xfrm>
        </p:grpSpPr>
        <p:sp>
          <p:nvSpPr>
            <p:cNvPr id="31" name="Пятиугольник 30"/>
            <p:cNvSpPr/>
            <p:nvPr/>
          </p:nvSpPr>
          <p:spPr>
            <a:xfrm rot="2600">
              <a:off x="2817742" y="3347063"/>
              <a:ext cx="3875647" cy="584680"/>
            </a:xfrm>
            <a:prstGeom prst="homePlate">
              <a:avLst/>
            </a:prstGeom>
            <a:solidFill>
              <a:srgbClr val="F4D38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2817521" y="3400533"/>
              <a:ext cx="287450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>
                  <a:latin typeface="Bahnschrift Light SemiCondensed" panose="020B0502040204020203" pitchFamily="34" charset="0"/>
                </a:rPr>
                <a:t>10,878 млрд долларов</a:t>
              </a:r>
            </a:p>
          </p:txBody>
        </p:sp>
      </p:grpSp>
      <p:sp>
        <p:nvSpPr>
          <p:cNvPr id="35" name="Прямоугольник 34"/>
          <p:cNvSpPr/>
          <p:nvPr/>
        </p:nvSpPr>
        <p:spPr>
          <a:xfrm>
            <a:off x="2653869" y="2347740"/>
            <a:ext cx="2129109" cy="3622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kern="100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Видеоигровой рынок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871562" y="4033967"/>
            <a:ext cx="2321469" cy="3622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kern="100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Конкурирующий рынок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291557" y="5706284"/>
            <a:ext cx="2933816" cy="3622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kern="100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Охват рынка нашим проектом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2400015" y="5117351"/>
            <a:ext cx="3875868" cy="584680"/>
            <a:chOff x="3231282" y="5117351"/>
            <a:chExt cx="3875868" cy="584680"/>
          </a:xfrm>
        </p:grpSpPr>
        <p:sp>
          <p:nvSpPr>
            <p:cNvPr id="26" name="Пятиугольник 25"/>
            <p:cNvSpPr/>
            <p:nvPr/>
          </p:nvSpPr>
          <p:spPr>
            <a:xfrm rot="2600">
              <a:off x="3231503" y="5117351"/>
              <a:ext cx="3875647" cy="584680"/>
            </a:xfrm>
            <a:prstGeom prst="homePlate">
              <a:avLst/>
            </a:prstGeom>
            <a:solidFill>
              <a:srgbClr val="BB9D8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3231282" y="5169622"/>
              <a:ext cx="258756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>
                  <a:latin typeface="Bahnschrift Light SemiCondensed" panose="020B0502040204020203" pitchFamily="34" charset="0"/>
                </a:rPr>
                <a:t>1,08 млрд долларов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8881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80218" y="5652654"/>
            <a:ext cx="4211782" cy="1205345"/>
          </a:xfrm>
          <a:custGeom>
            <a:avLst/>
            <a:gdLst/>
            <a:ahLst/>
            <a:cxnLst/>
            <a:rect l="l" t="t" r="r" b="b"/>
            <a:pathLst>
              <a:path w="7444105" h="5800725">
                <a:moveTo>
                  <a:pt x="0" y="5800647"/>
                </a:moveTo>
                <a:lnTo>
                  <a:pt x="7443687" y="0"/>
                </a:lnTo>
                <a:lnTo>
                  <a:pt x="7443687" y="5800647"/>
                </a:lnTo>
                <a:lnTo>
                  <a:pt x="0" y="5800647"/>
                </a:lnTo>
                <a:close/>
              </a:path>
            </a:pathLst>
          </a:custGeom>
          <a:solidFill>
            <a:srgbClr val="F5D69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" name="object 3"/>
          <p:cNvSpPr/>
          <p:nvPr/>
        </p:nvSpPr>
        <p:spPr>
          <a:xfrm>
            <a:off x="7121235" y="3"/>
            <a:ext cx="5071125" cy="1006761"/>
          </a:xfrm>
          <a:custGeom>
            <a:avLst/>
            <a:gdLst/>
            <a:ahLst/>
            <a:cxnLst/>
            <a:rect l="l" t="t" r="r" b="b"/>
            <a:pathLst>
              <a:path w="6615430" h="3629660">
                <a:moveTo>
                  <a:pt x="6614889" y="3629134"/>
                </a:moveTo>
                <a:lnTo>
                  <a:pt x="0" y="0"/>
                </a:lnTo>
                <a:lnTo>
                  <a:pt x="6614889" y="0"/>
                </a:lnTo>
                <a:lnTo>
                  <a:pt x="6614889" y="3629134"/>
                </a:lnTo>
                <a:close/>
              </a:path>
            </a:pathLst>
          </a:custGeom>
          <a:solidFill>
            <a:srgbClr val="F7E2B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5" name="object 5"/>
          <p:cNvSpPr/>
          <p:nvPr/>
        </p:nvSpPr>
        <p:spPr>
          <a:xfrm>
            <a:off x="1" y="5712253"/>
            <a:ext cx="4765964" cy="1145756"/>
          </a:xfrm>
          <a:custGeom>
            <a:avLst/>
            <a:gdLst/>
            <a:ahLst/>
            <a:cxnLst/>
            <a:rect l="l" t="t" r="r" b="b"/>
            <a:pathLst>
              <a:path w="5634355" h="7230109">
                <a:moveTo>
                  <a:pt x="0" y="0"/>
                </a:moveTo>
                <a:lnTo>
                  <a:pt x="5634201" y="7230095"/>
                </a:lnTo>
                <a:lnTo>
                  <a:pt x="0" y="7230095"/>
                </a:lnTo>
                <a:lnTo>
                  <a:pt x="0" y="0"/>
                </a:lnTo>
                <a:close/>
              </a:path>
            </a:pathLst>
          </a:custGeom>
          <a:solidFill>
            <a:srgbClr val="F7E2B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6" name="object 6"/>
          <p:cNvSpPr/>
          <p:nvPr/>
        </p:nvSpPr>
        <p:spPr>
          <a:xfrm>
            <a:off x="0" y="8"/>
            <a:ext cx="4202545" cy="895919"/>
          </a:xfrm>
          <a:custGeom>
            <a:avLst/>
            <a:gdLst/>
            <a:ahLst/>
            <a:cxnLst/>
            <a:rect l="l" t="t" r="r" b="b"/>
            <a:pathLst>
              <a:path w="6259195" h="4485005">
                <a:moveTo>
                  <a:pt x="0" y="4484744"/>
                </a:moveTo>
                <a:lnTo>
                  <a:pt x="0" y="0"/>
                </a:lnTo>
                <a:lnTo>
                  <a:pt x="6258629" y="0"/>
                </a:lnTo>
                <a:lnTo>
                  <a:pt x="0" y="4484744"/>
                </a:lnTo>
                <a:close/>
              </a:path>
            </a:pathLst>
          </a:custGeom>
          <a:solidFill>
            <a:srgbClr val="F5D69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405716" y="241799"/>
            <a:ext cx="5380568" cy="695326"/>
          </a:xfrm>
          <a:prstGeom prst="flowChartTerminator">
            <a:avLst/>
          </a:prstGeom>
          <a:solidFill>
            <a:srgbClr val="BEA194"/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+mn-lt"/>
              </a:rPr>
              <a:t>Модель монетизации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582" y="2138400"/>
            <a:ext cx="1995054" cy="19950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54827">
            <a:off x="-13986" y="5874496"/>
            <a:ext cx="875288" cy="875288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877455" y="1753756"/>
            <a:ext cx="8211127" cy="3491988"/>
            <a:chOff x="877455" y="1448955"/>
            <a:chExt cx="8211127" cy="3491988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877455" y="1448955"/>
              <a:ext cx="8211127" cy="3178881"/>
              <a:chOff x="988289" y="1773383"/>
              <a:chExt cx="8211127" cy="3178881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988289" y="2319043"/>
                <a:ext cx="8211127" cy="2633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ru-RU" sz="2400" kern="100" dirty="0">
                    <a:latin typeface="Bahnschrift Light SemiCondensed" panose="020B05020402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1) Выпуск игр на различных торговых площадках</a:t>
                </a:r>
              </a:p>
              <a:p>
                <a:pPr lvl="0" algn="just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ru-RU" sz="2400" kern="100" dirty="0">
                    <a:latin typeface="Bahnschrift Light SemiCondensed" panose="020B05020402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2)Заказы на разработку и портирование ПО от других компаний</a:t>
                </a:r>
              </a:p>
              <a:p>
                <a:pPr lvl="0" algn="just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ru-RU" sz="2400" kern="100" dirty="0">
                    <a:latin typeface="Bahnschrift Light SemiCondensed" panose="020B05020402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3) Поиск перспективных команд по разработке видеоигр</a:t>
                </a:r>
              </a:p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sz="2400" kern="100" dirty="0">
                    <a:latin typeface="Bahnschrift Light SemiCondensed" panose="020B05020402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4) Разработка  мобильных игр и приложений</a:t>
                </a:r>
              </a:p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sz="2400" kern="100" dirty="0">
                    <a:latin typeface="Bahnschrift Light SemiCondensed" panose="020B05020402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5) Создание </a:t>
                </a:r>
                <a:r>
                  <a:rPr lang="en-US" sz="2400" kern="100" dirty="0">
                    <a:latin typeface="Bahnschrift Light SemiCondensed" panose="020B05020402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CGI</a:t>
                </a:r>
                <a:r>
                  <a:rPr lang="ru-RU" sz="2400" kern="100" dirty="0">
                    <a:latin typeface="Bahnschrift Light SemiCondensed" panose="020B05020402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r>
                  <a:rPr lang="ru-RU" sz="2400" kern="100" dirty="0" err="1">
                    <a:latin typeface="Bahnschrift Light SemiCondensed" panose="020B05020402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синематиков</a:t>
                </a:r>
                <a:r>
                  <a:rPr lang="en-US" sz="2400" kern="100" dirty="0">
                    <a:latin typeface="Bahnschrift Light SemiCondensed" panose="020B05020402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</a:t>
                </a:r>
                <a:r>
                  <a:rPr lang="ru-RU" sz="2400" kern="100" dirty="0">
                    <a:latin typeface="Bahnschrift Light SemiCondensed" panose="020B05020402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фильмов и сериалов</a:t>
                </a:r>
              </a:p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</a:pPr>
                <a:endParaRPr lang="ru-RU" sz="2400" kern="100" dirty="0">
                  <a:effectLst/>
                  <a:latin typeface="Bahnschrift Light SemiCondensed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Скругленный прямоугольник 9"/>
              <p:cNvSpPr/>
              <p:nvPr/>
            </p:nvSpPr>
            <p:spPr>
              <a:xfrm>
                <a:off x="1099122" y="1773383"/>
                <a:ext cx="2362010" cy="442674"/>
              </a:xfrm>
              <a:prstGeom prst="roundRect">
                <a:avLst/>
              </a:prstGeom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dirty="0">
                    <a:latin typeface="Bahnschrift SemiBold SemiConden" panose="020B0502040204020203" pitchFamily="34" charset="0"/>
                  </a:rPr>
                  <a:t>План монетизации</a:t>
                </a: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937490" y="4233057"/>
              <a:ext cx="668712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Bahnschrift Light SemiCondensed" panose="020B0502040204020203" pitchFamily="34" charset="0"/>
                  <a:ea typeface="Calibri" panose="020F0502020204030204" pitchFamily="34" charset="0"/>
                </a:rPr>
                <a:t>Эта совокупность стратегий создает устойчивую модель монетизации, обеспечивая рост и успех в индустрии видеоигр</a:t>
              </a:r>
              <a:endParaRPr lang="ru-RU" sz="2000" dirty="0">
                <a:latin typeface="Bahnschrift Light SemiCondensed" panose="020B0502040204020203" pitchFamily="34" charset="0"/>
              </a:endParaRP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988288" y="4244953"/>
              <a:ext cx="638233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2655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ый треугольник 13"/>
          <p:cNvSpPr/>
          <p:nvPr/>
        </p:nvSpPr>
        <p:spPr>
          <a:xfrm rot="5400000" flipH="1" flipV="1">
            <a:off x="9377221" y="4043219"/>
            <a:ext cx="928255" cy="4701308"/>
          </a:xfrm>
          <a:prstGeom prst="rtTriangle">
            <a:avLst/>
          </a:prstGeom>
          <a:solidFill>
            <a:srgbClr val="F8E2B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ый треугольник 19"/>
          <p:cNvSpPr/>
          <p:nvPr/>
        </p:nvSpPr>
        <p:spPr>
          <a:xfrm flipH="1" flipV="1">
            <a:off x="11036493" y="-1"/>
            <a:ext cx="1169293" cy="4184073"/>
          </a:xfrm>
          <a:prstGeom prst="rtTriangle">
            <a:avLst/>
          </a:prstGeom>
          <a:solidFill>
            <a:srgbClr val="F4D388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ый треугольник 20"/>
          <p:cNvSpPr/>
          <p:nvPr/>
        </p:nvSpPr>
        <p:spPr>
          <a:xfrm rot="10800000" flipH="1" flipV="1">
            <a:off x="1" y="2867346"/>
            <a:ext cx="1016714" cy="3990654"/>
          </a:xfrm>
          <a:prstGeom prst="rtTriangle">
            <a:avLst/>
          </a:prstGeom>
          <a:solidFill>
            <a:srgbClr val="F8E2B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96660" y="241799"/>
            <a:ext cx="5598681" cy="695326"/>
          </a:xfrm>
          <a:prstGeom prst="flowChartTerminator">
            <a:avLst/>
          </a:prstGeom>
          <a:solidFill>
            <a:srgbClr val="BEA194"/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/>
              <a:t>Каналы продвижения</a:t>
            </a:r>
          </a:p>
        </p:txBody>
      </p:sp>
      <p:sp>
        <p:nvSpPr>
          <p:cNvPr id="12" name="Прямоугольный треугольник 11"/>
          <p:cNvSpPr/>
          <p:nvPr/>
        </p:nvSpPr>
        <p:spPr>
          <a:xfrm rot="16200000" flipH="1" flipV="1">
            <a:off x="1506658" y="-1506656"/>
            <a:ext cx="628918" cy="3642231"/>
          </a:xfrm>
          <a:prstGeom prst="rtTriangle">
            <a:avLst/>
          </a:prstGeom>
          <a:solidFill>
            <a:srgbClr val="F4D388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4556397"/>
            <a:ext cx="2032287" cy="2032287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701230" y="1245936"/>
            <a:ext cx="9367592" cy="4396476"/>
            <a:chOff x="322544" y="1245936"/>
            <a:chExt cx="9367592" cy="439647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4172" y="5193047"/>
              <a:ext cx="5502493" cy="3921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lnSpc>
                  <a:spcPct val="107000"/>
                </a:lnSpc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2000" kern="0" dirty="0">
                  <a:solidFill>
                    <a:srgbClr val="000000"/>
                  </a:solidFill>
                  <a:latin typeface="Bahnschrift SemiBold SemiConden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Покупка рекламы</a:t>
              </a:r>
              <a:r>
                <a:rPr lang="ru-RU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kern="0" dirty="0">
                  <a:solidFill>
                    <a:srgbClr val="000000"/>
                  </a:solidFill>
                  <a:latin typeface="Bahnschrift SemiBold SemiConden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 соц. сетях и других платформах</a:t>
              </a:r>
              <a:endParaRPr lang="ru-RU" sz="2000" kern="100" dirty="0">
                <a:effectLst/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625170" y="1245936"/>
              <a:ext cx="9064966" cy="7509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lnSpc>
                  <a:spcPct val="107000"/>
                </a:lnSpc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2000" kern="0" dirty="0">
                  <a:solidFill>
                    <a:srgbClr val="000000"/>
                  </a:solidFill>
                  <a:latin typeface="Bahnschrift SemiBold SemiConden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Продвижение продукта и активное взаимодействие с аудиторией в социальных сетях </a:t>
              </a:r>
              <a:r>
                <a:rPr lang="ru-RU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(VK, Instagram, </a:t>
              </a:r>
              <a:r>
                <a:rPr lang="en-US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Discord</a:t>
              </a:r>
              <a:r>
                <a:rPr lang="ru-RU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VC</a:t>
              </a:r>
              <a:r>
                <a:rPr lang="ru-RU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ru</a:t>
              </a:r>
              <a:r>
                <a:rPr lang="ru-RU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TikTok</a:t>
              </a:r>
              <a:r>
                <a:rPr lang="ru-RU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ArtStation, YouTube)</a:t>
              </a:r>
              <a:endParaRPr lang="ru-RU" sz="2000" kern="100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624172" y="4360159"/>
              <a:ext cx="8338741" cy="3921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lnSpc>
                  <a:spcPct val="107000"/>
                </a:lnSpc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2000" kern="0" dirty="0">
                  <a:solidFill>
                    <a:srgbClr val="000000"/>
                  </a:solidFill>
                  <a:latin typeface="Bahnschrift SemiBold SemiConden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Выступление</a:t>
              </a:r>
              <a:r>
                <a:rPr lang="ru-RU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kern="0" dirty="0">
                  <a:solidFill>
                    <a:srgbClr val="000000"/>
                  </a:solidFill>
                  <a:latin typeface="Bahnschrift SemiBold SemiConden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на различных мероприятиях, презентациях, митапах и конкурсах</a:t>
              </a:r>
              <a:endParaRPr lang="ru-RU" sz="2000" kern="1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47032" y="2408147"/>
              <a:ext cx="898505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kern="0" dirty="0">
                  <a:solidFill>
                    <a:srgbClr val="000000"/>
                  </a:solidFill>
                  <a:latin typeface="Bahnschrift SemiBold SemiConden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Расширение аудитории и продвижение продукта с помощью видеоигровых платформ </a:t>
              </a:r>
              <a:r>
                <a:rPr lang="ru-RU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ru-RU" sz="2000" kern="0" dirty="0" err="1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Steam</a:t>
              </a:r>
              <a:r>
                <a:rPr lang="ru-RU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Epic Games, VK Pay, </a:t>
              </a:r>
              <a:r>
                <a:rPr lang="en-US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Google Play</a:t>
              </a:r>
              <a:r>
                <a:rPr lang="ru-RU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и другие инди-площадки)</a:t>
              </a:r>
              <a:endParaRPr lang="ru-RU" sz="200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25170" y="3527267"/>
              <a:ext cx="7594934" cy="4216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lnSpc>
                  <a:spcPct val="107000"/>
                </a:lnSpc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2000" kern="0" dirty="0">
                  <a:solidFill>
                    <a:srgbClr val="000000"/>
                  </a:solidFill>
                  <a:latin typeface="Bahnschrift SemiBold SemiConden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Взаимодействие со СМИ </a:t>
              </a:r>
              <a:r>
                <a:rPr lang="ru-RU" sz="2000" kern="0" dirty="0">
                  <a:solidFill>
                    <a:srgbClr val="000000"/>
                  </a:solidFill>
                  <a:latin typeface="Bahnschrift Light SemiCondensed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(официальные соц. сети PlayStation, Xbox, IGM)</a:t>
              </a:r>
              <a:endParaRPr lang="ru-RU" sz="2000" kern="100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19475">
              <a:off x="207989" y="1502488"/>
              <a:ext cx="466983" cy="237870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19475">
              <a:off x="207988" y="2643154"/>
              <a:ext cx="466983" cy="237870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19475">
              <a:off x="207987" y="3614116"/>
              <a:ext cx="466983" cy="237870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19475">
              <a:off x="207988" y="4452051"/>
              <a:ext cx="466983" cy="237870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19475">
              <a:off x="207987" y="5289986"/>
              <a:ext cx="466983" cy="237870"/>
            </a:xfrm>
            <a:prstGeom prst="rect">
              <a:avLst/>
            </a:prstGeom>
          </p:spPr>
        </p:pic>
      </p:grpSp>
      <p:grpSp>
        <p:nvGrpSpPr>
          <p:cNvPr id="25" name="object 10"/>
          <p:cNvGrpSpPr/>
          <p:nvPr/>
        </p:nvGrpSpPr>
        <p:grpSpPr>
          <a:xfrm>
            <a:off x="-96588" y="5882267"/>
            <a:ext cx="997527" cy="1028405"/>
            <a:chOff x="0" y="7791893"/>
            <a:chExt cx="2420620" cy="2495550"/>
          </a:xfrm>
        </p:grpSpPr>
        <p:pic>
          <p:nvPicPr>
            <p:cNvPr id="26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583971"/>
              <a:ext cx="1703969" cy="1703028"/>
            </a:xfrm>
            <a:prstGeom prst="rect">
              <a:avLst/>
            </a:prstGeom>
          </p:spPr>
        </p:pic>
        <p:pic>
          <p:nvPicPr>
            <p:cNvPr id="27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0724" y="9101187"/>
              <a:ext cx="1119846" cy="1119845"/>
            </a:xfrm>
            <a:prstGeom prst="rect">
              <a:avLst/>
            </a:prstGeom>
          </p:spPr>
        </p:pic>
        <p:pic>
          <p:nvPicPr>
            <p:cNvPr id="28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500" y="7791893"/>
              <a:ext cx="1119846" cy="11198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8158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23890" cy="6857999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DE401611-A866-C066-CA5E-6EA7F2ADBA42}"/>
              </a:ext>
            </a:extLst>
          </p:cNvPr>
          <p:cNvGrpSpPr/>
          <p:nvPr/>
        </p:nvGrpSpPr>
        <p:grpSpPr>
          <a:xfrm>
            <a:off x="1844348" y="1588553"/>
            <a:ext cx="8960465" cy="4248336"/>
            <a:chOff x="4250604" y="1773988"/>
            <a:chExt cx="13440698" cy="6372504"/>
          </a:xfrm>
        </p:grpSpPr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E887FE9F-F55E-166A-F20E-F068341C021D}"/>
                </a:ext>
              </a:extLst>
            </p:cNvPr>
            <p:cNvGrpSpPr/>
            <p:nvPr/>
          </p:nvGrpSpPr>
          <p:grpSpPr>
            <a:xfrm>
              <a:off x="4460229" y="1773988"/>
              <a:ext cx="13231073" cy="5431943"/>
              <a:chOff x="1320789" y="2415501"/>
              <a:chExt cx="13231073" cy="5431943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3794760" y="5786234"/>
                <a:ext cx="2669540" cy="2061210"/>
              </a:xfrm>
              <a:custGeom>
                <a:avLst/>
                <a:gdLst/>
                <a:ahLst/>
                <a:cxnLst/>
                <a:rect l="l" t="t" r="r" b="b"/>
                <a:pathLst>
                  <a:path w="2669540" h="2061209">
                    <a:moveTo>
                      <a:pt x="2669146" y="5295"/>
                    </a:moveTo>
                    <a:lnTo>
                      <a:pt x="2663850" y="0"/>
                    </a:lnTo>
                    <a:lnTo>
                      <a:pt x="5308" y="0"/>
                    </a:lnTo>
                    <a:lnTo>
                      <a:pt x="0" y="5295"/>
                    </a:lnTo>
                    <a:lnTo>
                      <a:pt x="0" y="2055495"/>
                    </a:lnTo>
                    <a:lnTo>
                      <a:pt x="5308" y="2060790"/>
                    </a:lnTo>
                    <a:lnTo>
                      <a:pt x="11785" y="2060790"/>
                    </a:lnTo>
                    <a:lnTo>
                      <a:pt x="385584" y="2060790"/>
                    </a:lnTo>
                    <a:lnTo>
                      <a:pt x="390880" y="2055495"/>
                    </a:lnTo>
                    <a:lnTo>
                      <a:pt x="390880" y="2049018"/>
                    </a:lnTo>
                    <a:lnTo>
                      <a:pt x="390880" y="2037232"/>
                    </a:lnTo>
                    <a:lnTo>
                      <a:pt x="390880" y="324091"/>
                    </a:lnTo>
                    <a:lnTo>
                      <a:pt x="2663850" y="324091"/>
                    </a:lnTo>
                    <a:lnTo>
                      <a:pt x="2669146" y="318782"/>
                    </a:lnTo>
                    <a:lnTo>
                      <a:pt x="2669146" y="300520"/>
                    </a:lnTo>
                    <a:lnTo>
                      <a:pt x="2669146" y="23558"/>
                    </a:lnTo>
                    <a:lnTo>
                      <a:pt x="2669146" y="11785"/>
                    </a:lnTo>
                    <a:lnTo>
                      <a:pt x="2669146" y="5295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282893" y="4665585"/>
                <a:ext cx="2669540" cy="2061210"/>
              </a:xfrm>
              <a:custGeom>
                <a:avLst/>
                <a:gdLst/>
                <a:ahLst/>
                <a:cxnLst/>
                <a:rect l="l" t="t" r="r" b="b"/>
                <a:pathLst>
                  <a:path w="2669540" h="2061209">
                    <a:moveTo>
                      <a:pt x="2669133" y="5295"/>
                    </a:moveTo>
                    <a:lnTo>
                      <a:pt x="2663837" y="0"/>
                    </a:lnTo>
                    <a:lnTo>
                      <a:pt x="5295" y="0"/>
                    </a:lnTo>
                    <a:lnTo>
                      <a:pt x="0" y="5308"/>
                    </a:lnTo>
                    <a:lnTo>
                      <a:pt x="0" y="2055495"/>
                    </a:lnTo>
                    <a:lnTo>
                      <a:pt x="5295" y="2060790"/>
                    </a:lnTo>
                    <a:lnTo>
                      <a:pt x="11772" y="2060790"/>
                    </a:lnTo>
                    <a:lnTo>
                      <a:pt x="385572" y="2060790"/>
                    </a:lnTo>
                    <a:lnTo>
                      <a:pt x="390880" y="2055495"/>
                    </a:lnTo>
                    <a:lnTo>
                      <a:pt x="390880" y="2049018"/>
                    </a:lnTo>
                    <a:lnTo>
                      <a:pt x="390880" y="2037232"/>
                    </a:lnTo>
                    <a:lnTo>
                      <a:pt x="390880" y="324091"/>
                    </a:lnTo>
                    <a:lnTo>
                      <a:pt x="2663837" y="324091"/>
                    </a:lnTo>
                    <a:lnTo>
                      <a:pt x="2669133" y="318782"/>
                    </a:lnTo>
                    <a:lnTo>
                      <a:pt x="2669133" y="300520"/>
                    </a:lnTo>
                    <a:lnTo>
                      <a:pt x="2669133" y="23558"/>
                    </a:lnTo>
                    <a:lnTo>
                      <a:pt x="2669133" y="11785"/>
                    </a:lnTo>
                    <a:lnTo>
                      <a:pt x="2669133" y="5295"/>
                    </a:lnTo>
                    <a:close/>
                  </a:path>
                </a:pathLst>
              </a:custGeom>
              <a:solidFill>
                <a:srgbClr val="B4D8E1"/>
              </a:solidFill>
            </p:spPr>
            <p:txBody>
              <a:bodyPr wrap="square" lIns="0" tIns="0" rIns="0" bIns="0" rtlCol="0"/>
              <a:lstStyle/>
              <a:p>
                <a:endParaRPr sz="1200" dirty="0"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8952014" y="3725430"/>
                <a:ext cx="2669540" cy="2061210"/>
              </a:xfrm>
              <a:custGeom>
                <a:avLst/>
                <a:gdLst/>
                <a:ahLst/>
                <a:cxnLst/>
                <a:rect l="l" t="t" r="r" b="b"/>
                <a:pathLst>
                  <a:path w="2669540" h="2061210">
                    <a:moveTo>
                      <a:pt x="2669146" y="5295"/>
                    </a:moveTo>
                    <a:lnTo>
                      <a:pt x="2663850" y="0"/>
                    </a:lnTo>
                    <a:lnTo>
                      <a:pt x="5295" y="0"/>
                    </a:lnTo>
                    <a:lnTo>
                      <a:pt x="0" y="5295"/>
                    </a:lnTo>
                    <a:lnTo>
                      <a:pt x="0" y="2055482"/>
                    </a:lnTo>
                    <a:lnTo>
                      <a:pt x="5295" y="2060790"/>
                    </a:lnTo>
                    <a:lnTo>
                      <a:pt x="11785" y="2060790"/>
                    </a:lnTo>
                    <a:lnTo>
                      <a:pt x="385584" y="2060790"/>
                    </a:lnTo>
                    <a:lnTo>
                      <a:pt x="390880" y="2055482"/>
                    </a:lnTo>
                    <a:lnTo>
                      <a:pt x="390880" y="2049005"/>
                    </a:lnTo>
                    <a:lnTo>
                      <a:pt x="390880" y="2037219"/>
                    </a:lnTo>
                    <a:lnTo>
                      <a:pt x="390880" y="324078"/>
                    </a:lnTo>
                    <a:lnTo>
                      <a:pt x="2663850" y="324078"/>
                    </a:lnTo>
                    <a:lnTo>
                      <a:pt x="2669146" y="318782"/>
                    </a:lnTo>
                    <a:lnTo>
                      <a:pt x="2669146" y="300520"/>
                    </a:lnTo>
                    <a:lnTo>
                      <a:pt x="2669146" y="23558"/>
                    </a:lnTo>
                    <a:lnTo>
                      <a:pt x="2669146" y="11772"/>
                    </a:lnTo>
                    <a:lnTo>
                      <a:pt x="2669146" y="5295"/>
                    </a:lnTo>
                    <a:close/>
                  </a:path>
                </a:pathLst>
              </a:custGeom>
              <a:solidFill>
                <a:srgbClr val="FBAF17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11623040" y="2970135"/>
                <a:ext cx="2669540" cy="2061210"/>
              </a:xfrm>
              <a:custGeom>
                <a:avLst/>
                <a:gdLst/>
                <a:ahLst/>
                <a:cxnLst/>
                <a:rect l="l" t="t" r="r" b="b"/>
                <a:pathLst>
                  <a:path w="2669540" h="2061210">
                    <a:moveTo>
                      <a:pt x="2669146" y="5308"/>
                    </a:moveTo>
                    <a:lnTo>
                      <a:pt x="2663837" y="0"/>
                    </a:lnTo>
                    <a:lnTo>
                      <a:pt x="5295" y="0"/>
                    </a:lnTo>
                    <a:lnTo>
                      <a:pt x="0" y="5308"/>
                    </a:lnTo>
                    <a:lnTo>
                      <a:pt x="0" y="2055495"/>
                    </a:lnTo>
                    <a:lnTo>
                      <a:pt x="5295" y="2060803"/>
                    </a:lnTo>
                    <a:lnTo>
                      <a:pt x="11772" y="2060803"/>
                    </a:lnTo>
                    <a:lnTo>
                      <a:pt x="385572" y="2060803"/>
                    </a:lnTo>
                    <a:lnTo>
                      <a:pt x="390880" y="2055495"/>
                    </a:lnTo>
                    <a:lnTo>
                      <a:pt x="390880" y="2049018"/>
                    </a:lnTo>
                    <a:lnTo>
                      <a:pt x="390880" y="2037232"/>
                    </a:lnTo>
                    <a:lnTo>
                      <a:pt x="390880" y="324091"/>
                    </a:lnTo>
                    <a:lnTo>
                      <a:pt x="2663837" y="324091"/>
                    </a:lnTo>
                    <a:lnTo>
                      <a:pt x="2669146" y="318795"/>
                    </a:lnTo>
                    <a:lnTo>
                      <a:pt x="2669146" y="300532"/>
                    </a:lnTo>
                    <a:lnTo>
                      <a:pt x="2669146" y="23571"/>
                    </a:lnTo>
                    <a:lnTo>
                      <a:pt x="2669146" y="11785"/>
                    </a:lnTo>
                    <a:lnTo>
                      <a:pt x="2669146" y="5308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9" name="object 9"/>
              <p:cNvSpPr txBox="1"/>
              <p:nvPr/>
            </p:nvSpPr>
            <p:spPr>
              <a:xfrm>
                <a:off x="6674007" y="4994663"/>
                <a:ext cx="1710056" cy="685443"/>
              </a:xfrm>
              <a:prstGeom prst="rect">
                <a:avLst/>
              </a:prstGeom>
            </p:spPr>
            <p:txBody>
              <a:bodyPr vert="horz" wrap="square" lIns="0" tIns="20743" rIns="0" bIns="0" rtlCol="0">
                <a:spAutoFit/>
              </a:bodyPr>
              <a:lstStyle/>
              <a:p>
                <a:pPr marL="8467" marR="3387">
                  <a:lnSpc>
                    <a:spcPts val="1733"/>
                  </a:lnSpc>
                  <a:spcBef>
                    <a:spcPts val="163"/>
                  </a:spcBef>
                </a:pPr>
                <a:r>
                  <a:rPr sz="1467" spc="40" dirty="0">
                    <a:latin typeface="Trebuchet MS"/>
                    <a:cs typeface="Trebuchet MS"/>
                  </a:rPr>
                  <a:t>ЦЕНА</a:t>
                </a:r>
                <a:r>
                  <a:rPr sz="1467" spc="-173" dirty="0">
                    <a:latin typeface="Trebuchet MS"/>
                    <a:cs typeface="Trebuchet MS"/>
                  </a:rPr>
                  <a:t> </a:t>
                </a:r>
                <a:r>
                  <a:rPr sz="1467" spc="47" dirty="0">
                    <a:latin typeface="Trebuchet MS"/>
                    <a:cs typeface="Trebuchet MS"/>
                  </a:rPr>
                  <a:t>ЗА</a:t>
                </a:r>
                <a:r>
                  <a:rPr sz="1467" spc="-169" dirty="0">
                    <a:latin typeface="Trebuchet MS"/>
                    <a:cs typeface="Trebuchet MS"/>
                  </a:rPr>
                  <a:t> </a:t>
                </a:r>
                <a:r>
                  <a:rPr sz="1467" spc="33" dirty="0">
                    <a:latin typeface="Trebuchet MS"/>
                    <a:cs typeface="Trebuchet MS"/>
                  </a:rPr>
                  <a:t>ЧАС </a:t>
                </a:r>
                <a:r>
                  <a:rPr sz="1467" spc="-7" dirty="0">
                    <a:latin typeface="Trebuchet MS"/>
                    <a:cs typeface="Trebuchet MS"/>
                  </a:rPr>
                  <a:t>РАБОТЫ</a:t>
                </a:r>
                <a:endParaRPr sz="1467" dirty="0">
                  <a:latin typeface="Trebuchet MS"/>
                  <a:cs typeface="Trebuchet MS"/>
                </a:endParaRPr>
              </a:p>
            </p:txBody>
          </p:sp>
          <p:sp>
            <p:nvSpPr>
              <p:cNvPr id="10" name="object 10"/>
              <p:cNvSpPr txBox="1"/>
              <p:nvPr/>
            </p:nvSpPr>
            <p:spPr>
              <a:xfrm>
                <a:off x="3989910" y="5143499"/>
                <a:ext cx="2495619" cy="2603277"/>
              </a:xfrm>
              <a:prstGeom prst="rect">
                <a:avLst/>
              </a:prstGeom>
            </p:spPr>
            <p:txBody>
              <a:bodyPr vert="horz" wrap="square" lIns="0" tIns="11853" rIns="0" bIns="0" rtlCol="0">
                <a:spAutoFit/>
              </a:bodyPr>
              <a:lstStyle/>
              <a:p>
                <a:pPr marL="8467">
                  <a:spcBef>
                    <a:spcPts val="93"/>
                  </a:spcBef>
                </a:pPr>
                <a:r>
                  <a:rPr lang="ru-RU" sz="2200" spc="47" dirty="0">
                    <a:latin typeface="Trebuchet MS"/>
                    <a:cs typeface="Trebuchet MS"/>
                  </a:rPr>
                  <a:t>88</a:t>
                </a:r>
                <a:r>
                  <a:rPr sz="2200" spc="-17" dirty="0">
                    <a:latin typeface="Trebuchet MS"/>
                    <a:cs typeface="Trebuchet MS"/>
                  </a:rPr>
                  <a:t>ч.</a:t>
                </a:r>
                <a:endParaRPr sz="2200" dirty="0">
                  <a:latin typeface="Trebuchet MS"/>
                  <a:cs typeface="Trebuchet MS"/>
                </a:endParaRPr>
              </a:p>
              <a:p>
                <a:pPr marL="153254" marR="3387">
                  <a:lnSpc>
                    <a:spcPts val="1733"/>
                  </a:lnSpc>
                  <a:spcBef>
                    <a:spcPts val="2347"/>
                  </a:spcBef>
                </a:pPr>
                <a:r>
                  <a:rPr sz="1467" spc="-7" dirty="0">
                    <a:latin typeface="Trebuchet MS"/>
                    <a:cs typeface="Trebuchet MS"/>
                  </a:rPr>
                  <a:t>КОЛИЧЕСТВО </a:t>
                </a:r>
                <a:r>
                  <a:rPr sz="1467" spc="63" dirty="0">
                    <a:latin typeface="Trebuchet MS"/>
                    <a:cs typeface="Trebuchet MS"/>
                  </a:rPr>
                  <a:t>ЧАСОВ</a:t>
                </a:r>
                <a:r>
                  <a:rPr sz="1467" spc="-173" dirty="0">
                    <a:latin typeface="Trebuchet MS"/>
                    <a:cs typeface="Trebuchet MS"/>
                  </a:rPr>
                  <a:t> </a:t>
                </a:r>
                <a:r>
                  <a:rPr sz="1467" spc="50" dirty="0">
                    <a:latin typeface="Trebuchet MS"/>
                    <a:cs typeface="Trebuchet MS"/>
                  </a:rPr>
                  <a:t>НА </a:t>
                </a:r>
                <a:r>
                  <a:rPr sz="1467" spc="-7" dirty="0">
                    <a:latin typeface="Trebuchet MS"/>
                    <a:cs typeface="Trebuchet MS"/>
                  </a:rPr>
                  <a:t>РАЗРАБОТКУ</a:t>
                </a:r>
                <a:r>
                  <a:rPr lang="ru-RU" sz="1467" spc="-7" dirty="0">
                    <a:latin typeface="Trebuchet MS"/>
                    <a:cs typeface="Trebuchet MS"/>
                  </a:rPr>
                  <a:t> ТЕХНИЧЕСКОЙ ДЕМОНСТРАЦИИ</a:t>
                </a:r>
                <a:endParaRPr sz="1467" dirty="0">
                  <a:latin typeface="Trebuchet MS"/>
                  <a:cs typeface="Trebuchet MS"/>
                </a:endParaRPr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5669127" y="5121922"/>
                <a:ext cx="459740" cy="459105"/>
              </a:xfrm>
              <a:custGeom>
                <a:avLst/>
                <a:gdLst/>
                <a:ahLst/>
                <a:cxnLst/>
                <a:rect l="l" t="t" r="r" b="b"/>
                <a:pathLst>
                  <a:path w="459739" h="459104">
                    <a:moveTo>
                      <a:pt x="459359" y="388505"/>
                    </a:moveTo>
                    <a:lnTo>
                      <a:pt x="459270" y="383844"/>
                    </a:lnTo>
                    <a:lnTo>
                      <a:pt x="454939" y="379666"/>
                    </a:lnTo>
                    <a:lnTo>
                      <a:pt x="311746" y="241846"/>
                    </a:lnTo>
                    <a:lnTo>
                      <a:pt x="302933" y="233349"/>
                    </a:lnTo>
                    <a:lnTo>
                      <a:pt x="310794" y="225183"/>
                    </a:lnTo>
                    <a:lnTo>
                      <a:pt x="448297" y="82334"/>
                    </a:lnTo>
                    <a:lnTo>
                      <a:pt x="453186" y="77266"/>
                    </a:lnTo>
                    <a:lnTo>
                      <a:pt x="453034" y="69773"/>
                    </a:lnTo>
                    <a:lnTo>
                      <a:pt x="448779" y="65684"/>
                    </a:lnTo>
                    <a:lnTo>
                      <a:pt x="394042" y="12979"/>
                    </a:lnTo>
                    <a:lnTo>
                      <a:pt x="380555" y="0"/>
                    </a:lnTo>
                    <a:lnTo>
                      <a:pt x="373062" y="152"/>
                    </a:lnTo>
                    <a:lnTo>
                      <a:pt x="222808" y="156235"/>
                    </a:lnTo>
                    <a:lnTo>
                      <a:pt x="80048" y="18808"/>
                    </a:lnTo>
                    <a:lnTo>
                      <a:pt x="66560" y="5816"/>
                    </a:lnTo>
                    <a:lnTo>
                      <a:pt x="59067" y="5969"/>
                    </a:lnTo>
                    <a:lnTo>
                      <a:pt x="0" y="67335"/>
                    </a:lnTo>
                    <a:lnTo>
                      <a:pt x="139" y="74828"/>
                    </a:lnTo>
                    <a:lnTo>
                      <a:pt x="156387" y="225234"/>
                    </a:lnTo>
                    <a:lnTo>
                      <a:pt x="164884" y="233400"/>
                    </a:lnTo>
                    <a:lnTo>
                      <a:pt x="156387" y="225234"/>
                    </a:lnTo>
                    <a:lnTo>
                      <a:pt x="6235" y="381228"/>
                    </a:lnTo>
                    <a:lnTo>
                      <a:pt x="6375" y="388721"/>
                    </a:lnTo>
                    <a:lnTo>
                      <a:pt x="78943" y="458584"/>
                    </a:lnTo>
                    <a:lnTo>
                      <a:pt x="86436" y="458431"/>
                    </a:lnTo>
                    <a:lnTo>
                      <a:pt x="90932" y="453771"/>
                    </a:lnTo>
                    <a:lnTo>
                      <a:pt x="98869" y="445516"/>
                    </a:lnTo>
                    <a:lnTo>
                      <a:pt x="236601" y="302437"/>
                    </a:lnTo>
                    <a:lnTo>
                      <a:pt x="392849" y="452843"/>
                    </a:lnTo>
                    <a:lnTo>
                      <a:pt x="397510" y="452755"/>
                    </a:lnTo>
                    <a:lnTo>
                      <a:pt x="403402" y="446646"/>
                    </a:lnTo>
                    <a:lnTo>
                      <a:pt x="409930" y="439864"/>
                    </a:lnTo>
                    <a:lnTo>
                      <a:pt x="445312" y="403110"/>
                    </a:lnTo>
                    <a:lnTo>
                      <a:pt x="451840" y="396328"/>
                    </a:lnTo>
                    <a:lnTo>
                      <a:pt x="459359" y="388505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2" name="object 12"/>
              <p:cNvSpPr txBox="1"/>
              <p:nvPr/>
            </p:nvSpPr>
            <p:spPr>
              <a:xfrm>
                <a:off x="6544295" y="4027973"/>
                <a:ext cx="1809750" cy="525785"/>
              </a:xfrm>
              <a:prstGeom prst="rect">
                <a:avLst/>
              </a:prstGeom>
            </p:spPr>
            <p:txBody>
              <a:bodyPr vert="horz" wrap="square" lIns="0" tIns="11853" rIns="0" bIns="0" rtlCol="0">
                <a:spAutoFit/>
              </a:bodyPr>
              <a:lstStyle/>
              <a:p>
                <a:pPr marL="8467">
                  <a:spcBef>
                    <a:spcPts val="93"/>
                  </a:spcBef>
                </a:pPr>
                <a:r>
                  <a:rPr sz="2200" spc="47" dirty="0">
                    <a:latin typeface="Trebuchet MS"/>
                    <a:cs typeface="Trebuchet MS"/>
                  </a:rPr>
                  <a:t>100</a:t>
                </a:r>
                <a:r>
                  <a:rPr sz="2200" spc="-260" dirty="0">
                    <a:latin typeface="Trebuchet MS"/>
                    <a:cs typeface="Trebuchet MS"/>
                  </a:rPr>
                  <a:t> </a:t>
                </a:r>
                <a:r>
                  <a:rPr sz="2200" spc="-40" dirty="0">
                    <a:latin typeface="Trebuchet MS"/>
                    <a:cs typeface="Trebuchet MS"/>
                  </a:rPr>
                  <a:t>руб.</a:t>
                </a:r>
                <a:endParaRPr sz="2200" dirty="0">
                  <a:latin typeface="Trebuchet MS"/>
                  <a:cs typeface="Trebuchet MS"/>
                </a:endParaRPr>
              </a:p>
            </p:txBody>
          </p:sp>
          <p:grpSp>
            <p:nvGrpSpPr>
              <p:cNvPr id="13" name="object 13"/>
              <p:cNvGrpSpPr/>
              <p:nvPr/>
            </p:nvGrpSpPr>
            <p:grpSpPr>
              <a:xfrm rot="2714146">
                <a:off x="8153505" y="4008923"/>
                <a:ext cx="539750" cy="553720"/>
                <a:chOff x="8153505" y="4008923"/>
                <a:chExt cx="539750" cy="553720"/>
              </a:xfrm>
            </p:grpSpPr>
            <p:sp>
              <p:nvSpPr>
                <p:cNvPr id="14" name="object 14"/>
                <p:cNvSpPr/>
                <p:nvPr/>
              </p:nvSpPr>
              <p:spPr>
                <a:xfrm>
                  <a:off x="8386979" y="4242891"/>
                  <a:ext cx="294640" cy="3105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640" h="310514">
                      <a:moveTo>
                        <a:pt x="294640" y="0"/>
                      </a:moveTo>
                      <a:lnTo>
                        <a:pt x="72390" y="0"/>
                      </a:lnTo>
                      <a:lnTo>
                        <a:pt x="0" y="0"/>
                      </a:lnTo>
                      <a:lnTo>
                        <a:pt x="0" y="309956"/>
                      </a:lnTo>
                      <a:lnTo>
                        <a:pt x="72390" y="309956"/>
                      </a:lnTo>
                      <a:lnTo>
                        <a:pt x="72390" y="87655"/>
                      </a:lnTo>
                      <a:lnTo>
                        <a:pt x="294640" y="87655"/>
                      </a:lnTo>
                      <a:lnTo>
                        <a:pt x="294640" y="0"/>
                      </a:lnTo>
                      <a:close/>
                    </a:path>
                  </a:pathLst>
                </a:custGeom>
                <a:solidFill>
                  <a:srgbClr val="B4D8E1"/>
                </a:solidFill>
              </p:spPr>
              <p:txBody>
                <a:bodyPr wrap="square" lIns="0" tIns="0" rIns="0" bIns="0" rtlCol="0"/>
                <a:lstStyle/>
                <a:p>
                  <a:endParaRPr sz="1200"/>
                </a:p>
              </p:txBody>
            </p:sp>
            <p:pic>
              <p:nvPicPr>
                <p:cNvPr id="15" name="object 15"/>
                <p:cNvPicPr/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8164740" y="4020703"/>
                  <a:ext cx="294590" cy="309949"/>
                </a:xfrm>
                <a:prstGeom prst="rect">
                  <a:avLst/>
                </a:prstGeom>
              </p:spPr>
            </p:pic>
            <p:sp>
              <p:nvSpPr>
                <p:cNvPr id="16" name="object 16"/>
                <p:cNvSpPr/>
                <p:nvPr/>
              </p:nvSpPr>
              <p:spPr>
                <a:xfrm>
                  <a:off x="8153505" y="4008923"/>
                  <a:ext cx="539750" cy="553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750" h="553720">
                      <a:moveTo>
                        <a:pt x="305825" y="233964"/>
                      </a:moveTo>
                      <a:lnTo>
                        <a:pt x="305825" y="222183"/>
                      </a:lnTo>
                      <a:lnTo>
                        <a:pt x="534253" y="222183"/>
                      </a:lnTo>
                      <a:lnTo>
                        <a:pt x="539554" y="227484"/>
                      </a:lnTo>
                      <a:lnTo>
                        <a:pt x="539554" y="245744"/>
                      </a:lnTo>
                      <a:lnTo>
                        <a:pt x="527774" y="245744"/>
                      </a:lnTo>
                      <a:lnTo>
                        <a:pt x="527774" y="233964"/>
                      </a:lnTo>
                      <a:lnTo>
                        <a:pt x="305825" y="233964"/>
                      </a:lnTo>
                      <a:close/>
                    </a:path>
                    <a:path w="539750" h="553720">
                      <a:moveTo>
                        <a:pt x="527774" y="309949"/>
                      </a:moveTo>
                      <a:lnTo>
                        <a:pt x="527774" y="245744"/>
                      </a:lnTo>
                      <a:lnTo>
                        <a:pt x="539554" y="245744"/>
                      </a:lnTo>
                      <a:lnTo>
                        <a:pt x="539554" y="309949"/>
                      </a:lnTo>
                      <a:lnTo>
                        <a:pt x="527774" y="309949"/>
                      </a:lnTo>
                      <a:close/>
                    </a:path>
                    <a:path w="539750" h="553720">
                      <a:moveTo>
                        <a:pt x="305825" y="245744"/>
                      </a:moveTo>
                      <a:lnTo>
                        <a:pt x="305825" y="233964"/>
                      </a:lnTo>
                      <a:lnTo>
                        <a:pt x="527774" y="233964"/>
                      </a:lnTo>
                      <a:lnTo>
                        <a:pt x="527774" y="309949"/>
                      </a:lnTo>
                      <a:lnTo>
                        <a:pt x="539554" y="309949"/>
                      </a:lnTo>
                      <a:lnTo>
                        <a:pt x="539554" y="321729"/>
                      </a:lnTo>
                      <a:lnTo>
                        <a:pt x="515993" y="321729"/>
                      </a:lnTo>
                      <a:lnTo>
                        <a:pt x="515993" y="245744"/>
                      </a:lnTo>
                      <a:lnTo>
                        <a:pt x="305825" y="245744"/>
                      </a:lnTo>
                      <a:close/>
                    </a:path>
                    <a:path w="539750" h="553720">
                      <a:moveTo>
                        <a:pt x="305825" y="333392"/>
                      </a:moveTo>
                      <a:lnTo>
                        <a:pt x="305825" y="321611"/>
                      </a:lnTo>
                      <a:lnTo>
                        <a:pt x="515993" y="321611"/>
                      </a:lnTo>
                      <a:lnTo>
                        <a:pt x="539554" y="321729"/>
                      </a:lnTo>
                      <a:lnTo>
                        <a:pt x="539437" y="328209"/>
                      </a:lnTo>
                      <a:lnTo>
                        <a:pt x="534253" y="333392"/>
                      </a:lnTo>
                      <a:lnTo>
                        <a:pt x="305825" y="333392"/>
                      </a:lnTo>
                      <a:close/>
                    </a:path>
                    <a:path w="539750" h="553720">
                      <a:moveTo>
                        <a:pt x="294045" y="543913"/>
                      </a:moveTo>
                      <a:lnTo>
                        <a:pt x="294163" y="315132"/>
                      </a:lnTo>
                      <a:lnTo>
                        <a:pt x="299346" y="309949"/>
                      </a:lnTo>
                      <a:lnTo>
                        <a:pt x="515993" y="309949"/>
                      </a:lnTo>
                      <a:lnTo>
                        <a:pt x="515993" y="321611"/>
                      </a:lnTo>
                      <a:lnTo>
                        <a:pt x="305825" y="321611"/>
                      </a:lnTo>
                      <a:lnTo>
                        <a:pt x="305825" y="543913"/>
                      </a:lnTo>
                      <a:lnTo>
                        <a:pt x="294045" y="543913"/>
                      </a:lnTo>
                      <a:close/>
                    </a:path>
                    <a:path w="539750" h="553720">
                      <a:moveTo>
                        <a:pt x="0" y="328209"/>
                      </a:moveTo>
                      <a:lnTo>
                        <a:pt x="0" y="227484"/>
                      </a:lnTo>
                      <a:lnTo>
                        <a:pt x="5301" y="222183"/>
                      </a:lnTo>
                      <a:lnTo>
                        <a:pt x="221830" y="222183"/>
                      </a:lnTo>
                      <a:lnTo>
                        <a:pt x="221830" y="5301"/>
                      </a:lnTo>
                      <a:lnTo>
                        <a:pt x="227131" y="0"/>
                      </a:lnTo>
                      <a:lnTo>
                        <a:pt x="312305" y="0"/>
                      </a:lnTo>
                      <a:lnTo>
                        <a:pt x="317607" y="5301"/>
                      </a:lnTo>
                      <a:lnTo>
                        <a:pt x="317607" y="11780"/>
                      </a:lnTo>
                      <a:lnTo>
                        <a:pt x="233610" y="11780"/>
                      </a:lnTo>
                      <a:lnTo>
                        <a:pt x="233610" y="233964"/>
                      </a:lnTo>
                      <a:lnTo>
                        <a:pt x="11781" y="233964"/>
                      </a:lnTo>
                      <a:lnTo>
                        <a:pt x="11781" y="333510"/>
                      </a:lnTo>
                      <a:lnTo>
                        <a:pt x="5301" y="333510"/>
                      </a:lnTo>
                      <a:lnTo>
                        <a:pt x="0" y="328209"/>
                      </a:lnTo>
                      <a:close/>
                    </a:path>
                    <a:path w="539750" h="553720">
                      <a:moveTo>
                        <a:pt x="233610" y="23561"/>
                      </a:moveTo>
                      <a:lnTo>
                        <a:pt x="233610" y="11780"/>
                      </a:lnTo>
                      <a:lnTo>
                        <a:pt x="317607" y="11780"/>
                      </a:lnTo>
                      <a:lnTo>
                        <a:pt x="317607" y="23561"/>
                      </a:lnTo>
                      <a:lnTo>
                        <a:pt x="305825" y="23561"/>
                      </a:lnTo>
                      <a:lnTo>
                        <a:pt x="305825" y="245744"/>
                      </a:lnTo>
                      <a:lnTo>
                        <a:pt x="299346" y="245744"/>
                      </a:lnTo>
                      <a:lnTo>
                        <a:pt x="294045" y="240443"/>
                      </a:lnTo>
                      <a:lnTo>
                        <a:pt x="294045" y="23561"/>
                      </a:lnTo>
                      <a:lnTo>
                        <a:pt x="233610" y="23561"/>
                      </a:lnTo>
                      <a:close/>
                    </a:path>
                    <a:path w="539750" h="553720">
                      <a:moveTo>
                        <a:pt x="305825" y="222183"/>
                      </a:moveTo>
                      <a:lnTo>
                        <a:pt x="305825" y="23561"/>
                      </a:lnTo>
                      <a:lnTo>
                        <a:pt x="317607" y="23561"/>
                      </a:lnTo>
                      <a:lnTo>
                        <a:pt x="317607" y="222183"/>
                      </a:lnTo>
                      <a:lnTo>
                        <a:pt x="305825" y="222183"/>
                      </a:lnTo>
                      <a:close/>
                    </a:path>
                    <a:path w="539750" h="553720">
                      <a:moveTo>
                        <a:pt x="305825" y="532132"/>
                      </a:moveTo>
                      <a:lnTo>
                        <a:pt x="305825" y="333392"/>
                      </a:lnTo>
                      <a:lnTo>
                        <a:pt x="317607" y="333392"/>
                      </a:lnTo>
                      <a:lnTo>
                        <a:pt x="317607" y="532132"/>
                      </a:lnTo>
                      <a:lnTo>
                        <a:pt x="305825" y="532132"/>
                      </a:lnTo>
                      <a:close/>
                    </a:path>
                    <a:path w="539750" h="553720">
                      <a:moveTo>
                        <a:pt x="305825" y="543913"/>
                      </a:moveTo>
                      <a:lnTo>
                        <a:pt x="305825" y="532132"/>
                      </a:lnTo>
                      <a:lnTo>
                        <a:pt x="317607" y="532132"/>
                      </a:lnTo>
                      <a:lnTo>
                        <a:pt x="317607" y="543913"/>
                      </a:lnTo>
                      <a:lnTo>
                        <a:pt x="305825" y="543913"/>
                      </a:lnTo>
                      <a:close/>
                    </a:path>
                    <a:path w="539750" h="553720">
                      <a:moveTo>
                        <a:pt x="233610" y="553690"/>
                      </a:moveTo>
                      <a:lnTo>
                        <a:pt x="233610" y="543913"/>
                      </a:lnTo>
                      <a:lnTo>
                        <a:pt x="317607" y="543913"/>
                      </a:lnTo>
                      <a:lnTo>
                        <a:pt x="317607" y="550392"/>
                      </a:lnTo>
                      <a:lnTo>
                        <a:pt x="314308" y="553690"/>
                      </a:lnTo>
                      <a:lnTo>
                        <a:pt x="233610" y="553690"/>
                      </a:lnTo>
                      <a:close/>
                    </a:path>
                    <a:path w="539750" h="553720">
                      <a:moveTo>
                        <a:pt x="233610" y="543913"/>
                      </a:moveTo>
                      <a:lnTo>
                        <a:pt x="233610" y="532132"/>
                      </a:lnTo>
                      <a:lnTo>
                        <a:pt x="294045" y="532132"/>
                      </a:lnTo>
                      <a:lnTo>
                        <a:pt x="294045" y="543913"/>
                      </a:lnTo>
                      <a:lnTo>
                        <a:pt x="233610" y="543913"/>
                      </a:lnTo>
                      <a:close/>
                    </a:path>
                    <a:path w="539750" h="553720">
                      <a:moveTo>
                        <a:pt x="233610" y="222183"/>
                      </a:moveTo>
                      <a:lnTo>
                        <a:pt x="233610" y="23561"/>
                      </a:lnTo>
                      <a:lnTo>
                        <a:pt x="245391" y="23561"/>
                      </a:lnTo>
                      <a:lnTo>
                        <a:pt x="245391" y="222183"/>
                      </a:lnTo>
                      <a:lnTo>
                        <a:pt x="233610" y="222183"/>
                      </a:lnTo>
                      <a:close/>
                    </a:path>
                    <a:path w="539750" h="553720">
                      <a:moveTo>
                        <a:pt x="11781" y="245744"/>
                      </a:moveTo>
                      <a:lnTo>
                        <a:pt x="11781" y="233964"/>
                      </a:lnTo>
                      <a:lnTo>
                        <a:pt x="233610" y="233964"/>
                      </a:lnTo>
                      <a:lnTo>
                        <a:pt x="233610" y="222183"/>
                      </a:lnTo>
                      <a:lnTo>
                        <a:pt x="245391" y="222183"/>
                      </a:lnTo>
                      <a:lnTo>
                        <a:pt x="245391" y="240443"/>
                      </a:lnTo>
                      <a:lnTo>
                        <a:pt x="240090" y="245744"/>
                      </a:lnTo>
                      <a:lnTo>
                        <a:pt x="11781" y="245744"/>
                      </a:lnTo>
                      <a:close/>
                    </a:path>
                    <a:path w="539750" h="553720">
                      <a:moveTo>
                        <a:pt x="11781" y="321611"/>
                      </a:moveTo>
                      <a:lnTo>
                        <a:pt x="11781" y="309831"/>
                      </a:lnTo>
                      <a:lnTo>
                        <a:pt x="240090" y="309831"/>
                      </a:lnTo>
                      <a:lnTo>
                        <a:pt x="245391" y="315132"/>
                      </a:lnTo>
                      <a:lnTo>
                        <a:pt x="245391" y="321611"/>
                      </a:lnTo>
                      <a:lnTo>
                        <a:pt x="11781" y="321611"/>
                      </a:lnTo>
                      <a:close/>
                    </a:path>
                    <a:path w="539750" h="553720">
                      <a:moveTo>
                        <a:pt x="11781" y="333510"/>
                      </a:moveTo>
                      <a:lnTo>
                        <a:pt x="11781" y="321611"/>
                      </a:lnTo>
                      <a:lnTo>
                        <a:pt x="245391" y="321611"/>
                      </a:lnTo>
                      <a:lnTo>
                        <a:pt x="221830" y="321729"/>
                      </a:lnTo>
                      <a:lnTo>
                        <a:pt x="221830" y="333510"/>
                      </a:lnTo>
                      <a:lnTo>
                        <a:pt x="11781" y="333510"/>
                      </a:lnTo>
                      <a:close/>
                    </a:path>
                    <a:path w="539750" h="553720">
                      <a:moveTo>
                        <a:pt x="221830" y="550392"/>
                      </a:moveTo>
                      <a:lnTo>
                        <a:pt x="221830" y="321729"/>
                      </a:lnTo>
                      <a:lnTo>
                        <a:pt x="245391" y="321729"/>
                      </a:lnTo>
                      <a:lnTo>
                        <a:pt x="245391" y="333510"/>
                      </a:lnTo>
                      <a:lnTo>
                        <a:pt x="233610" y="333510"/>
                      </a:lnTo>
                      <a:lnTo>
                        <a:pt x="233610" y="553690"/>
                      </a:lnTo>
                      <a:lnTo>
                        <a:pt x="225128" y="553690"/>
                      </a:lnTo>
                      <a:lnTo>
                        <a:pt x="221830" y="550392"/>
                      </a:lnTo>
                      <a:close/>
                    </a:path>
                    <a:path w="539750" h="553720">
                      <a:moveTo>
                        <a:pt x="233610" y="532132"/>
                      </a:moveTo>
                      <a:lnTo>
                        <a:pt x="233610" y="333510"/>
                      </a:lnTo>
                      <a:lnTo>
                        <a:pt x="245391" y="333510"/>
                      </a:lnTo>
                      <a:lnTo>
                        <a:pt x="245391" y="532132"/>
                      </a:lnTo>
                      <a:lnTo>
                        <a:pt x="233610" y="532132"/>
                      </a:lnTo>
                      <a:close/>
                    </a:path>
                    <a:path w="539750" h="553720">
                      <a:moveTo>
                        <a:pt x="11781" y="309831"/>
                      </a:moveTo>
                      <a:lnTo>
                        <a:pt x="11781" y="245744"/>
                      </a:lnTo>
                      <a:lnTo>
                        <a:pt x="23561" y="245744"/>
                      </a:lnTo>
                      <a:lnTo>
                        <a:pt x="23561" y="309831"/>
                      </a:lnTo>
                      <a:lnTo>
                        <a:pt x="11781" y="309831"/>
                      </a:lnTo>
                      <a:close/>
                    </a:path>
                  </a:pathLst>
                </a:custGeom>
                <a:solidFill>
                  <a:srgbClr val="B4D8E1"/>
                </a:solidFill>
              </p:spPr>
              <p:txBody>
                <a:bodyPr wrap="square" lIns="0" tIns="0" rIns="0" bIns="0" rtlCol="0"/>
                <a:lstStyle/>
                <a:p>
                  <a:endParaRPr sz="1200"/>
                </a:p>
              </p:txBody>
            </p:sp>
          </p:grpSp>
          <p:sp>
            <p:nvSpPr>
              <p:cNvPr id="17" name="object 17"/>
              <p:cNvSpPr txBox="1"/>
              <p:nvPr/>
            </p:nvSpPr>
            <p:spPr>
              <a:xfrm>
                <a:off x="1320789" y="6090276"/>
                <a:ext cx="2449196" cy="1660710"/>
              </a:xfrm>
              <a:prstGeom prst="rect">
                <a:avLst/>
              </a:prstGeom>
            </p:spPr>
            <p:txBody>
              <a:bodyPr vert="horz" wrap="square" lIns="0" tIns="11853" rIns="0" bIns="0" rtlCol="0">
                <a:spAutoFit/>
              </a:bodyPr>
              <a:lstStyle/>
              <a:p>
                <a:pPr marL="8467">
                  <a:spcBef>
                    <a:spcPts val="93"/>
                  </a:spcBef>
                </a:pPr>
                <a:r>
                  <a:rPr lang="ru-RU" sz="2200" spc="53" dirty="0">
                    <a:latin typeface="Trebuchet MS"/>
                    <a:cs typeface="Trebuchet MS"/>
                  </a:rPr>
                  <a:t>10чел.</a:t>
                </a:r>
                <a:endParaRPr sz="2200" dirty="0">
                  <a:latin typeface="Trebuchet MS"/>
                  <a:cs typeface="Trebuchet MS"/>
                </a:endParaRPr>
              </a:p>
              <a:p>
                <a:pPr marL="143093" marR="101182">
                  <a:lnSpc>
                    <a:spcPts val="1733"/>
                  </a:lnSpc>
                  <a:spcBef>
                    <a:spcPts val="2457"/>
                  </a:spcBef>
                </a:pPr>
                <a:r>
                  <a:rPr lang="ru-RU" sz="1467" spc="-53" dirty="0">
                    <a:latin typeface="Trebuchet MS"/>
                    <a:cs typeface="Trebuchet MS"/>
                  </a:rPr>
                  <a:t>КОЛИЧЕСТВО СОТРУДНИКОВ</a:t>
                </a:r>
                <a:endParaRPr sz="1467" dirty="0">
                  <a:latin typeface="Trebuchet MS"/>
                  <a:cs typeface="Trebuchet MS"/>
                </a:endParaRPr>
              </a:p>
            </p:txBody>
          </p:sp>
          <p:sp>
            <p:nvSpPr>
              <p:cNvPr id="18" name="object 18"/>
              <p:cNvSpPr txBox="1"/>
              <p:nvPr/>
            </p:nvSpPr>
            <p:spPr>
              <a:xfrm>
                <a:off x="12014157" y="2415501"/>
                <a:ext cx="2537705" cy="1622238"/>
              </a:xfrm>
              <a:prstGeom prst="rect">
                <a:avLst/>
              </a:prstGeom>
            </p:spPr>
            <p:txBody>
              <a:bodyPr vert="horz" wrap="square" lIns="0" tIns="11853" rIns="0" bIns="0" rtlCol="0">
                <a:spAutoFit/>
              </a:bodyPr>
              <a:lstStyle/>
              <a:p>
                <a:pPr marL="22014">
                  <a:spcBef>
                    <a:spcPts val="93"/>
                  </a:spcBef>
                </a:pPr>
                <a:r>
                  <a:rPr lang="ru-RU" sz="2200" spc="113" dirty="0">
                    <a:latin typeface="Trebuchet MS"/>
                    <a:cs typeface="Trebuchet MS"/>
                  </a:rPr>
                  <a:t>114400 </a:t>
                </a:r>
                <a:r>
                  <a:rPr lang="ru-RU" sz="2200" spc="-40" dirty="0">
                    <a:latin typeface="Trebuchet MS"/>
                    <a:cs typeface="Trebuchet MS"/>
                  </a:rPr>
                  <a:t>руб.</a:t>
                </a:r>
                <a:endParaRPr sz="2200" dirty="0">
                  <a:latin typeface="Trebuchet MS"/>
                  <a:cs typeface="Trebuchet MS"/>
                </a:endParaRPr>
              </a:p>
              <a:p>
                <a:pPr marL="8467" marR="730287">
                  <a:lnSpc>
                    <a:spcPts val="1733"/>
                  </a:lnSpc>
                  <a:spcBef>
                    <a:spcPts val="2297"/>
                  </a:spcBef>
                </a:pPr>
                <a:r>
                  <a:rPr sz="1467" spc="80" dirty="0">
                    <a:latin typeface="Trebuchet MS"/>
                    <a:cs typeface="Trebuchet MS"/>
                  </a:rPr>
                  <a:t>СУММА </a:t>
                </a:r>
                <a:r>
                  <a:rPr sz="1467" spc="-7" dirty="0">
                    <a:latin typeface="Trebuchet MS"/>
                    <a:cs typeface="Trebuchet MS"/>
                  </a:rPr>
                  <a:t>ЗАТРАТ</a:t>
                </a:r>
                <a:endParaRPr sz="1467" dirty="0">
                  <a:latin typeface="Trebuchet MS"/>
                  <a:cs typeface="Trebuchet MS"/>
                </a:endParaRPr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10968838" y="2582061"/>
                <a:ext cx="598170" cy="294005"/>
              </a:xfrm>
              <a:custGeom>
                <a:avLst/>
                <a:gdLst/>
                <a:ahLst/>
                <a:cxnLst/>
                <a:rect l="l" t="t" r="r" b="b"/>
                <a:pathLst>
                  <a:path w="598170" h="294005">
                    <a:moveTo>
                      <a:pt x="598106" y="167284"/>
                    </a:moveTo>
                    <a:lnTo>
                      <a:pt x="592797" y="161988"/>
                    </a:lnTo>
                    <a:lnTo>
                      <a:pt x="5295" y="161988"/>
                    </a:lnTo>
                    <a:lnTo>
                      <a:pt x="0" y="167284"/>
                    </a:lnTo>
                    <a:lnTo>
                      <a:pt x="0" y="288277"/>
                    </a:lnTo>
                    <a:lnTo>
                      <a:pt x="5295" y="293573"/>
                    </a:lnTo>
                    <a:lnTo>
                      <a:pt x="592797" y="293573"/>
                    </a:lnTo>
                    <a:lnTo>
                      <a:pt x="598106" y="288277"/>
                    </a:lnTo>
                    <a:lnTo>
                      <a:pt x="598106" y="281800"/>
                    </a:lnTo>
                    <a:lnTo>
                      <a:pt x="598106" y="270014"/>
                    </a:lnTo>
                    <a:lnTo>
                      <a:pt x="598106" y="185547"/>
                    </a:lnTo>
                    <a:lnTo>
                      <a:pt x="598106" y="173774"/>
                    </a:lnTo>
                    <a:lnTo>
                      <a:pt x="598106" y="167284"/>
                    </a:lnTo>
                    <a:close/>
                  </a:path>
                  <a:path w="598170" h="294005">
                    <a:moveTo>
                      <a:pt x="598106" y="5308"/>
                    </a:moveTo>
                    <a:lnTo>
                      <a:pt x="592797" y="0"/>
                    </a:lnTo>
                    <a:lnTo>
                      <a:pt x="5295" y="0"/>
                    </a:lnTo>
                    <a:lnTo>
                      <a:pt x="0" y="5308"/>
                    </a:lnTo>
                    <a:lnTo>
                      <a:pt x="0" y="126288"/>
                    </a:lnTo>
                    <a:lnTo>
                      <a:pt x="5295" y="131597"/>
                    </a:lnTo>
                    <a:lnTo>
                      <a:pt x="592797" y="131597"/>
                    </a:lnTo>
                    <a:lnTo>
                      <a:pt x="598106" y="126288"/>
                    </a:lnTo>
                    <a:lnTo>
                      <a:pt x="598106" y="119811"/>
                    </a:lnTo>
                    <a:lnTo>
                      <a:pt x="598106" y="108026"/>
                    </a:lnTo>
                    <a:lnTo>
                      <a:pt x="598106" y="23571"/>
                    </a:lnTo>
                    <a:lnTo>
                      <a:pt x="598106" y="11785"/>
                    </a:lnTo>
                    <a:lnTo>
                      <a:pt x="598106" y="5308"/>
                    </a:lnTo>
                    <a:close/>
                  </a:path>
                </a:pathLst>
              </a:custGeom>
              <a:solidFill>
                <a:srgbClr val="FBAF17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25" name="object 6">
              <a:extLst>
                <a:ext uri="{FF2B5EF4-FFF2-40B4-BE49-F238E27FC236}">
                  <a16:creationId xmlns:a16="http://schemas.microsoft.com/office/drawing/2014/main" id="{39EDD6A5-431D-D3E7-5116-BC709DBD4F36}"/>
                </a:ext>
              </a:extLst>
            </p:cNvPr>
            <p:cNvSpPr/>
            <p:nvPr/>
          </p:nvSpPr>
          <p:spPr>
            <a:xfrm>
              <a:off x="4250604" y="6085282"/>
              <a:ext cx="2669540" cy="2061210"/>
            </a:xfrm>
            <a:custGeom>
              <a:avLst/>
              <a:gdLst/>
              <a:ahLst/>
              <a:cxnLst/>
              <a:rect l="l" t="t" r="r" b="b"/>
              <a:pathLst>
                <a:path w="2669540" h="2061209">
                  <a:moveTo>
                    <a:pt x="2669133" y="5295"/>
                  </a:moveTo>
                  <a:lnTo>
                    <a:pt x="2663837" y="0"/>
                  </a:lnTo>
                  <a:lnTo>
                    <a:pt x="5295" y="0"/>
                  </a:lnTo>
                  <a:lnTo>
                    <a:pt x="0" y="5308"/>
                  </a:lnTo>
                  <a:lnTo>
                    <a:pt x="0" y="2055495"/>
                  </a:lnTo>
                  <a:lnTo>
                    <a:pt x="5295" y="2060790"/>
                  </a:lnTo>
                  <a:lnTo>
                    <a:pt x="11772" y="2060790"/>
                  </a:lnTo>
                  <a:lnTo>
                    <a:pt x="385572" y="2060790"/>
                  </a:lnTo>
                  <a:lnTo>
                    <a:pt x="390880" y="2055495"/>
                  </a:lnTo>
                  <a:lnTo>
                    <a:pt x="390880" y="2049018"/>
                  </a:lnTo>
                  <a:lnTo>
                    <a:pt x="390880" y="2037232"/>
                  </a:lnTo>
                  <a:lnTo>
                    <a:pt x="390880" y="324091"/>
                  </a:lnTo>
                  <a:lnTo>
                    <a:pt x="2663837" y="324091"/>
                  </a:lnTo>
                  <a:lnTo>
                    <a:pt x="2669133" y="318782"/>
                  </a:lnTo>
                  <a:lnTo>
                    <a:pt x="2669133" y="300520"/>
                  </a:lnTo>
                  <a:lnTo>
                    <a:pt x="2669133" y="23558"/>
                  </a:lnTo>
                  <a:lnTo>
                    <a:pt x="2669133" y="11785"/>
                  </a:lnTo>
                  <a:lnTo>
                    <a:pt x="2669133" y="5295"/>
                  </a:lnTo>
                  <a:close/>
                </a:path>
              </a:pathLst>
            </a:custGeom>
            <a:solidFill>
              <a:schemeClr val="accent6"/>
            </a:solidFill>
          </p:spPr>
          <p:txBody>
            <a:bodyPr wrap="square" lIns="0" tIns="0" rIns="0" bIns="0" rtlCol="0"/>
            <a:lstStyle/>
            <a:p>
              <a:endParaRPr sz="1200" dirty="0"/>
            </a:p>
          </p:txBody>
        </p:sp>
        <p:sp>
          <p:nvSpPr>
            <p:cNvPr id="27" name="object 11">
              <a:extLst>
                <a:ext uri="{FF2B5EF4-FFF2-40B4-BE49-F238E27FC236}">
                  <a16:creationId xmlns:a16="http://schemas.microsoft.com/office/drawing/2014/main" id="{05CBD4E4-F005-EC74-BE54-4A3CAF9C6F6F}"/>
                </a:ext>
              </a:extLst>
            </p:cNvPr>
            <p:cNvSpPr/>
            <p:nvPr/>
          </p:nvSpPr>
          <p:spPr>
            <a:xfrm>
              <a:off x="6362727" y="5524500"/>
              <a:ext cx="459740" cy="459105"/>
            </a:xfrm>
            <a:custGeom>
              <a:avLst/>
              <a:gdLst/>
              <a:ahLst/>
              <a:cxnLst/>
              <a:rect l="l" t="t" r="r" b="b"/>
              <a:pathLst>
                <a:path w="459739" h="459104">
                  <a:moveTo>
                    <a:pt x="459359" y="388505"/>
                  </a:moveTo>
                  <a:lnTo>
                    <a:pt x="459270" y="383844"/>
                  </a:lnTo>
                  <a:lnTo>
                    <a:pt x="454939" y="379666"/>
                  </a:lnTo>
                  <a:lnTo>
                    <a:pt x="311746" y="241846"/>
                  </a:lnTo>
                  <a:lnTo>
                    <a:pt x="302933" y="233349"/>
                  </a:lnTo>
                  <a:lnTo>
                    <a:pt x="310794" y="225183"/>
                  </a:lnTo>
                  <a:lnTo>
                    <a:pt x="448297" y="82334"/>
                  </a:lnTo>
                  <a:lnTo>
                    <a:pt x="453186" y="77266"/>
                  </a:lnTo>
                  <a:lnTo>
                    <a:pt x="453034" y="69773"/>
                  </a:lnTo>
                  <a:lnTo>
                    <a:pt x="448779" y="65684"/>
                  </a:lnTo>
                  <a:lnTo>
                    <a:pt x="394042" y="12979"/>
                  </a:lnTo>
                  <a:lnTo>
                    <a:pt x="380555" y="0"/>
                  </a:lnTo>
                  <a:lnTo>
                    <a:pt x="373062" y="152"/>
                  </a:lnTo>
                  <a:lnTo>
                    <a:pt x="222808" y="156235"/>
                  </a:lnTo>
                  <a:lnTo>
                    <a:pt x="80048" y="18808"/>
                  </a:lnTo>
                  <a:lnTo>
                    <a:pt x="66560" y="5816"/>
                  </a:lnTo>
                  <a:lnTo>
                    <a:pt x="59067" y="5969"/>
                  </a:lnTo>
                  <a:lnTo>
                    <a:pt x="0" y="67335"/>
                  </a:lnTo>
                  <a:lnTo>
                    <a:pt x="139" y="74828"/>
                  </a:lnTo>
                  <a:lnTo>
                    <a:pt x="156387" y="225234"/>
                  </a:lnTo>
                  <a:lnTo>
                    <a:pt x="164884" y="233400"/>
                  </a:lnTo>
                  <a:lnTo>
                    <a:pt x="156387" y="225234"/>
                  </a:lnTo>
                  <a:lnTo>
                    <a:pt x="6235" y="381228"/>
                  </a:lnTo>
                  <a:lnTo>
                    <a:pt x="6375" y="388721"/>
                  </a:lnTo>
                  <a:lnTo>
                    <a:pt x="78943" y="458584"/>
                  </a:lnTo>
                  <a:lnTo>
                    <a:pt x="86436" y="458431"/>
                  </a:lnTo>
                  <a:lnTo>
                    <a:pt x="90932" y="453771"/>
                  </a:lnTo>
                  <a:lnTo>
                    <a:pt x="98869" y="445516"/>
                  </a:lnTo>
                  <a:lnTo>
                    <a:pt x="236601" y="302437"/>
                  </a:lnTo>
                  <a:lnTo>
                    <a:pt x="392849" y="452843"/>
                  </a:lnTo>
                  <a:lnTo>
                    <a:pt x="397510" y="452755"/>
                  </a:lnTo>
                  <a:lnTo>
                    <a:pt x="403402" y="446646"/>
                  </a:lnTo>
                  <a:lnTo>
                    <a:pt x="409930" y="439864"/>
                  </a:lnTo>
                  <a:lnTo>
                    <a:pt x="445312" y="403110"/>
                  </a:lnTo>
                  <a:lnTo>
                    <a:pt x="451840" y="396328"/>
                  </a:lnTo>
                  <a:lnTo>
                    <a:pt x="459359" y="388505"/>
                  </a:lnTo>
                  <a:close/>
                </a:path>
              </a:pathLst>
            </a:custGeom>
            <a:solidFill>
              <a:schemeClr val="accent6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28" name="object 10">
            <a:extLst>
              <a:ext uri="{FF2B5EF4-FFF2-40B4-BE49-F238E27FC236}">
                <a16:creationId xmlns:a16="http://schemas.microsoft.com/office/drawing/2014/main" id="{5FCF0CD1-63D4-3B89-0975-86908963FAA2}"/>
              </a:ext>
            </a:extLst>
          </p:cNvPr>
          <p:cNvSpPr txBox="1"/>
          <p:nvPr/>
        </p:nvSpPr>
        <p:spPr>
          <a:xfrm>
            <a:off x="7202229" y="2083647"/>
            <a:ext cx="1663746" cy="1081492"/>
          </a:xfrm>
          <a:prstGeom prst="rect">
            <a:avLst/>
          </a:prstGeom>
        </p:spPr>
        <p:txBody>
          <a:bodyPr vert="horz" wrap="square" lIns="0" tIns="11853" rIns="0" bIns="0" rtlCol="0">
            <a:spAutoFit/>
          </a:bodyPr>
          <a:lstStyle/>
          <a:p>
            <a:pPr marL="8467">
              <a:spcBef>
                <a:spcPts val="93"/>
              </a:spcBef>
            </a:pPr>
            <a:r>
              <a:rPr lang="ru-RU" sz="2200" spc="47" dirty="0">
                <a:latin typeface="Trebuchet MS"/>
                <a:cs typeface="Trebuchet MS"/>
              </a:rPr>
              <a:t>30%</a:t>
            </a:r>
            <a:endParaRPr sz="2200" dirty="0">
              <a:latin typeface="Trebuchet MS"/>
              <a:cs typeface="Trebuchet MS"/>
            </a:endParaRPr>
          </a:p>
          <a:p>
            <a:pPr marL="153254" marR="3387">
              <a:lnSpc>
                <a:spcPts val="1733"/>
              </a:lnSpc>
              <a:spcBef>
                <a:spcPts val="2347"/>
              </a:spcBef>
            </a:pPr>
            <a:r>
              <a:rPr lang="ru-RU" sz="1467" spc="-7" dirty="0">
                <a:latin typeface="Trebuchet MS"/>
                <a:cs typeface="Trebuchet MS"/>
              </a:rPr>
              <a:t>СТРАХОВЫЕ ВЗНОСЫ</a:t>
            </a:r>
            <a:endParaRPr sz="1467" dirty="0">
              <a:latin typeface="Trebuchet MS"/>
              <a:cs typeface="Trebuchet MS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DB7AE96-620D-CDC9-4D43-848D07979C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11195" flipH="1" flipV="1">
            <a:off x="11202052" y="5673310"/>
            <a:ext cx="939059" cy="1152583"/>
          </a:xfrm>
          <a:prstGeom prst="rect">
            <a:avLst/>
          </a:prstGeom>
        </p:spPr>
      </p:pic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B3799438-66CF-9525-27CF-3DA15935E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716" y="241799"/>
            <a:ext cx="5380568" cy="695326"/>
          </a:xfrm>
          <a:prstGeom prst="flowChartTerminator">
            <a:avLst/>
          </a:prstGeom>
          <a:solidFill>
            <a:srgbClr val="BEA194"/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/>
              <a:t>Unit-</a:t>
            </a:r>
            <a:r>
              <a:rPr lang="ru-RU" b="1" dirty="0"/>
              <a:t>экономика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0" y="6229350"/>
            <a:ext cx="3810000" cy="628650"/>
          </a:xfrm>
          <a:custGeom>
            <a:avLst/>
            <a:gdLst/>
            <a:ahLst/>
            <a:cxnLst/>
            <a:rect l="l" t="t" r="r" b="b"/>
            <a:pathLst>
              <a:path w="7444105" h="5800725">
                <a:moveTo>
                  <a:pt x="0" y="5800647"/>
                </a:moveTo>
                <a:lnTo>
                  <a:pt x="7443687" y="0"/>
                </a:lnTo>
                <a:lnTo>
                  <a:pt x="7443687" y="5800647"/>
                </a:lnTo>
                <a:lnTo>
                  <a:pt x="0" y="5800647"/>
                </a:lnTo>
                <a:close/>
              </a:path>
            </a:pathLst>
          </a:custGeom>
          <a:solidFill>
            <a:srgbClr val="F5D69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" name="object 3"/>
          <p:cNvSpPr/>
          <p:nvPr/>
        </p:nvSpPr>
        <p:spPr>
          <a:xfrm>
            <a:off x="10029825" y="3"/>
            <a:ext cx="2162536" cy="1362072"/>
          </a:xfrm>
          <a:custGeom>
            <a:avLst/>
            <a:gdLst/>
            <a:ahLst/>
            <a:cxnLst/>
            <a:rect l="l" t="t" r="r" b="b"/>
            <a:pathLst>
              <a:path w="6615430" h="3629660">
                <a:moveTo>
                  <a:pt x="6614889" y="3629134"/>
                </a:moveTo>
                <a:lnTo>
                  <a:pt x="0" y="0"/>
                </a:lnTo>
                <a:lnTo>
                  <a:pt x="6614889" y="0"/>
                </a:lnTo>
                <a:lnTo>
                  <a:pt x="6614889" y="3629134"/>
                </a:lnTo>
                <a:close/>
              </a:path>
            </a:pathLst>
          </a:custGeom>
          <a:solidFill>
            <a:srgbClr val="F7E2B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5" name="object 5"/>
          <p:cNvSpPr/>
          <p:nvPr/>
        </p:nvSpPr>
        <p:spPr>
          <a:xfrm>
            <a:off x="1" y="4057650"/>
            <a:ext cx="1123949" cy="2800359"/>
          </a:xfrm>
          <a:custGeom>
            <a:avLst/>
            <a:gdLst/>
            <a:ahLst/>
            <a:cxnLst/>
            <a:rect l="l" t="t" r="r" b="b"/>
            <a:pathLst>
              <a:path w="5634355" h="7230109">
                <a:moveTo>
                  <a:pt x="0" y="0"/>
                </a:moveTo>
                <a:lnTo>
                  <a:pt x="5634201" y="7230095"/>
                </a:lnTo>
                <a:lnTo>
                  <a:pt x="0" y="7230095"/>
                </a:lnTo>
                <a:lnTo>
                  <a:pt x="0" y="0"/>
                </a:lnTo>
                <a:close/>
              </a:path>
            </a:pathLst>
          </a:custGeom>
          <a:solidFill>
            <a:srgbClr val="F7E2B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6" name="object 6"/>
          <p:cNvSpPr/>
          <p:nvPr/>
        </p:nvSpPr>
        <p:spPr>
          <a:xfrm>
            <a:off x="0" y="8"/>
            <a:ext cx="3857625" cy="828667"/>
          </a:xfrm>
          <a:custGeom>
            <a:avLst/>
            <a:gdLst/>
            <a:ahLst/>
            <a:cxnLst/>
            <a:rect l="l" t="t" r="r" b="b"/>
            <a:pathLst>
              <a:path w="6259195" h="4485005">
                <a:moveTo>
                  <a:pt x="0" y="4484744"/>
                </a:moveTo>
                <a:lnTo>
                  <a:pt x="0" y="0"/>
                </a:lnTo>
                <a:lnTo>
                  <a:pt x="6258629" y="0"/>
                </a:lnTo>
                <a:lnTo>
                  <a:pt x="0" y="4484744"/>
                </a:lnTo>
                <a:close/>
              </a:path>
            </a:pathLst>
          </a:custGeom>
          <a:solidFill>
            <a:srgbClr val="F5D69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405716" y="241799"/>
            <a:ext cx="5380568" cy="695326"/>
          </a:xfrm>
          <a:prstGeom prst="flowChartTerminator">
            <a:avLst/>
          </a:prstGeom>
          <a:solidFill>
            <a:srgbClr val="BEA194"/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+mn-lt"/>
              </a:rPr>
              <a:t>Прогресс и перспективы</a:t>
            </a:r>
          </a:p>
        </p:txBody>
      </p:sp>
      <p:pic>
        <p:nvPicPr>
          <p:cNvPr id="7" name="Рисунок 6" descr="Изображение выглядит как снимок экрана, текст, Графика, Шрифт">
            <a:extLst>
              <a:ext uri="{FF2B5EF4-FFF2-40B4-BE49-F238E27FC236}">
                <a16:creationId xmlns:a16="http://schemas.microsoft.com/office/drawing/2014/main" id="{DF37ACBF-5D0E-A48A-9FBD-A1B9E7D45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6" y="1648913"/>
            <a:ext cx="4460143" cy="1321091"/>
          </a:xfrm>
          <a:prstGeom prst="rect">
            <a:avLst/>
          </a:prstGeom>
        </p:spPr>
      </p:pic>
      <p:pic>
        <p:nvPicPr>
          <p:cNvPr id="9" name="Рисунок 8" descr="Изображение выглядит как снимок экрана, Графика, Шриф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A0CD899-0F8E-56AC-6D6B-A9AB1CB680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845" y="1648913"/>
            <a:ext cx="773887" cy="773887"/>
          </a:xfrm>
          <a:prstGeom prst="rect">
            <a:avLst/>
          </a:prstGeom>
        </p:spPr>
      </p:pic>
      <p:pic>
        <p:nvPicPr>
          <p:cNvPr id="10" name="Рисунок 9" descr="Изображение выглядит как снимок экрана, Графика, Шриф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93A8308-C749-3B92-E2E7-A8931FB72C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80841" y="2309458"/>
            <a:ext cx="773887" cy="77388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Шрифт, Графика, логотип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B943EC72-2777-CDE5-1BBF-3B2967E3E4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632" y="532728"/>
            <a:ext cx="6215301" cy="3553460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логотип, символ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E4144471-7F4A-DD31-BAB6-41B800AD4C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586" y="3429000"/>
            <a:ext cx="6059673" cy="3372340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текст, Шрифт, Графика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10568A6D-785E-1697-D13F-CBA42282D4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530" y="3942658"/>
            <a:ext cx="5380568" cy="243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76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ый треугольник 38"/>
          <p:cNvSpPr/>
          <p:nvPr/>
        </p:nvSpPr>
        <p:spPr>
          <a:xfrm rot="5400000" flipH="1" flipV="1">
            <a:off x="6959678" y="1625674"/>
            <a:ext cx="2613239" cy="7851408"/>
          </a:xfrm>
          <a:prstGeom prst="rtTriangle">
            <a:avLst/>
          </a:prstGeom>
          <a:solidFill>
            <a:srgbClr val="F8E2B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ый треугольник 36"/>
          <p:cNvSpPr/>
          <p:nvPr/>
        </p:nvSpPr>
        <p:spPr>
          <a:xfrm rot="16200000" flipH="1">
            <a:off x="7594537" y="-3253938"/>
            <a:ext cx="1346133" cy="7854018"/>
          </a:xfrm>
          <a:prstGeom prst="rtTriangle">
            <a:avLst/>
          </a:prstGeom>
          <a:solidFill>
            <a:srgbClr val="F4D388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 flipV="1">
            <a:off x="0" y="-1"/>
            <a:ext cx="2010059" cy="6899000"/>
          </a:xfrm>
          <a:prstGeom prst="rtTriangle">
            <a:avLst/>
          </a:prstGeom>
          <a:solidFill>
            <a:srgbClr val="F6DBA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/>
        </p:nvSpPr>
        <p:spPr>
          <a:xfrm flipH="1">
            <a:off x="-17147" y="3711850"/>
            <a:ext cx="1670414" cy="3140333"/>
          </a:xfrm>
          <a:prstGeom prst="rtTriangle">
            <a:avLst/>
          </a:prstGeom>
          <a:solidFill>
            <a:srgbClr val="F8E2B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/>
        </p:nvSpPr>
        <p:spPr>
          <a:xfrm rot="5400000" flipH="1">
            <a:off x="-723472" y="4476320"/>
            <a:ext cx="3105154" cy="1658209"/>
          </a:xfrm>
          <a:prstGeom prst="rtTriangle">
            <a:avLst/>
          </a:prstGeom>
          <a:solidFill>
            <a:srgbClr val="F3D18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11195" flipH="1" flipV="1">
            <a:off x="90626" y="-17011"/>
            <a:ext cx="1008137" cy="1237369"/>
          </a:xfrm>
          <a:prstGeom prst="rect">
            <a:avLst/>
          </a:prstGeom>
        </p:spPr>
      </p:pic>
      <p:pic>
        <p:nvPicPr>
          <p:cNvPr id="1026" name="Picture 2" descr="https://sun9-29.userapi.com/impg/GLTBf5agzBfetcUQW4vQ1FL-sCXz97LeADn8xQ/xX_JYWRPIfQ.jpg?size=256x256&amp;quality=96&amp;sign=7c8f1eb425eb329d1c275f1b2fafabb0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56" y="844742"/>
            <a:ext cx="2728329" cy="272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24.userapi.com/impg/QimwIXzj_Xoz1rM_hTvdQo9X3W4NiVKGOqM71Q/P36FYvAuRbQ.jpg?size=256x256&amp;quality=96&amp;sign=aee9d16fe76eabaa502f7f7fdf187b9c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540" y="484814"/>
            <a:ext cx="2728329" cy="272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87.userapi.com/impg/I2lq_F-uaH_tN65ISeiNq_y7yW92WR2UP9HAqg/n-qh0gTGSrQ.jpg?size=256x256&amp;quality=96&amp;sign=b490dbee7be8553859a7e0e7fb52f685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398" y="3114475"/>
            <a:ext cx="2728329" cy="272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058447" y="3648042"/>
            <a:ext cx="2282148" cy="707886"/>
            <a:chOff x="2058447" y="3648042"/>
            <a:chExt cx="2282148" cy="707886"/>
          </a:xfrm>
        </p:grpSpPr>
        <p:sp>
          <p:nvSpPr>
            <p:cNvPr id="25" name="TextBox 24"/>
            <p:cNvSpPr txBox="1"/>
            <p:nvPr/>
          </p:nvSpPr>
          <p:spPr>
            <a:xfrm>
              <a:off x="2205117" y="3648042"/>
              <a:ext cx="199734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YouTube</a:t>
              </a:r>
              <a:endParaRPr lang="ru-RU" sz="4000" b="1" dirty="0"/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2058447" y="3711850"/>
              <a:ext cx="2282148" cy="58027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5797683" y="5921770"/>
            <a:ext cx="2239954" cy="707886"/>
            <a:chOff x="5797683" y="5937010"/>
            <a:chExt cx="2239954" cy="707886"/>
          </a:xfrm>
        </p:grpSpPr>
        <p:sp>
          <p:nvSpPr>
            <p:cNvPr id="29" name="TextBox 28"/>
            <p:cNvSpPr txBox="1"/>
            <p:nvPr/>
          </p:nvSpPr>
          <p:spPr>
            <a:xfrm>
              <a:off x="6024792" y="5937010"/>
              <a:ext cx="178048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Discord</a:t>
              </a:r>
              <a:endParaRPr lang="ru-RU" sz="4000" b="1" dirty="0"/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5797683" y="6000817"/>
              <a:ext cx="2239954" cy="58027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9543112" y="3307553"/>
            <a:ext cx="2239954" cy="707886"/>
            <a:chOff x="9543112" y="3299933"/>
            <a:chExt cx="2239954" cy="707886"/>
          </a:xfrm>
        </p:grpSpPr>
        <p:sp>
          <p:nvSpPr>
            <p:cNvPr id="27" name="TextBox 26"/>
            <p:cNvSpPr txBox="1"/>
            <p:nvPr/>
          </p:nvSpPr>
          <p:spPr>
            <a:xfrm>
              <a:off x="10291591" y="3299933"/>
              <a:ext cx="76815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VK</a:t>
              </a:r>
              <a:endParaRPr lang="ru-RU" sz="4000" b="1" dirty="0"/>
            </a:p>
          </p:txBody>
        </p:sp>
        <p:sp>
          <p:nvSpPr>
            <p:cNvPr id="32" name="Скругленный прямоугольник 31"/>
            <p:cNvSpPr/>
            <p:nvPr/>
          </p:nvSpPr>
          <p:spPr>
            <a:xfrm>
              <a:off x="9543112" y="3357906"/>
              <a:ext cx="2239954" cy="58027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816256" y="844742"/>
            <a:ext cx="2728329" cy="2728329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532397" y="3114475"/>
            <a:ext cx="2728329" cy="2728329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9248540" y="499222"/>
            <a:ext cx="2728329" cy="2728329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0" b="20038"/>
          <a:stretch/>
        </p:blipFill>
        <p:spPr>
          <a:xfrm rot="20097744" flipH="1">
            <a:off x="8687112" y="4774521"/>
            <a:ext cx="3264850" cy="194657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53267" y="5678506"/>
            <a:ext cx="1614472" cy="121264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64407">
            <a:off x="3039544" y="6472826"/>
            <a:ext cx="533979" cy="271996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5236753" y="1433939"/>
            <a:ext cx="3319616" cy="858894"/>
            <a:chOff x="5191919" y="1367931"/>
            <a:chExt cx="3319616" cy="858894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5556666" y="1395828"/>
              <a:ext cx="252024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dirty="0">
                  <a:latin typeface="Berlin Sans FB Demi" panose="020E0802020502020306" pitchFamily="34" charset="0"/>
                </a:rPr>
                <a:t>Delusion</a:t>
              </a:r>
              <a:endParaRPr lang="ru-RU" sz="4800" dirty="0"/>
            </a:p>
          </p:txBody>
        </p:sp>
        <p:sp>
          <p:nvSpPr>
            <p:cNvPr id="35" name="Хорда 6"/>
            <p:cNvSpPr/>
            <p:nvPr/>
          </p:nvSpPr>
          <p:spPr>
            <a:xfrm rot="3910165">
              <a:off x="5300282" y="1259568"/>
              <a:ext cx="397752" cy="614477"/>
            </a:xfrm>
            <a:custGeom>
              <a:avLst/>
              <a:gdLst>
                <a:gd name="connsiteX0" fmla="*/ 1813536 w 1954634"/>
                <a:gd name="connsiteY0" fmla="*/ 2451815 h 3231191"/>
                <a:gd name="connsiteX1" fmla="*/ 302552 w 1954634"/>
                <a:gd name="connsiteY1" fmla="*/ 2784323 h 3231191"/>
                <a:gd name="connsiteX2" fmla="*/ 12591 w 1954634"/>
                <a:gd name="connsiteY2" fmla="*/ 1357098 h 3231191"/>
                <a:gd name="connsiteX3" fmla="*/ 977317 w 1954634"/>
                <a:gd name="connsiteY3" fmla="*/ 0 h 3231191"/>
                <a:gd name="connsiteX4" fmla="*/ 1813536 w 1954634"/>
                <a:gd name="connsiteY4" fmla="*/ 2451815 h 3231191"/>
                <a:gd name="connsiteX0" fmla="*/ 1813549 w 1813549"/>
                <a:gd name="connsiteY0" fmla="*/ 2451815 h 3231336"/>
                <a:gd name="connsiteX1" fmla="*/ 302565 w 1813549"/>
                <a:gd name="connsiteY1" fmla="*/ 2784323 h 3231336"/>
                <a:gd name="connsiteX2" fmla="*/ 12604 w 1813549"/>
                <a:gd name="connsiteY2" fmla="*/ 1357098 h 3231336"/>
                <a:gd name="connsiteX3" fmla="*/ 977330 w 1813549"/>
                <a:gd name="connsiteY3" fmla="*/ 0 h 3231336"/>
                <a:gd name="connsiteX4" fmla="*/ 1216158 w 1813549"/>
                <a:gd name="connsiteY4" fmla="*/ 1856846 h 3231336"/>
                <a:gd name="connsiteX5" fmla="*/ 1813549 w 1813549"/>
                <a:gd name="connsiteY5" fmla="*/ 2451815 h 3231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3549" h="3231336">
                  <a:moveTo>
                    <a:pt x="1813549" y="2451815"/>
                  </a:moveTo>
                  <a:cubicBezTo>
                    <a:pt x="1490061" y="3335815"/>
                    <a:pt x="754681" y="3497643"/>
                    <a:pt x="302565" y="2784323"/>
                  </a:cubicBezTo>
                  <a:cubicBezTo>
                    <a:pt x="69529" y="2416653"/>
                    <a:pt x="-38939" y="1882763"/>
                    <a:pt x="12604" y="1357098"/>
                  </a:cubicBezTo>
                  <a:cubicBezTo>
                    <a:pt x="89308" y="574817"/>
                    <a:pt x="497932" y="0"/>
                    <a:pt x="977330" y="0"/>
                  </a:cubicBezTo>
                  <a:cubicBezTo>
                    <a:pt x="1115908" y="408342"/>
                    <a:pt x="1077580" y="1448504"/>
                    <a:pt x="1216158" y="1856846"/>
                  </a:cubicBezTo>
                  <a:cubicBezTo>
                    <a:pt x="1356320" y="2265776"/>
                    <a:pt x="1673387" y="2042885"/>
                    <a:pt x="1813549" y="2451815"/>
                  </a:cubicBezTo>
                  <a:close/>
                </a:path>
              </a:pathLst>
            </a:custGeom>
            <a:solidFill>
              <a:srgbClr val="9B725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Хорда 6"/>
            <p:cNvSpPr/>
            <p:nvPr/>
          </p:nvSpPr>
          <p:spPr>
            <a:xfrm rot="18833697" flipH="1">
              <a:off x="8005421" y="1558542"/>
              <a:ext cx="397752" cy="614477"/>
            </a:xfrm>
            <a:custGeom>
              <a:avLst/>
              <a:gdLst>
                <a:gd name="connsiteX0" fmla="*/ 1813536 w 1954634"/>
                <a:gd name="connsiteY0" fmla="*/ 2451815 h 3231191"/>
                <a:gd name="connsiteX1" fmla="*/ 302552 w 1954634"/>
                <a:gd name="connsiteY1" fmla="*/ 2784323 h 3231191"/>
                <a:gd name="connsiteX2" fmla="*/ 12591 w 1954634"/>
                <a:gd name="connsiteY2" fmla="*/ 1357098 h 3231191"/>
                <a:gd name="connsiteX3" fmla="*/ 977317 w 1954634"/>
                <a:gd name="connsiteY3" fmla="*/ 0 h 3231191"/>
                <a:gd name="connsiteX4" fmla="*/ 1813536 w 1954634"/>
                <a:gd name="connsiteY4" fmla="*/ 2451815 h 3231191"/>
                <a:gd name="connsiteX0" fmla="*/ 1813549 w 1813549"/>
                <a:gd name="connsiteY0" fmla="*/ 2451815 h 3231336"/>
                <a:gd name="connsiteX1" fmla="*/ 302565 w 1813549"/>
                <a:gd name="connsiteY1" fmla="*/ 2784323 h 3231336"/>
                <a:gd name="connsiteX2" fmla="*/ 12604 w 1813549"/>
                <a:gd name="connsiteY2" fmla="*/ 1357098 h 3231336"/>
                <a:gd name="connsiteX3" fmla="*/ 977330 w 1813549"/>
                <a:gd name="connsiteY3" fmla="*/ 0 h 3231336"/>
                <a:gd name="connsiteX4" fmla="*/ 1216158 w 1813549"/>
                <a:gd name="connsiteY4" fmla="*/ 1856846 h 3231336"/>
                <a:gd name="connsiteX5" fmla="*/ 1813549 w 1813549"/>
                <a:gd name="connsiteY5" fmla="*/ 2451815 h 3231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3549" h="3231336">
                  <a:moveTo>
                    <a:pt x="1813549" y="2451815"/>
                  </a:moveTo>
                  <a:cubicBezTo>
                    <a:pt x="1490061" y="3335815"/>
                    <a:pt x="754681" y="3497643"/>
                    <a:pt x="302565" y="2784323"/>
                  </a:cubicBezTo>
                  <a:cubicBezTo>
                    <a:pt x="69529" y="2416653"/>
                    <a:pt x="-38939" y="1882763"/>
                    <a:pt x="12604" y="1357098"/>
                  </a:cubicBezTo>
                  <a:cubicBezTo>
                    <a:pt x="89308" y="574817"/>
                    <a:pt x="497932" y="0"/>
                    <a:pt x="977330" y="0"/>
                  </a:cubicBezTo>
                  <a:cubicBezTo>
                    <a:pt x="1115908" y="408342"/>
                    <a:pt x="1077580" y="1448504"/>
                    <a:pt x="1216158" y="1856846"/>
                  </a:cubicBezTo>
                  <a:cubicBezTo>
                    <a:pt x="1356320" y="2265776"/>
                    <a:pt x="1673387" y="2042885"/>
                    <a:pt x="1813549" y="2451815"/>
                  </a:cubicBezTo>
                  <a:close/>
                </a:path>
              </a:pathLst>
            </a:custGeom>
            <a:solidFill>
              <a:srgbClr val="9B725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806002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9B725F"/>
        </a:solidFill>
        <a:ln w="3810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2185</TotalTime>
  <Words>282</Words>
  <Application>Microsoft Office PowerPoint</Application>
  <PresentationFormat>Широкоэкранный</PresentationFormat>
  <Paragraphs>69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AcmeFont</vt:lpstr>
      <vt:lpstr>Arial</vt:lpstr>
      <vt:lpstr>Arial Black</vt:lpstr>
      <vt:lpstr>Bahnschrift Light SemiCondensed</vt:lpstr>
      <vt:lpstr>Bahnschrift SemiBold SemiConden</vt:lpstr>
      <vt:lpstr>Berlin Sans FB Demi</vt:lpstr>
      <vt:lpstr>Calibri</vt:lpstr>
      <vt:lpstr>Calibri Light</vt:lpstr>
      <vt:lpstr>Century Gothic</vt:lpstr>
      <vt:lpstr>Trebuchet MS</vt:lpstr>
      <vt:lpstr>Тема Office</vt:lpstr>
      <vt:lpstr>Презентация PowerPoint</vt:lpstr>
      <vt:lpstr>Команда проекта</vt:lpstr>
      <vt:lpstr>Продукт проекта</vt:lpstr>
      <vt:lpstr>Проблемы</vt:lpstr>
      <vt:lpstr>Целевая аудитория</vt:lpstr>
      <vt:lpstr>Конкурентный анализ</vt:lpstr>
      <vt:lpstr>Конкурентные преимущества</vt:lpstr>
      <vt:lpstr>Анализ рынка</vt:lpstr>
      <vt:lpstr>Модель монетизации</vt:lpstr>
      <vt:lpstr>Каналы продвижения</vt:lpstr>
      <vt:lpstr>Unit-экономика</vt:lpstr>
      <vt:lpstr>Прогресс и перспективы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Лукашов Павел Александрович</cp:lastModifiedBy>
  <cp:revision>197</cp:revision>
  <dcterms:created xsi:type="dcterms:W3CDTF">2022-09-21T20:04:12Z</dcterms:created>
  <dcterms:modified xsi:type="dcterms:W3CDTF">2023-12-27T15:17:13Z</dcterms:modified>
</cp:coreProperties>
</file>