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12192000" cy="6858000"/>
  <p:defaultTextStyle>
    <a:defPPr lvl="0">
      <a:defRPr lang="ru-RU"/>
    </a:defPPr>
    <a:lvl1pPr marL="0" lvl="1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524" autoAdjust="0"/>
  </p:normalViewPr>
  <p:slideViewPr>
    <p:cSldViewPr snapToGrid="0">
      <p:cViewPr varScale="1">
        <p:scale>
          <a:sx n="48" d="100"/>
          <a:sy n="48" d="100"/>
        </p:scale>
        <p:origin x="60" y="4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4AAEA-DA4C-41D5-9E24-9DD2010ADA13}" type="datetimeFigureOut">
              <a:rPr lang="ru-RU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17B5C-8AB7-4DC7-BF76-1427AC07942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mutmn.ru/2023#!/tab/644929188-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ki.miem.hse.ru/edu/courses/producation/project_kpi/TR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visittyumen.ru/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company/researches" TargetMode="External"/><Relationship Id="rId2" Type="http://schemas.openxmlformats.org/officeDocument/2006/relationships/hyperlink" Target="https://wordstat.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berindex.ru/ru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dmitad.pro/ru/blog/monetizatsiya-startap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1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470314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Проблема. Целевая аудитория. </a:t>
            </a:r>
            <a:r>
              <a:rPr lang="ru-RU" sz="2000">
                <a:solidFill>
                  <a:prstClr val="white"/>
                </a:solidFill>
                <a:latin typeface="Arial"/>
                <a:cs typeface="Arial"/>
              </a:rPr>
              <a:t>Идея.</a:t>
            </a:r>
            <a:endParaRPr lang="ru-RU" sz="2000" b="0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9885978" name="Овал 1"/>
          <p:cNvSpPr/>
          <p:nvPr/>
        </p:nvSpPr>
        <p:spPr bwMode="auto">
          <a:xfrm>
            <a:off x="6551271" y="-3433845"/>
            <a:ext cx="8348704" cy="8348704"/>
          </a:xfrm>
          <a:prstGeom prst="ellipse">
            <a:avLst/>
          </a:prstGeom>
          <a:gradFill>
            <a:gsLst>
              <a:gs pos="0">
                <a:srgbClr val="E63035"/>
              </a:gs>
              <a:gs pos="8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  <p:sp>
        <p:nvSpPr>
          <p:cNvPr id="1985953194" name="Овал 2"/>
          <p:cNvSpPr/>
          <p:nvPr/>
        </p:nvSpPr>
        <p:spPr bwMode="auto">
          <a:xfrm>
            <a:off x="-2141107" y="1952160"/>
            <a:ext cx="4922177" cy="4922177"/>
          </a:xfrm>
          <a:prstGeom prst="ellipse">
            <a:avLst/>
          </a:prstGeom>
          <a:gradFill>
            <a:gsLst>
              <a:gs pos="0">
                <a:srgbClr val="08C8D6"/>
              </a:gs>
              <a:gs pos="60000">
                <a:schemeClr val="tx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0" y="2023264"/>
            <a:ext cx="11281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6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Лифт в Финансово-экономическом институте</a:t>
            </a:r>
            <a:endParaRPr sz="36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308610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solidFill>
                  <a:prstClr val="white"/>
                </a:solidFill>
                <a:latin typeface="Arial"/>
                <a:cs typeface="Arial"/>
              </a:rPr>
              <a:t>Установка лифта в ФЭИ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0"/>
            <a:ext cx="6213817" cy="265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defRPr/>
            </a:pPr>
            <a:r>
              <a:rPr lang="ru-RU">
                <a:latin typeface="Arial"/>
                <a:cs typeface="Arial"/>
              </a:rPr>
              <a:t>Соберите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команду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от 3 до 6 человек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Заполните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слайд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«Профиль команды»: </a:t>
            </a:r>
            <a:br>
              <a:rPr lang="ru-RU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впишите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ФИО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под карточки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Информацию о роли в проекте и компетенциях участников можно заполнить позже</a:t>
            </a:r>
            <a:endParaRPr>
              <a:solidFill>
                <a:schemeClr val="tx1"/>
              </a:solidFill>
            </a:endParaRPr>
          </a:p>
          <a:p>
            <a:pPr>
              <a:spcAft>
                <a:spcPts val="2000"/>
              </a:spcAft>
              <a:defRPr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компетенции</a:t>
            </a:r>
            <a:r>
              <a:rPr lang="ru-RU" sz="1400">
                <a:latin typeface="Arial"/>
                <a:cs typeface="Arial"/>
              </a:rPr>
              <a:t> должны обосновывать, почему участник занимает именно эту роль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98608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8092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9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t="3954" b="3403"/>
          <a:stretch/>
        </p:blipFill>
        <p:spPr bwMode="auto">
          <a:xfrm>
            <a:off x="1623460" y="1830038"/>
            <a:ext cx="2895598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46595" y="295199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ПРОФИЛЬ КОМАНДЫ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31860" y="4808475"/>
            <a:ext cx="4078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Веб-дизайнер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более 3-х лет делает сайты (</a:t>
            </a:r>
            <a:r>
              <a:rPr lang="en-US" sz="1200">
                <a:latin typeface="Arial"/>
                <a:cs typeface="Arial"/>
              </a:rPr>
              <a:t>Tilda)</a:t>
            </a:r>
            <a:r>
              <a:rPr lang="ru-RU" sz="1200">
                <a:latin typeface="Arial"/>
                <a:cs typeface="Arial"/>
              </a:rPr>
              <a:t>,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знает языки программирования </a:t>
            </a:r>
            <a:br>
              <a:rPr lang="ru-RU" sz="1200">
                <a:latin typeface="Arial"/>
                <a:cs typeface="Arial"/>
              </a:rPr>
            </a:br>
            <a:r>
              <a:rPr lang="ru-RU" sz="1200">
                <a:latin typeface="Arial"/>
                <a:cs typeface="Arial"/>
              </a:rPr>
              <a:t>HTML, CSS, JavaScript</a:t>
            </a:r>
            <a:endParaRPr lang="ru-RU" sz="16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081341" y="4808475"/>
            <a:ext cx="40787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Arial"/>
                <a:cs typeface="Arial"/>
              </a:rPr>
              <a:t>Иван Петров</a:t>
            </a:r>
            <a:endParaRPr/>
          </a:p>
          <a:p>
            <a:pPr algn="ctr">
              <a:defRPr/>
            </a:pPr>
            <a:r>
              <a:rPr lang="ru-RU" sz="1600">
                <a:latin typeface="Arial"/>
                <a:cs typeface="Arial"/>
              </a:rPr>
              <a:t>Руководитель</a:t>
            </a:r>
            <a:endParaRPr/>
          </a:p>
          <a:p>
            <a:pPr algn="ctr">
              <a:defRPr/>
            </a:pPr>
            <a:r>
              <a:rPr lang="ru-RU" sz="1200">
                <a:latin typeface="Arial"/>
                <a:cs typeface="Arial"/>
              </a:rPr>
              <a:t> 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17" name="Рисунок 16" descr="Мужской профиль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43017" y="2332301"/>
            <a:ext cx="2355448" cy="235544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 bwMode="auto">
          <a:xfrm>
            <a:off x="7830164" y="2013995"/>
            <a:ext cx="2581155" cy="25811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0059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19315" y="402364"/>
              <a:ext cx="2977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ПРОФИЛЬ КОМАНДЫ</a:t>
              </a:r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327875" y="1635760"/>
            <a:ext cx="2895600" cy="2885440"/>
          </a:xfrm>
          <a:prstGeom prst="rect">
            <a:avLst/>
          </a:prstGeom>
          <a:solidFill>
            <a:schemeClr val="bg1"/>
          </a:solidFill>
          <a:ln>
            <a:solidFill>
              <a:srgbClr val="08C8D6"/>
            </a:solidFill>
          </a:ln>
          <a:effectLst>
            <a:outerShdw blurRad="203200" dist="152400" dir="2580000" sx="79000" sy="79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359228" y="4799755"/>
            <a:ext cx="274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Владимир Горемыкин</a:t>
            </a:r>
            <a:endParaRPr dirty="0"/>
          </a:p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лидер команды</a:t>
            </a:r>
            <a:endParaRPr dirty="0"/>
          </a:p>
          <a:p>
            <a:pPr algn="ctr">
              <a:defRPr/>
            </a:pPr>
            <a:r>
              <a:rPr lang="ru-RU" sz="1400" dirty="0">
                <a:latin typeface="Arial"/>
                <a:cs typeface="Arial"/>
              </a:rPr>
              <a:t>опыт, навыки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99579" y="2582763"/>
            <a:ext cx="22749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Ульяна Давыдова</a:t>
            </a:r>
            <a:endParaRPr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роль в проекте</a:t>
            </a:r>
            <a:endParaRPr dirty="0"/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опыт, навыки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938052" y="5408292"/>
            <a:ext cx="21980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Кирилл </a:t>
            </a:r>
            <a:r>
              <a:rPr lang="ru-RU" b="1" dirty="0" err="1">
                <a:latin typeface="Arial"/>
                <a:cs typeface="Arial"/>
              </a:rPr>
              <a:t>Вастихин</a:t>
            </a:r>
            <a:endParaRPr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роль в проекте</a:t>
            </a:r>
            <a:endParaRPr dirty="0"/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опыт, навыки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803901" y="2564432"/>
            <a:ext cx="1766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Arial"/>
                <a:cs typeface="Arial"/>
              </a:rPr>
              <a:t>Анна Егорова</a:t>
            </a:r>
            <a:endParaRPr dirty="0"/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роль в проекте</a:t>
            </a:r>
            <a:endParaRPr dirty="0"/>
          </a:p>
          <a:p>
            <a:pPr>
              <a:defRPr/>
            </a:pPr>
            <a:r>
              <a:rPr lang="ru-RU" sz="1400" dirty="0">
                <a:latin typeface="Arial"/>
                <a:cs typeface="Arial"/>
              </a:rPr>
              <a:t>опыт, навыки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1026" name="Picture 2" descr="C:\Users\Anna\Downloads\image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-27768" r="3794" b="50472"/>
          <a:stretch/>
        </p:blipFill>
        <p:spPr bwMode="auto">
          <a:xfrm>
            <a:off x="327875" y="-368667"/>
            <a:ext cx="2936443" cy="50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na\Downloads\image0 (1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8" t="28297" r="1335" b="10728"/>
          <a:stretch/>
        </p:blipFill>
        <p:spPr bwMode="auto">
          <a:xfrm>
            <a:off x="4086327" y="771696"/>
            <a:ext cx="1725191" cy="179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9091" b="2436"/>
          <a:stretch/>
        </p:blipFill>
        <p:spPr>
          <a:xfrm>
            <a:off x="6675305" y="951468"/>
            <a:ext cx="2240627" cy="1584308"/>
          </a:xfrm>
          <a:prstGeom prst="rect">
            <a:avLst/>
          </a:prstGeom>
        </p:spPr>
      </p:pic>
      <p:pic>
        <p:nvPicPr>
          <p:cNvPr id="1029" name="Picture 5" descr="C:\Users\Anna\Downloads\image0 (2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" t="13629" r="3737" b="2815"/>
          <a:stretch/>
        </p:blipFill>
        <p:spPr bwMode="auto">
          <a:xfrm>
            <a:off x="4026374" y="3702741"/>
            <a:ext cx="1944449" cy="170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906240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Сформулируй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те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проблему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которую будете решать в проекте 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n-US" sz="14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P.S.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Можете использовать </a:t>
            </a:r>
            <a:r>
              <a:rPr lang="ru-RU" sz="1400" b="1">
                <a:solidFill>
                  <a:schemeClr val="tx1"/>
                </a:solidFill>
                <a:latin typeface="Arial"/>
                <a:cs typeface="Arial"/>
              </a:rPr>
              <a:t>инструмент «5 бесит» </a:t>
            </a:r>
            <a:r>
              <a:rPr lang="ru-RU" sz="1400">
                <a:solidFill>
                  <a:schemeClr val="tx1"/>
                </a:solidFill>
                <a:latin typeface="Arial"/>
                <a:cs typeface="Arial"/>
              </a:rPr>
              <a:t>(сл. слайд) 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Проверьте, что она соответствует следующим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условиям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Может быть решена максимум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за 3 года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Решается усилиями вашей команды с привлечением экспертов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Конкретна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, а не глобальна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Стоимость решения –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до 1 млн рублей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 typeface="Wingdings"/>
              <a:buChar char="ü"/>
              <a:defRPr/>
            </a:pPr>
            <a:endParaRPr b="1">
              <a:solidFill>
                <a:schemeClr val="tx1"/>
              </a:solidFill>
              <a:latin typeface="Arial"/>
              <a:cs typeface="Arial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Найдите данные, которые 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подтверждают существование</a:t>
            </a:r>
            <a:r>
              <a:rPr lang="ru-RU">
                <a:solidFill>
                  <a:schemeClr val="tx1"/>
                </a:solidFill>
                <a:latin typeface="Arial"/>
                <a:cs typeface="Arial"/>
              </a:rPr>
              <a:t> проблемы или тренда (статистика из открытых источников / опросы /…)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400357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955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4" y="295198"/>
            <a:ext cx="451884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5 БЕСИТ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31529" y="1237633"/>
            <a:ext cx="5253799" cy="3166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38760" y="84920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ln>
                  <a:solidFill>
                    <a:srgbClr val="E63035"/>
                  </a:solidFill>
                </a:ln>
                <a:noFill/>
                <a:latin typeface="Arial Black"/>
                <a:cs typeface="Arial"/>
              </a:rPr>
              <a:t>1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974742" y="1280285"/>
            <a:ext cx="5021921" cy="295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latin typeface="Arial"/>
                <a:cs typeface="Arial"/>
              </a:rPr>
              <a:t>Индивидуально сформулируйте 5 вещей / процессов (или больше), которые не устраивают вас в повседневной жизни.</a:t>
            </a:r>
            <a:endParaRPr/>
          </a:p>
          <a:p>
            <a:pPr>
              <a:defRPr/>
            </a:pPr>
            <a:endParaRPr lang="ru-RU" sz="1400">
              <a:latin typeface="Arial"/>
              <a:cs typeface="Arial"/>
            </a:endParaRPr>
          </a:p>
          <a:p>
            <a:pPr>
              <a:spcAft>
                <a:spcPts val="600"/>
              </a:spcAft>
              <a:defRPr/>
            </a:pPr>
            <a:r>
              <a:rPr lang="ru-RU" sz="1400">
                <a:latin typeface="Arial"/>
                <a:cs typeface="Arial"/>
              </a:rPr>
              <a:t>Выполняя задание, постарайтесь ответить на следующие вопросы: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процессы кажутся монотонными?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Что вас раздражает?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Какие предметы / сервисы / услуги кажутся вам неудобными?</a:t>
            </a:r>
            <a:endParaRPr/>
          </a:p>
          <a:p>
            <a:pPr marL="285750" indent="-2857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400">
                <a:latin typeface="Arial"/>
                <a:cs typeface="Arial"/>
              </a:rPr>
              <a:t>С какими проблемами вы сталкивались и не могли быстро найти решение?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205241" y="1814790"/>
            <a:ext cx="5287887" cy="1222119"/>
            <a:chOff x="0" y="0"/>
            <a:chExt cx="5287887" cy="1222119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506108" y="342126"/>
              <a:ext cx="4781779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659998" y="412657"/>
              <a:ext cx="4517658" cy="731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Индивидуально проанализируйте список проблем и оставьте ТОП-3 наиболее интересных и актуальных для вас</a:t>
              </a:r>
              <a:endParaRPr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0" y="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2</a:t>
              </a:r>
              <a:endParaRPr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6197133" y="3345914"/>
            <a:ext cx="5287889" cy="1222119"/>
            <a:chOff x="6197134" y="1981308"/>
            <a:chExt cx="5287889" cy="1222119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6703243" y="2323435"/>
              <a:ext cx="4781780" cy="8799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43702" y="2404126"/>
              <a:ext cx="463838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 группе составьте общий список проблем команды. Проанализируйте каждую на предмет актуальности и реализуемости</a:t>
              </a:r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6197134" y="1981308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3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6206671" y="4877038"/>
            <a:ext cx="5369168" cy="1027829"/>
            <a:chOff x="6206672" y="3364945"/>
            <a:chExt cx="5369168" cy="1027829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712781" y="3707072"/>
              <a:ext cx="4781780" cy="6857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853239" y="3772791"/>
              <a:ext cx="47226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latin typeface="Arial"/>
                  <a:cs typeface="Arial"/>
                </a:rPr>
                <a:t>Выберите 1 проблему, которую будете прорабатывать с командой</a:t>
              </a:r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206672" y="336494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6000">
                  <a:ln>
                    <a:solidFill>
                      <a:srgbClr val="E63035"/>
                    </a:solidFill>
                  </a:ln>
                  <a:noFill/>
                  <a:latin typeface="Arial Black"/>
                  <a:cs typeface="Arial"/>
                </a:rPr>
                <a:t>4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31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ПРОБЛЕМА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53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 i="0">
                <a:latin typeface="Arial"/>
                <a:cs typeface="Arial"/>
              </a:rPr>
              <a:t>В корпусе Института Государства и Права отсутствует копировальный центр для студентов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Большая трата времени на надоедливую рекламу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Культурный досуг иностранных студентов ТюмГУ в г. Тюмень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900" cy="39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Около 60% студентов тратят в среднем 5-10 минут на ожидание очереди в столовой (а после могут просто не найти свободного места). Это заставляет некоторых идти в ближайшие кафе, тратить больше времени и денег, опаздывать на занятия или оставаться голодными.</a:t>
            </a:r>
            <a:endParaRPr/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endParaRPr lang="ru-RU" sz="1600">
              <a:latin typeface="Arial"/>
              <a:cs typeface="Arial"/>
            </a:endParaRPr>
          </a:p>
          <a:p>
            <a:pPr marL="261850" indent="-261850"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Из-за ухода компаний из РФ малый бизнес не может себе позволить хорошее сетевое оборудование, соответствующее всем требованиям, стоимостью ниже 30 000 рублей. Они вынуждены либо переплачивать, либо обходиться нестабильными продуктами.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32348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856194" y="1685272"/>
            <a:ext cx="80338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Проблема: </a:t>
            </a:r>
            <a:r>
              <a:rPr lang="ru-RU" dirty="0">
                <a:latin typeface="Arial"/>
                <a:cs typeface="Arial"/>
              </a:rPr>
              <a:t>Из-за большого потока студентов перед началом и после окончания пар, создаются очереди на лестничных площадках, вследствие чего тратится много времени для того чтобы дойти до нужной аудитории, попасть в гардероб или столовую. Также отсутствие лифта приносит дискомфорт определенной группе учащихся (по состоянию здоровья).</a:t>
            </a:r>
          </a:p>
          <a:p>
            <a:pPr>
              <a:defRPr/>
            </a:pPr>
            <a:endParaRPr lang="ru-RU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В настоящее время эту проблему решают следующими способами: </a:t>
            </a:r>
            <a:endParaRPr lang="en-US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Arial"/>
                <a:cs typeface="Arial"/>
              </a:rPr>
              <a:t>Использование лестниц.</a:t>
            </a:r>
          </a:p>
          <a:p>
            <a:pPr>
              <a:defRPr/>
            </a:pPr>
            <a:endParaRPr lang="ru-RU" b="1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Они неэффективны, потому что: </a:t>
            </a:r>
            <a:r>
              <a:rPr lang="ru-RU" dirty="0">
                <a:latin typeface="Arial"/>
                <a:cs typeface="Arial"/>
              </a:rPr>
              <a:t>Перегруженность, большая нагрузка для определенных групп учащихся (по состоянию здоровья).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280416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988474" y="405643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ПРОБЛЕМА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2"/>
            <a:ext cx="621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Составьте детальный портрет представителя целевой аудитории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Опишите, как ваши пользователи сейчас решают проблему и что им не нравится в текущих решениях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018524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0" y="5937268"/>
            <a:ext cx="1131480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77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ЦЕЛЕВАЯ АУДИТОРИЯ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 данной проблемой чаще всего сталкиваются студенты и преподаватели вуза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целевая аудитория – все жители города Тюмень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Люди от 16 до 40 лет, которые хотят жить с низким уровнем стресса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1" y="1848191"/>
            <a:ext cx="52268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Мужчина или женщина пенсионного возраста — 65+, которым сложно пользоваться современными сенсорными телефонами. Им нужен аппарат с крупными кнопками, чтобы звонить и отправлять сообщения. Они ценят удобство и надёжность продукта. Попасть в целевую аудиторию могут и более молодые потребители, которые подбирают телефон в подарок старшим родственникам.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170670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2588" y="390789"/>
              <a:ext cx="3137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ЦЕЛЕВАЯ АУДИТОРИЯ</a:t>
              </a:r>
              <a:endParaRPr/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419314" y="2981670"/>
            <a:ext cx="309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i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Поместите изображение вашего типичного пользователя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123213" y="1135011"/>
            <a:ext cx="71239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1. Общие характеристики :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Студенты и преподаватели, у которых пары проходят в ФЭИ.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2. Проблемы и потребности:</a:t>
            </a:r>
            <a:endParaRPr b="1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Сложность в перемещении, более быстрое и менее </a:t>
            </a:r>
            <a:r>
              <a:rPr lang="ru-RU" b="0" strike="noStrike" cap="none" spc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силозатратное</a:t>
            </a:r>
            <a:r>
              <a:rPr lang="ru-RU" b="0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перемещение между этажами.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3. Продукты, которые сейчас использует для решения проблемы: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Лестницы.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b="0" strike="noStrike" cap="none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4. </a:t>
            </a: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Причины, по которым текущие решения «не работают»:</a:t>
            </a:r>
          </a:p>
          <a:p>
            <a:pPr>
              <a:buClr>
                <a:schemeClr val="tx1"/>
              </a:buClr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Перегруженность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rPr>
              <a:t>, большая нагрузка для определенных групп учащихся (по состоянию здоровья).</a:t>
            </a:r>
          </a:p>
          <a:p>
            <a:pPr>
              <a:buClr>
                <a:schemeClr val="tx1"/>
              </a:buClr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5. </a:t>
            </a:r>
            <a:r>
              <a:rPr lang="ru-RU" b="1" strike="noStrike" cap="none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Что ценит, на что обращает внимание</a:t>
            </a:r>
            <a:r>
              <a:rPr lang="ru-RU" b="1" strike="noStrike" cap="none" spc="0" dirty="0">
                <a:latin typeface="Arial"/>
                <a:cs typeface="Arial"/>
              </a:rPr>
              <a:t>:</a:t>
            </a: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Более удобные и менее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силозатратные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способы.</a:t>
            </a:r>
            <a:endParaRPr b="0" strike="noStrike" cap="none" spc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14" y="2219671"/>
            <a:ext cx="3539572" cy="231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0"/>
            <a:ext cx="7013190" cy="3048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Определите 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минимум 3 варианта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решения проблемы пользователя с помощь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ю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технологического продукта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Выберите 1 идею, которая станет основой вашего проекта, опишите её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в 1 предложении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При выборе помните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критерии решения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за срок до 3-х лет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для создания нужно менее 1 млн рублей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может быть создано силами ваш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ей команды </a:t>
            </a:r>
            <a:br>
              <a:rPr lang="ru-RU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и привлеченных экспертов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197385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827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ГЕНЕРАЦИЯ ИДЕИ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0" y="277210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ГЕНЕРАЦИЯ ИДЕЙ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634334" y="1848190"/>
            <a:ext cx="4997503" cy="301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Наша команда предлагает благоустроить район города Тюмени и улучшить экологическую обстановку.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Мы предлагаем провести серию мероприятий по профориентации.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Наше решение – строительство коворкинга в центре города.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0520" y="1848190"/>
            <a:ext cx="5227180" cy="2774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>
                <a:solidFill>
                  <a:prstClr val="black"/>
                </a:solidFill>
                <a:latin typeface="Arial"/>
                <a:cs typeface="Arial"/>
              </a:rPr>
              <a:t>С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оздание анонимного Телеграм-бота для приема заявок от граждан о противоправном поведении несовершеннолетних в городе и их последующей передачи правоохранительным органам.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>
              <a:solidFill>
                <a:prstClr val="black"/>
              </a:solidFill>
              <a:latin typeface="Arial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многофункциональное устройство, которое будет сочетать в себе автокормушку для котов, динамик для голосовой связи с питомцем и камеру наблюдения за питомцем.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419315" y="330200"/>
              <a:ext cx="3099387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600" i="1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94644" y="390789"/>
              <a:ext cx="2226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>
                  <a:latin typeface="Arial Black"/>
                  <a:cs typeface="Arial"/>
                </a:rPr>
                <a:t>ИДЕЯ ПРОЕКТА</a:t>
              </a:r>
              <a:endParaRPr/>
            </a:p>
          </p:txBody>
        </p:sp>
      </p:grpSp>
      <p:sp>
        <p:nvSpPr>
          <p:cNvPr id="5" name="TextBox 4"/>
          <p:cNvSpPr txBox="1"/>
          <p:nvPr/>
        </p:nvSpPr>
        <p:spPr bwMode="auto">
          <a:xfrm>
            <a:off x="327874" y="1319512"/>
            <a:ext cx="85926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Предлагаемая идея</a:t>
            </a:r>
            <a:r>
              <a:rPr lang="ru-RU" dirty="0">
                <a:latin typeface="Arial"/>
                <a:cs typeface="Arial"/>
              </a:rPr>
              <a:t>: Установить лифт в Тюменском Государственном Университете (ФЭИ).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Мы сможем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реализовать проект в период до 3-х лет, за сумму до 1 млн р</a:t>
            </a:r>
            <a:r>
              <a:rPr lang="ru-RU" dirty="0">
                <a:latin typeface="Arial"/>
                <a:cs typeface="Arial"/>
              </a:rPr>
              <a:t>ублей, силами нашей команды.</a:t>
            </a:r>
            <a:endParaRPr dirty="0"/>
          </a:p>
          <a:p>
            <a:pPr>
              <a:defRPr/>
            </a:pPr>
            <a:endParaRPr lang="ru-RU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небольшой питч в формате «Проблема - Целевая аудитория - Решение»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Выбрать 1 спикера от команды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Подготовить выступление длительностью не более 1 минуты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556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259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703082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Завершить заполнение всех блоков презентации.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Заполнить </a:t>
            </a:r>
            <a:r>
              <a:rPr lang="ru-RU" u="sng">
                <a:solidFill>
                  <a:prstClr val="black"/>
                </a:solidFill>
                <a:latin typeface="Arial"/>
                <a:cs typeface="Arial"/>
                <a:hlinkClick r:id="rId2" tooltip="https://pmutmn.ru/2023#!/tab/644929188-3"/>
              </a:rPr>
              <a:t>контрольную точку 1 дня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Найти минимум</a:t>
            </a:r>
            <a:r>
              <a:rPr lang="ru-RU" b="1">
                <a:solidFill>
                  <a:prstClr val="black"/>
                </a:solidFill>
                <a:latin typeface="Arial"/>
                <a:cs typeface="Arial"/>
              </a:rPr>
              <a:t> 5 конкурентных решений проблемы</a:t>
            </a:r>
            <a:r>
              <a:rPr lang="ru-RU">
                <a:solidFill>
                  <a:prstClr val="black"/>
                </a:solidFill>
                <a:latin typeface="Arial"/>
                <a:cs typeface="Arial"/>
              </a:rPr>
              <a:t> (прямых и/или косвенных)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142746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1689625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ДОМАШНЕЕ ЗАДАНИЕ</a:t>
            </a:r>
            <a:endParaRPr lang="ru-RU" sz="32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pic>
        <p:nvPicPr>
          <p:cNvPr id="1296655968" name="Рисунок 23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0" y="224207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2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51695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Продукт. Конкурентный анализ. Гипотезы.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351018" cy="27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продукт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 вашего проекта: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какой продукт вы разрабатываете?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</a:br>
            <a:r>
              <a:rPr lang="ru-RU" sz="14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(сервис, приложение, чат-бот, серия мероприятий, …)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примеры внешнего вида / интерфейсов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основные функциональные возможности 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ü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перечень предлагаемых услуг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Опишите или изобразите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базовый сценарий использования </a:t>
            </a:r>
            <a:r>
              <a:rPr lang="ru-RU" sz="1800" b="0" i="0" u="none" strike="noStrike" cap="none" spc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rPr>
              <a:t>вашего продукта, другими словами, как ваша аудитория его использует / с ним взаимодействует</a:t>
            </a:r>
            <a:endParaRPr sz="1400" b="0" i="0" u="none" strike="noStrike" cap="none" spc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03697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51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202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ПРОДУКТ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58659" y="2523840"/>
            <a:ext cx="1586546" cy="13576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436881" y="1670038"/>
            <a:ext cx="53083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предлагаем создать умный браслет для людей пенсионного возраста, который будет оснащен датчиками мониторинга состояния здоровья.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функции включают: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измерение кровяного давления, пульса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отслеживание активности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мониторинг сна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уведомления о принятии лекарств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система экстренного вызова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Покупка браслета – подключение браслета к мобильному приложению – регистрация и авторизация – настройка (в т.ч. график приёма лекарств, параметры здоровья, уведомления) – …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6496571" y="1670038"/>
            <a:ext cx="48158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Организация мероприятий на базе научных площадок в развлекательно-познавательном формате.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Интерактив и приглашение интересных и авторитетных спикеров. Участие и привлечение большого количества людей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ontserrat"/>
                <a:ea typeface="+mn-ea"/>
                <a:cs typeface="+mn-cs"/>
              </a:rPr>
              <a:t>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730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ПРОДУКТ ПРОЕКТА</a:t>
              </a:r>
              <a:endParaRPr/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051822" y="5657333"/>
            <a:ext cx="3043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Пример внешнего вида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21820" y="1615439"/>
            <a:ext cx="56050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Продукт: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Мы предлагаем установить в корпусе ФЭИ лифт, который будет помогать студентам и преподавателям перемещаться по этажам в загруженные дни.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Основные функции / возможности:</a:t>
            </a:r>
            <a:endParaRPr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Перемещение по этажам.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Сценарий использования:</a:t>
            </a:r>
            <a:endParaRPr lang="ru-RU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Вызов лифта через кнопку – заход внутрь – выбор этажа – выход из лифта.</a:t>
            </a:r>
            <a:endParaRPr lang="ru-RU" sz="180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35" y="2129468"/>
            <a:ext cx="4659261" cy="311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9187147" cy="196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технологии, которые лежат в основе продукта: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Выберите уровень технологической готовности вашего продукта на текущий момент (</a:t>
            </a:r>
            <a:r>
              <a:rPr lang="en-US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iki.miem.hse.ru/edu/courses/producation/project_kpi/TRL"/>
              </a:rPr>
              <a:t>из перечня 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используются в продукте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технические параметры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продукта, например, производительность, мощность, емкость, скорость, разрешение и т.д.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751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902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ТЕХНОЛОГИИ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87679" y="1056639"/>
            <a:ext cx="5715618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Перечень распространенных цифровых технологий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548639" y="1493584"/>
            <a:ext cx="5547361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Искусственный интеллект (ИИ):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ИИ включает в себя методы и алгоритмы, позволяющие компьютерам обучаться и принимать решения на основе больших объемов данных.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48639" y="2199086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Интернет вещей (Internet of Things, IoT):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IoT объединяет устройства и предметы с сетью, позволяя им обмениваться данными и взаимодействовать с окружающей средой. Области применения: умный дом (например, робот-пылесос), промышленное оборудование, транспорт и здравоохранение.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48639" y="3273920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Расширенная реальность (Augmented Reality, AR) и виртуальная реальность (Virtual Reality, VR):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AR и VR предоставляют пользователю возможность взаимодействовать с виртуальной или дополненной средой. AR добавляет виртуальные объекты в реальный мир, тогда как VR - полностью виртуальная среда.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48639" y="4348753"/>
            <a:ext cx="5547361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Робототехника: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Роботы и автоматические системы выполняют различные задачи с минимальным воздействием человека. Они используются в промышленности, медицине, авиационной и космической отраслях, а также в домашних помощниках и других сферах.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548639" y="5419429"/>
            <a:ext cx="5547361" cy="830997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(Big Data Analytics):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Аналитика больших данных относится к методам и инструментам анализа и интерпретации огромных объемов данных, чтобы извлечь ценные познания и получить конкурентные преимущества.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226302" y="1493584"/>
            <a:ext cx="5417060" cy="646331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Распознавание речи и обработка естественного языка: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распознавания речи позволяют компьютерам интерпретировать и понимать голосовые команды и разговоры..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226302" y="2198046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(Computer Vision):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Машинное зрение относится к способности компьютеров распознавать и интерпретировать изображения и видео. Используется в обнаружении объектов, распознавании лиц, медицинской диагностике, автономных транспортных средствах и т.д..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26302" y="3271840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Разработка кроссплатформенных приложений (Cross-Platform Development):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Кросс-платформенная разработка позволяет создавать приложения, которые могут работать на разных операционных системах и платформах, таких как iOS, Android, Windows и веб.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226301" y="4345633"/>
            <a:ext cx="5417779" cy="823320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Новые и портативные источники энергии: </a:t>
            </a:r>
            <a:b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 эффективного накопления и использования энергии (переносные солнечные батареи, ветрогенераторы, переносные аккумуляторы и тд.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6302" y="5234763"/>
            <a:ext cx="5417060" cy="1015663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 (Autonomous Vehicles): </a:t>
            </a: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Автономные транспортные средства, включая автомобили, дроны и роботы, используют различные технологии, такие как компьютерное зрение, ИИ, сенсоры и алгоритмы планирования, для самостоятельного перемещения и выполнения задач без человеческого вмешательства.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198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ТЕХНОЛОГИЯ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2010" y="1198879"/>
            <a:ext cx="562378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Технологии, используемые в решении: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Автономные транспортные средства.</a:t>
            </a:r>
          </a:p>
          <a:p>
            <a:pPr lvl="0"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Продукт обладает следующими техническими параметрами:</a:t>
            </a:r>
            <a:endParaRPr b="1" dirty="0"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Предельная высота 45 м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Рассчитан на подъем грузов от 375 до 1000 кг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;</a:t>
            </a: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Высокая скорость перемещения, до 1,6 м/с;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Соотношение плеч подвески 2:1;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Фирменная безредукторная лебёдка премиум-класса;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Современный экономичный и бесшумный инвертор;</a:t>
            </a: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Возможность монтажа проходной кабины.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Уровень готовности технологии: 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TRL 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№</a:t>
            </a:r>
            <a:r>
              <a:rPr lang="en-US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____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245099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Проведите анализ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существующих конкурентов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(прямых и / или косвенных) по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5 и более критериям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. При сравнении используйте только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объективные критерии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которые можно проверить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Заполните таблицу конкурентного анализа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Выделите преимущества своего проекта и сильные стороны конкурентов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(анализ, в котором по всем критериям ваш проект – лучший, считается некачественным)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вашу уникальность по сравнению с конкурентами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339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51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26939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32657"/>
            <a:ext cx="457200" cy="457200"/>
          </a:xfrm>
          <a:prstGeom prst="rect">
            <a:avLst/>
          </a:prstGeom>
        </p:spPr>
      </p:pic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68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240" y="1629398"/>
          <a:ext cx="10891521" cy="3907800"/>
        </p:xfrm>
        <a:graphic>
          <a:graphicData uri="http://schemas.openxmlformats.org/drawingml/2006/table">
            <a:tbl>
              <a:tblPr/>
              <a:tblGrid>
                <a:gridCol w="173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Критерий / Конкурент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«Коворкинг»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«Моя территория»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«Контора пароходства»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«Студенческий центр Тюменской области»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44546A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Стоимость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300₽, после 20:00 вход бесплатный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300 руб/день, абонементы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На реконструкции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Бесплатно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6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Часы работы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00:00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22:00,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20:00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 10:00 до 22:00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Пн-Пт с 09:00 до 19:00,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Сб-Вс с 10:00 до 19:00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797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Оснащенность помещений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Зона для готовки; обеденная зона; рабочая зона с креслами, пуфиками; холодильники; кулеры; оборудованные компьютером столы; рабочие столы; принтер; скан; факс; копир; проектор; розетки в каждом столе; Wi-Fi; автоматы со снэками; 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Принтер/сканер/копир/факс;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Чай/кофе/кулер;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Кухня/холодильник/ микроволновка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Любое свободное рабочее место;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Wi-fi;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розетки; 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проектор;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компьютеры;</a:t>
                      </a:r>
                      <a:br>
                        <a:rPr lang="ru-RU" sz="1100">
                          <a:latin typeface="Arial"/>
                          <a:cs typeface="Arial"/>
                        </a:rPr>
                      </a:br>
                      <a:r>
                        <a:rPr lang="ru-RU" sz="1100">
                          <a:latin typeface="Arial"/>
                          <a:cs typeface="Arial"/>
                        </a:rPr>
                        <a:t>• рабочие зоны;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Целевая аудитория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фрилансеры,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Молодежные организации, творческие коллективы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Региональные создатели, криэйторы, творческие сообщества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Студенты, творческие организации обучающихся вузов и сузов.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CCCCC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Расположение</a:t>
                      </a:r>
                      <a:endParaRPr/>
                    </a:p>
                  </a:txBody>
                  <a:tcPr marL="21613" marR="21613" marT="14408" marB="14408" anchor="ctr">
                    <a:lnL w="22860" algn="ctr">
                      <a:solidFill>
                        <a:srgbClr val="F3F3F3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15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20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7620" algn="ctr">
                      <a:solidFill>
                        <a:srgbClr val="CCCCCC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5 минут от главного корпуса</a:t>
                      </a:r>
                      <a:endParaRPr/>
                    </a:p>
                  </a:txBody>
                  <a:tcPr marL="21613" marR="21613" marT="14408" marB="14408" anchor="ctr">
                    <a:lnL w="7620" algn="ctr">
                      <a:solidFill>
                        <a:srgbClr val="CCCCCC"/>
                      </a:solidFill>
                    </a:lnL>
                    <a:lnR w="22860" algn="ctr">
                      <a:solidFill>
                        <a:srgbClr val="F3F3F3"/>
                      </a:solidFill>
                    </a:lnR>
                    <a:lnT w="7620" algn="ctr">
                      <a:solidFill>
                        <a:srgbClr val="CCCCCC"/>
                      </a:solidFill>
                    </a:lnT>
                    <a:lnB w="7620" algn="ctr">
                      <a:solidFill>
                        <a:srgbClr val="44546A"/>
                      </a:solidFill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8664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КОНКУРЕНТНЫЙ АНАЛИЗ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072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87730" y="1733519"/>
          <a:ext cx="10430510" cy="3650075"/>
        </p:xfrm>
        <a:graphic>
          <a:graphicData uri="http://schemas.openxmlformats.org/drawingml/2006/table">
            <a:tbl>
              <a:tblPr/>
              <a:tblGrid>
                <a:gridCol w="300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2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Критерий / Субъект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"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UTMN.Heritag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е"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Музейный комплекс им. И.Я. Словцова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Исторический Парк «Россия — моя история»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Интернет-сайт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Visit Tyumen</a:t>
                      </a:r>
                      <a:r>
                        <a:rPr lang="en-US" sz="1400" b="0" i="0" u="sng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  <a:hlinkClick r:id="rId2" tooltip="http://visittyumen.ru/"/>
                        </a:rPr>
                        <a:t> visittyumen.ru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Адаптация информации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2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Наличие скидок на посещение мероприятий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Доступность информации о предстоящих событиях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27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Удобный интерфейс</a:t>
                      </a:r>
                      <a:endParaRPr/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 marL="22860" marR="22860" marT="15240" marB="15240" anchor="ctr">
                    <a:lnL w="7620" algn="ctr">
                      <a:solidFill>
                        <a:srgbClr val="999999"/>
                      </a:solidFill>
                    </a:lnL>
                    <a:lnR w="7620" algn="ctr">
                      <a:solidFill>
                        <a:srgbClr val="999999"/>
                      </a:solidFill>
                    </a:lnR>
                    <a:lnT w="7620" algn="ctr">
                      <a:solidFill>
                        <a:srgbClr val="999999"/>
                      </a:solidFill>
                    </a:lnT>
                    <a:lnB w="7620" algn="ctr">
                      <a:solidFill>
                        <a:srgbClr val="999999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7869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355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КОНКУРЕНТНЫЙ АНАЛИЗ</a:t>
              </a:r>
              <a:endParaRPr/>
            </a:p>
          </p:txBody>
        </p:sp>
      </p:grpSp>
      <p:graphicFrame>
        <p:nvGraphicFramePr>
          <p:cNvPr id="1759835122" name="Таблиц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136183"/>
              </p:ext>
            </p:extLst>
          </p:nvPr>
        </p:nvGraphicFramePr>
        <p:xfrm>
          <a:off x="515937" y="1233486"/>
          <a:ext cx="4785483" cy="2297672"/>
        </p:xfrm>
        <a:graphic>
          <a:graphicData uri="http://schemas.openxmlformats.org/drawingml/2006/table">
            <a:tbl>
              <a:tblPr firstRow="1" bandRow="1"/>
              <a:tblGrid>
                <a:gridCol w="1633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4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Критерии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Наш проект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«Лифт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в ФЭИ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Лестница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Затраты времени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Затраты сил</a:t>
                      </a:r>
                      <a:endParaRPr dirty="0"/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Наличие</a:t>
                      </a:r>
                      <a:r>
                        <a:rPr lang="ru-RU" sz="1200" i="0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очередей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9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6348" algn="ctr">
                      <a:solidFill>
                        <a:schemeClr val="tx1"/>
                      </a:solidFill>
                    </a:lnL>
                    <a:lnR w="6348" algn="ctr">
                      <a:solidFill>
                        <a:schemeClr val="tx1"/>
                      </a:solidFill>
                    </a:lnR>
                    <a:lnT w="6348" algn="ctr">
                      <a:solidFill>
                        <a:schemeClr val="tx1"/>
                      </a:solidFill>
                    </a:lnT>
                    <a:lnB w="6348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07051064" name="TextBox 2"/>
          <p:cNvSpPr txBox="1"/>
          <p:nvPr/>
        </p:nvSpPr>
        <p:spPr bwMode="auto">
          <a:xfrm>
            <a:off x="442947" y="4529754"/>
            <a:ext cx="4125319" cy="137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Решение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Функции, возможности, материалы, используемые датчики, </a:t>
            </a:r>
            <a:r>
              <a:rPr lang="ru-RU" sz="1200">
                <a:latin typeface="Arial"/>
                <a:cs typeface="Arial"/>
              </a:rPr>
              <a:t>время использования / решения проблемы, частота проведения мероприятий, присутствие на платформах </a:t>
            </a:r>
            <a:r>
              <a:rPr lang="en-US" sz="1200">
                <a:latin typeface="Arial"/>
                <a:cs typeface="Arial"/>
              </a:rPr>
              <a:t>(Google Play / AppStore),</a:t>
            </a:r>
            <a:r>
              <a:rPr lang="ru-RU" sz="1200">
                <a:latin typeface="Arial"/>
                <a:cs typeface="Arial"/>
              </a:rPr>
              <a:t> 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846079165" name="TextBox 4"/>
          <p:cNvSpPr txBox="1"/>
          <p:nvPr/>
        </p:nvSpPr>
        <p:spPr bwMode="auto">
          <a:xfrm>
            <a:off x="426718" y="4192983"/>
            <a:ext cx="7183479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8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озможные критерии сравнения</a:t>
            </a:r>
            <a:endParaRPr lang="ru-RU">
              <a:latin typeface="Arial"/>
              <a:cs typeface="Arial"/>
            </a:endParaRPr>
          </a:p>
        </p:txBody>
      </p:sp>
      <p:sp>
        <p:nvSpPr>
          <p:cNvPr id="1637470852" name="TextBox 5"/>
          <p:cNvSpPr txBox="1"/>
          <p:nvPr/>
        </p:nvSpPr>
        <p:spPr bwMode="auto">
          <a:xfrm>
            <a:off x="442947" y="5762643"/>
            <a:ext cx="4125319" cy="118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Продвижение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Количество точек, наличие сайта и социальных сетей, используемые каналы продвижения (иные), количество клиентов / подписчиков, промоакции,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09126660" name="TextBox 8"/>
          <p:cNvSpPr txBox="1"/>
          <p:nvPr/>
        </p:nvSpPr>
        <p:spPr bwMode="auto">
          <a:xfrm>
            <a:off x="4884539" y="4562316"/>
            <a:ext cx="4125319" cy="118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Работа с аудиторией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Наличие техподдержки, скорость ответа </a:t>
            </a:r>
            <a:br>
              <a:rPr lang="ru-RU" sz="1200">
                <a:solidFill>
                  <a:srgbClr val="2F2F2F"/>
                </a:solidFill>
                <a:latin typeface="Arial"/>
                <a:cs typeface="Arial"/>
              </a:rPr>
            </a:b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на запросы, способы связи с командой проекта, программы лояльности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133946951" name="TextBox 9"/>
          <p:cNvSpPr txBox="1"/>
          <p:nvPr/>
        </p:nvSpPr>
        <p:spPr bwMode="auto">
          <a:xfrm>
            <a:off x="4884539" y="5795203"/>
            <a:ext cx="4125319" cy="100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 b="1">
                <a:solidFill>
                  <a:srgbClr val="E63035"/>
                </a:solidFill>
                <a:latin typeface="Arial"/>
                <a:cs typeface="Arial"/>
              </a:rPr>
              <a:t>Экономика</a:t>
            </a:r>
            <a:endParaRPr/>
          </a:p>
          <a:p>
            <a:pPr>
              <a:spcAft>
                <a:spcPts val="599"/>
              </a:spcAft>
              <a:defRPr/>
            </a:pPr>
            <a:r>
              <a:rPr lang="ru-RU" sz="1200">
                <a:solidFill>
                  <a:srgbClr val="2F2F2F"/>
                </a:solidFill>
                <a:latin typeface="Arial"/>
                <a:cs typeface="Arial"/>
              </a:rPr>
              <a:t>Средняя цена, модель монетизации (как проект зарабатывает), средняя выручка, акции и скидки, </a:t>
            </a:r>
            <a:r>
              <a:rPr lang="ru-RU" sz="1200">
                <a:latin typeface="Arial"/>
                <a:cs typeface="Arial"/>
              </a:rPr>
              <a:t>…</a:t>
            </a:r>
            <a:endParaRPr/>
          </a:p>
          <a:p>
            <a:pPr>
              <a:spcAft>
                <a:spcPts val="599"/>
              </a:spcAft>
              <a:defRPr/>
            </a:pPr>
            <a:endParaRPr lang="ru-RU" sz="1200">
              <a:latin typeface="Arial"/>
              <a:cs typeface="Arial"/>
            </a:endParaRPr>
          </a:p>
        </p:txBody>
      </p:sp>
      <p:sp>
        <p:nvSpPr>
          <p:cNvPr id="1252437532" name="TextBox 10"/>
          <p:cNvSpPr txBox="1"/>
          <p:nvPr/>
        </p:nvSpPr>
        <p:spPr bwMode="auto">
          <a:xfrm>
            <a:off x="442947" y="3551177"/>
            <a:ext cx="5517239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99"/>
              </a:spcAft>
              <a:defRPr/>
            </a:pPr>
            <a:r>
              <a:rPr lang="ru-RU" sz="1400">
                <a:latin typeface="Arial"/>
                <a:cs typeface="Arial"/>
              </a:rPr>
              <a:t>Уникальность нашего проекта: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0" y="1184712"/>
            <a:ext cx="735065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1 гипотезу о вашем проекте для проверки.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Помните, что гипотеза должна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измеряться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(содержать количественный показатель)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каким способом вы будете проверять эту гипотезу (опрос / интервью / …)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целевое количество респондентов – сколько людей вы собираетесь опросить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Придумайте минимум 5 вопросов для опроса / интервью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315610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25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473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128410"/>
            <a:ext cx="457200" cy="457200"/>
          </a:xfrm>
          <a:prstGeom prst="rect">
            <a:avLst/>
          </a:prstGeom>
        </p:spPr>
      </p:pic>
      <p:pic>
        <p:nvPicPr>
          <p:cNvPr id="7" name="Рисунок 6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6571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7093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теория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38480" y="1120676"/>
            <a:ext cx="555752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 случае, если вы не знаете, на основе чего сформулировать первые гипотезы, следующий список вам в помощь: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потребности / проблеме: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 какой проблемой сталкивается ваша аудитория, чем она пользуется для её решения и что её может не устраивать, оцените масштаб проблемы.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целевой аудитории: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верно ли вы определили портрет пользователя, уточните дополнительные характеристики и детали.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ценностном предложении: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верно ли вы определяете ценность продукта для вашей аудитории, задумывается ли пользователь о критериях, которые вы считаете своими преимуществами.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предлагаемом решении: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 будет ли аудитория пользоваться вашим продуктом, есть ли у неё опыт использования аналогичных решений.</a:t>
            </a:r>
            <a:endParaRPr/>
          </a:p>
          <a:p>
            <a:pPr marL="182563" marR="0" lvl="0" indent="-182563" algn="just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Предположение о модели монетизации: 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готовы ли пользователи платить ту цену, которую вы устанавливаете, как часто они готовы платить, действуют ли на них акции и программы лояльности.</a:t>
            </a: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455302" y="1178560"/>
            <a:ext cx="5049520" cy="5130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Формулируем правильные вопросы для проверки: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 не должны спрашивать о будущей или предполагаемой ситуации, думаем только о текущем опыте пользователя: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Вы бы скачали это приложение? Пойдете на наше мероприятие?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 часто вы ходите на подобные мероприятия? 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У вас был опыт скачивания таких приложений?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2. Не спрашиваем напрямую отношение пользователя к продукту: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Неверно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: Нравится ли вам мой продукт? Считаете ли вы, что проект актуальный?</a:t>
            </a:r>
            <a:endParaRPr/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Верно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+mn-ea"/>
                <a:cs typeface="Arial"/>
              </a:rPr>
              <a:t>: Какие функции вам кажутся более полезными?</a:t>
            </a:r>
            <a:endParaRPr lang="ru-RU" sz="1400" b="0" i="0" u="none" strike="noStrike" cap="none" spc="0">
              <a:ln>
                <a:noFill/>
              </a:ln>
              <a:solidFill>
                <a:srgbClr val="00B050"/>
              </a:solidFill>
              <a:latin typeface="Arial"/>
              <a:ea typeface="Arial"/>
              <a:cs typeface="Arial"/>
            </a:endParaRPr>
          </a:p>
          <a:p>
            <a:pPr marL="182562" marR="0" lvl="0" indent="-182562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Arial"/>
                <a:ea typeface="Arial"/>
                <a:cs typeface="Arial"/>
              </a:rPr>
              <a:t>Понимаете ли вы, как работает продукт?</a:t>
            </a:r>
            <a:endParaRPr>
              <a:solidFill>
                <a:srgbClr val="00B050"/>
              </a:solidFill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E63035"/>
              </a:solidFill>
              <a:latin typeface="Arial"/>
              <a:ea typeface="+mn-ea"/>
              <a:cs typeface="Arial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3. Задаём вопросы с открытым ответом, а не только «да / нет», они дают больше информации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7624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ГИПОТЕЗЫ ПРОЕКТА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2782" y="1631238"/>
            <a:ext cx="525729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60% студентов от 18 до 23 лет интересуются музыкой (слушают музыку минимум 4 раза в неделю).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65% школьников 8-11 классов еще не выбрали будущую специальность для поступления.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70% людей, которые готовят 2-3 раза в неделю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+mn-cs"/>
              </a:rPr>
              <a:t>не знают, что готовить на ужин или обед.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386062" y="1631238"/>
            <a:ext cx="517601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Студенты будут рады пользоваться новым сервисом по поиску и прослушиванию музыки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Школьники испытывают сложности с выбором будущей профессии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+mn-ea"/>
                <a:cs typeface="Arial"/>
              </a:rPr>
              <a:t>Если имеются люди для которых знак зодиака партнера играет решающую роль при выборе, то наше приложение поможет облегчить поиск потенциального спутника жизни </a:t>
            </a:r>
            <a:r>
              <a:rPr lang="ru-RU" sz="1600" b="0" i="1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(для проверки гипотезы нужно уже разработанное приложение)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3228125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542745" y="402364"/>
              <a:ext cx="2967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ГИПОТЕЗЫ ПРОЕКТА</a:t>
              </a:r>
              <a:endParaRPr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19313" y="1178559"/>
            <a:ext cx="56104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Гипотезы:</a:t>
            </a:r>
            <a:endParaRPr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90% студентов и преподавателей, у которых проходят пары в ФЭИ заинтересованы в установке лифта в учебном корпусе.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90% студентов и преподавателей, у которых проходят пары на 3 и 4 этажах в ФЭИ, устают, когда поднимаются по лестнице.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Способ проверки:</a:t>
            </a:r>
            <a:endParaRPr b="1"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Проведение опроса среди студентов ФЭИ.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Целевое количество респондентов: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27.000</a:t>
            </a:r>
            <a:endParaRPr lang="ru-RU" sz="180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b="1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659120" y="797560"/>
            <a:ext cx="6350000" cy="5537664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923280" y="1310639"/>
            <a:ext cx="592498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Вопросы для опроса / интервью:</a:t>
            </a:r>
            <a:endParaRPr dirty="0"/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Какую долю Вашего времени в университете занимает перемещение между этажами?</a:t>
            </a: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Как часто Вам приходится перемещаться между этажами в учебном корпусе?</a:t>
            </a: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Считаете ли Вы, что установка лифта сделала бы учебный процесс более доступным и удобным?</a:t>
            </a: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Знаете ли Вы студентов с ограниченными физическими возможностями, которым было бы сложно подниматься по лестнице?</a:t>
            </a: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Чувствуете ли Вы физическую нагрузку при подъеме по лестнице в учебном корпусе?</a:t>
            </a:r>
          </a:p>
          <a:p>
            <a:pPr marL="342900" lvl="0" indent="-342900"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Arial"/>
              </a:rPr>
              <a:t>Заинтересованы ли Вы в установке лифта в Вашем учебном корпусе?</a:t>
            </a:r>
          </a:p>
          <a:p>
            <a:pPr lvl="0">
              <a:defRPr/>
            </a:pP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2" y="1184712"/>
            <a:ext cx="7011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небольшой питч в формате «Проблема - Целевая аудитория – Продукт и технология – Основные конкуренты и наша уникальность – Гипотеза проекта».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длительностью не более 2-х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2401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045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1751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Проверить гипотезу проекта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, подготовить вывод (подтвердилась гипотеза или нет) и отчет о проверке (диаграммы с ответами респондентов)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Посмотреть тренды развития рынка вашего продукта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78487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81963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0"/>
            <a:ext cx="12192000" cy="5868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732731" y="2482813"/>
            <a:ext cx="2534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3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2731" y="3223593"/>
            <a:ext cx="652909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Оценка рынка. Бизнес-модель. Ресурсы. Результаты.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3"/>
            <a:ext cx="995423" cy="5997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7" y="1184709"/>
            <a:ext cx="7369736" cy="274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тренд развития рынка вашего продукта: растет рынок или падает?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этого можете также использовать любые достоверные источники, например: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wordstat.yandex.ru"/>
              </a:rPr>
              <a:t>статистика запросов в Яндексе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3" tooltip="https://yandex.ru/company/researches"/>
              </a:rPr>
              <a:t> исследования Яндекса</a:t>
            </a: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+mn-ea"/>
                <a:cs typeface="+mn-cs"/>
              </a:rPr>
              <a:t>- </a:t>
            </a:r>
            <a:r>
              <a:rPr lang="ru-RU" sz="1400" b="0" i="0" u="sng" strike="noStrike" cap="none" spc="0">
                <a:ln>
                  <a:noFill/>
                </a:ln>
                <a:solidFill>
                  <a:srgbClr val="000000"/>
                </a:solidFill>
                <a:latin typeface="Roboto"/>
                <a:ea typeface="Arial"/>
                <a:cs typeface="Arial"/>
                <a:hlinkClick r:id="rId4" tooltip="https://sberindex.ru/ru"/>
              </a:rPr>
              <a:t>исследования Сбера</a:t>
            </a:r>
            <a:endParaRPr lang="ru-RU" sz="1400" b="0" i="0" u="none" strike="noStrike" cap="none" spc="0">
              <a:ln>
                <a:noFill/>
              </a:ln>
              <a:solidFill>
                <a:srgbClr val="000000"/>
              </a:solidFill>
              <a:latin typeface="Roboto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Предположите, какую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долю рынка в %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может занять ваш продукт при существовании текущих конкурентов (какая доля аудитории всего рынка будет покупать ваш продукт)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79" y="303814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46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ОЦЕНКА РЫНКА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767840"/>
            <a:ext cx="5220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данным источников, наш рынок растет.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хотим занять 100% рынка.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767840"/>
            <a:ext cx="5220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Рынок умных трекеров для бега за период с 2020 по 2023 гг. показывает рост в 10% ежегодно (по данным агентства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X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Несмотря на существующих конкурентов в лице компаний Fitbit, Garmin, Apple, Samsung, мы стремимся занять 15% российского рынка за счет …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804836" y="40236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ОБЪЁМ РЫНКА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717239" cy="381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Динамика рынка (с указанием источника):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«игроки» на рынке:</a:t>
            </a:r>
            <a:endParaRPr dirty="0"/>
          </a:p>
          <a:p>
            <a:pPr>
              <a:defRPr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являемся монополистами на данном рынке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Планируемая доля рынка: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100% т.к в нашем корпусе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Фэи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нету никого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8" y="1184710"/>
            <a:ext cx="10579870" cy="33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модель монетизации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 вы будете продавать продукт (некоторые из вариантов можно найти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admitad.pro/ru/blog/monetizatsiya-startapa"/>
              </a:rPr>
              <a:t>статье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Установите стоимость продукта и регулярность платежей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Выберите каналы сбыта (на какой площадке вы будете продавать)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Опишите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маркетинговую стратегию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ценностное предложение (ценность, которую вы приносите пользователю)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каналы взаимодействия с пользователем (как пользователь узнает о вашем продукте)</a:t>
            </a:r>
            <a:endParaRPr/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Перечислите ваших основных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партнёров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(компании / организации / отдельные лица)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1144072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2833989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20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79" y="417021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БИЗНЕС-МОДЕЛЬ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6" y="1565880"/>
            <a:ext cx="5220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будем продавать продукт в магазинах города по стоимости от 20 000 до 50 000.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сбыта: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магазины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у нас нет конкурентов, поэтому это лучшее решение, которое вы найдете на рынке.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реклама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компании Тюмени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52676" y="1565880"/>
            <a:ext cx="522051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для приложения по доставке еды: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собираемся брать комиссию с ресторанов, включенных в перечень нашего приложения, в размере 15% с каждого заказа.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Пользователи приложения оплачивают только заказ. В случае, если доставка осуществляется в отдаленные районы города, назначается дополнительная плата в размере от 100 до 300 рублей с заказа.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сбыта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приложение, через которое оформляются заказы.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мы гарантируем, что заказ будет доставлен менее чем за 40 минут в усовершенствованном термокоробе.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Каналы взаимодействия с ЦА: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приложение, сайт, таргетированная реклама Вконтакте, программы лояльности и внешняя реклама.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Партнёры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: ресторанные сети Тюмени (</a:t>
            </a: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Sobolov rest, 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Максим), курьерские и логистические компании («Сервис Экспресс»), индивидуальные курьеры.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674992" y="402364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БИЗНЕС-МОДЕЛЬ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0" y="1209039"/>
            <a:ext cx="6686999" cy="201203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Модель монетизации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Модель монетизации: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Стоимость и регулярность: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сбыта: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25120" y="3861120"/>
            <a:ext cx="6678719" cy="1754326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Маркетинг и продвижение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Ценностное предложение: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Основные каналы взаимодействия с пользователем: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Официальные источники </a:t>
            </a:r>
            <a:r>
              <a:rPr lang="ru-RU" dirty="0" err="1">
                <a:solidFill>
                  <a:prstClr val="black"/>
                </a:solidFill>
                <a:latin typeface="Arial"/>
                <a:cs typeface="Arial"/>
              </a:rPr>
              <a:t>Тюмгу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lang="ru-RU" dirty="0" err="1">
                <a:solidFill>
                  <a:prstClr val="black"/>
                </a:solidFill>
                <a:latin typeface="Arial"/>
                <a:cs typeface="Arial"/>
              </a:rPr>
              <a:t>вк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lang="ru-RU" dirty="0" err="1">
                <a:solidFill>
                  <a:prstClr val="black"/>
                </a:solidFill>
                <a:latin typeface="Arial"/>
                <a:cs typeface="Arial"/>
              </a:rPr>
              <a:t>тг</a:t>
            </a:r>
            <a:r>
              <a:rPr lang="ru-RU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lang="en-US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6959" y="2992367"/>
            <a:ext cx="4268639" cy="1200329"/>
          </a:xfrm>
          <a:prstGeom prst="rect">
            <a:avLst/>
          </a:prstGeom>
          <a:noFill/>
          <a:ln>
            <a:solidFill>
              <a:srgbClr val="08C8D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08C8D6"/>
                </a:solidFill>
                <a:latin typeface="Arial"/>
                <a:ea typeface="+mn-ea"/>
                <a:cs typeface="Arial"/>
              </a:rPr>
              <a:t>Партнёры:</a:t>
            </a:r>
            <a:r>
              <a:rPr lang="ru-RU" b="1" dirty="0">
                <a:solidFill>
                  <a:srgbClr val="08C8D6"/>
                </a:solidFill>
                <a:latin typeface="Arial"/>
                <a:cs typeface="Arial"/>
              </a:rPr>
              <a:t>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Тюмгу</a:t>
            </a: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242331"/>
            <a:ext cx="457200" cy="457200"/>
          </a:xfrm>
          <a:prstGeom prst="rect">
            <a:avLst/>
          </a:prstGeom>
        </p:spPr>
      </p:pic>
      <p:pic>
        <p:nvPicPr>
          <p:cNvPr id="25" name="Рисунок 24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425848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7541" y="5908381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612221" y="600138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40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3841194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202208" y="1229359"/>
            <a:ext cx="9507510" cy="47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 перечень задач, которые вам нужно выполнить, чтобы реализовать проект. Перед этим советуем обсудить с командой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«точку завершение проекта»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(как вы поймете, что проект реализован).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план реализации проекта в виде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Диаграммы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Ганта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на которой отражаются задачи и закрашивается срок их исполнения. Посчитайте, сколько месяцев вам необходимо на реализацию проекта.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В зависимости от продолжительности проекта, план можно составлять в днях / неделях / месяцах (как будет удобнее).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Определите, какие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расходы 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вам необходимо понести в каждый месяц реализации. Посчитайте, с какого месяца вы начнете продавать продукт и сколько примерно будете зарабатывать.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P.S.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Если у вас социальный проект, то можете не заполнять выручку от продаж, но указать размер привлеченных средств (гранта / инвестиций), которые планируете получить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финансовый план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 проекта и посчитайте, через сколько месяцев ваши доходы превысят расходы.</a:t>
            </a:r>
            <a:endParaRPr/>
          </a:p>
        </p:txBody>
      </p:sp>
      <p:pic>
        <p:nvPicPr>
          <p:cNvPr id="8" name="Рисунок 7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539548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6259" y="1626191"/>
          <a:ext cx="10819482" cy="4548021"/>
        </p:xfrm>
        <a:graphic>
          <a:graphicData uri="http://schemas.openxmlformats.org/drawingml/2006/table">
            <a:tbl>
              <a:tblPr/>
              <a:tblGrid>
                <a:gridCol w="3043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389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Задача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начала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Дата завершения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 команды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2023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23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апрель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август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сентябрь</a:t>
                      </a:r>
                      <a:endParaRPr/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Разработка концепции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10.04.2023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Согласование проекта с Управлением корпоративными коммуникациями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23.04.2023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6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Определение перечня спикеров подкаста (не менее 6)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24.04.2023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Алексей К./</a:t>
                      </a:r>
                      <a:b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</a:b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Константин Л.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(1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22.05.2023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29.06.2023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Артур А.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30.06.2023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Анастасия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(2,3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14.07.2023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15.07.2023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16.07.2023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17.07.2023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20.07.2023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5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Запись подкастов (4,5,6 выпуск)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21.07.2023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06.08.2023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Публикация, продвижение, рассылка по сотрудникам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07.08.2023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Максим Д.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6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Сбор обратной связи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09.08.2023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12.08.2023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1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>
                          <a:latin typeface="Arial"/>
                          <a:cs typeface="Arial"/>
                        </a:rPr>
                        <a:t>Формирование итогового отчета о реализации проекта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13.08.2023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i="1">
                          <a:solidFill>
                            <a:srgbClr val="44546A"/>
                          </a:solidFill>
                          <a:latin typeface="Arial"/>
                          <a:cs typeface="Arial"/>
                        </a:rPr>
                        <a:t>08.09.2023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1" u="none" strike="noStrike" cap="none" spc="0">
                          <a:ln>
                            <a:noFill/>
                          </a:ln>
                          <a:solidFill>
                            <a:srgbClr val="44546A"/>
                          </a:solidFill>
                          <a:latin typeface="Arial"/>
                          <a:ea typeface="+mn-ea"/>
                          <a:cs typeface="Arial"/>
                        </a:rPr>
                        <a:t>Алёна Г.</a:t>
                      </a:r>
                      <a:endParaRPr/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4926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РЕСУРСЫ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8318" y="1631238"/>
          <a:ext cx="10820399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229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янв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фев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апр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май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июнь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июль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авг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Выручка от продажи продукции (цена продукта: 2500 руб)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125 000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Инвестиции / гранты / кредиты (если есть)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298">
                <a:tc gridSpan="9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Заработная плата специалистов: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Разработчик приложения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Дизайнер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Команда проекта (3 человека)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200 000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250 000 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Реклама и продвижение: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  <a:miter/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Оплата услуг 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SMM-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менеджера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- Рекламный бюджет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75 000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Комиссия за выход в магазины приложений (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Play Market, App Store)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Arial"/>
                          <a:cs typeface="Arial"/>
                        </a:rPr>
                        <a:t>10 000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ИТОГО (доходы – расходы)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- 280 000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- 260 000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- 150 000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- 95 000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- 45 000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>
                          <a:latin typeface="Arial"/>
                          <a:cs typeface="Arial"/>
                        </a:rPr>
                        <a:t>30 000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155 000</a:t>
                      </a:r>
                      <a:endParaRPr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81852" y="6110426"/>
            <a:ext cx="5323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Запрашиваемая сумма инвестиций: 1 080 000 рублей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306649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233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ДИАГРАММА ГАНТА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6076072"/>
            <a:ext cx="6605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Общий срок реализации проекта:_____ месяцев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3-х лет)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7252"/>
              </p:ext>
            </p:extLst>
          </p:nvPr>
        </p:nvGraphicFramePr>
        <p:xfrm>
          <a:off x="419314" y="1127760"/>
          <a:ext cx="11404881" cy="6615582"/>
        </p:xfrm>
        <a:graphic>
          <a:graphicData uri="http://schemas.openxmlformats.org/drawingml/2006/table">
            <a:tbl>
              <a:tblPr/>
              <a:tblGrid>
                <a:gridCol w="269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1323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Задача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Дата завершения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</a:t>
                      </a:r>
                      <a:endParaRPr sz="1600"/>
                    </a:p>
                  </a:txBody>
                  <a:tcPr anchor="ctr">
                    <a:lnT w="6350" algn="ctr">
                      <a:solidFill>
                        <a:schemeClr val="tx1"/>
                      </a:solidFill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концепции проекта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26.09.23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02.10.23</a:t>
                      </a: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Владимир Горемыкин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Согласование проекта с администрацией университете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Ульяна Давыдова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Согласование проекта с поставщиком лифта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Ульяна Давыдова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Найм команды для проведения работы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Кирилл Вастихин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Установка и оборудование лифта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Кирилл Вастихин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Сбор обратной связи и отчетных данных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Анна Егорова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итогового отчета о реализации проекта</a:t>
                      </a:r>
                      <a:endParaRPr lang="ru-RU" sz="1200" b="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/>
                          <a:cs typeface="+mn-cs"/>
                        </a:rPr>
                        <a:t>Анна Егорова</a:t>
                      </a:r>
                      <a:endParaRPr lang="ru-RU" sz="1200" dirty="0"/>
                    </a:p>
                    <a:p>
                      <a:pPr algn="ctr">
                        <a:defRPr/>
                      </a:pPr>
                      <a:endParaRPr lang="ru-RU" sz="1200" i="1" dirty="0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34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b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i="1">
                        <a:solidFill>
                          <a:srgbClr val="44546A"/>
                        </a:solidFill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1" u="none" strike="noStrike" cap="none" spc="0">
                        <a:ln>
                          <a:noFill/>
                        </a:ln>
                        <a:solidFill>
                          <a:srgbClr val="44546A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 dirty="0">
                        <a:latin typeface="Arial"/>
                        <a:cs typeface="Arial"/>
                      </a:endParaRPr>
                    </a:p>
                  </a:txBody>
                  <a:tcPr marL="15250" marR="15250" marT="10167" marB="10167" anchor="b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>
            <a:off x="7466038" y="905913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7924176" y="721247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4" y="330200"/>
              <a:ext cx="4466951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492113" y="402364"/>
              <a:ext cx="4394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РЕСУРСЫ: ФИНАНСОВЫЙ ПЛАН</a:t>
              </a:r>
              <a:endParaRPr/>
            </a:p>
          </p:txBody>
        </p:sp>
      </p:grpSp>
      <p:sp>
        <p:nvSpPr>
          <p:cNvPr id="6" name="TextBox 5"/>
          <p:cNvSpPr txBox="1"/>
          <p:nvPr/>
        </p:nvSpPr>
        <p:spPr bwMode="auto">
          <a:xfrm>
            <a:off x="345440" y="5970495"/>
            <a:ext cx="7574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Общая стоимость реализации проекта:_____ рублей </a:t>
            </a:r>
            <a:r>
              <a:rPr lang="ru-RU" sz="1600" b="0" i="0" u="none" strike="noStrike" cap="none" spc="0">
                <a:ln>
                  <a:noFill/>
                </a:ln>
                <a:solidFill>
                  <a:srgbClr val="E63035"/>
                </a:solidFill>
                <a:latin typeface="Arial"/>
                <a:ea typeface="+mn-ea"/>
                <a:cs typeface="Arial"/>
              </a:rPr>
              <a:t>(не более 1 млн рублей)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Период окупаемости: _______ месяцев</a:t>
            </a:r>
            <a:endParaRPr/>
          </a:p>
        </p:txBody>
      </p:sp>
      <p:graphicFrame>
        <p:nvGraphicFramePr>
          <p:cNvPr id="2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397184"/>
              </p:ext>
            </p:extLst>
          </p:nvPr>
        </p:nvGraphicFramePr>
        <p:xfrm>
          <a:off x="419314" y="1069856"/>
          <a:ext cx="11245940" cy="5457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2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15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021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089">
                <a:tc gridSpan="10"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Arial"/>
                        </a:rPr>
                        <a:t>Доходы: 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9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Выручка от продажи продукции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(цена продукта * количество продаж)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333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Arial"/>
                          <a:cs typeface="Arial"/>
                        </a:rPr>
                        <a:t>Инвестиции / гранты / кредиты </a:t>
                      </a:r>
                      <a:r>
                        <a:rPr lang="ru-RU" sz="1100">
                          <a:latin typeface="Arial"/>
                          <a:cs typeface="Arial"/>
                        </a:rPr>
                        <a:t>(если есть)</a:t>
                      </a: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Все зависит от спонсоров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190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089">
                <a:tc gridSpan="10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Расходы:</a:t>
                      </a:r>
                      <a:endParaRPr lang="ru-RU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190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rgbClr val="08C8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80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Заработная плата специалистов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50к</a:t>
                      </a: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Покупка лифта(</a:t>
                      </a:r>
                      <a:r>
                        <a:rPr lang="ru-RU" sz="1400" dirty="0">
                          <a:latin typeface="Arial"/>
                          <a:cs typeface="+mn-cs"/>
                        </a:rPr>
                        <a:t>Материалы и комплектующие)</a:t>
                      </a:r>
                      <a:endParaRPr lang="ru-RU" sz="1400"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700к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6669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/>
                          <a:cs typeface="+mn-cs"/>
                        </a:rPr>
                        <a:t>Установка лифта</a:t>
                      </a:r>
                      <a:endParaRPr lang="ru-RU" sz="1400" dirty="0"/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370к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80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1" dirty="0">
                          <a:latin typeface="Arial"/>
                          <a:cs typeface="Arial"/>
                        </a:rPr>
                        <a:t>ИТОГО</a:t>
                      </a:r>
                      <a:endParaRPr dirty="0"/>
                    </a:p>
                  </a:txBody>
                  <a:tcPr>
                    <a:lnL w="6350" algn="ctr">
                      <a:solidFill>
                        <a:schemeClr val="tx1"/>
                      </a:solidFill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Arial"/>
                          <a:cs typeface="Arial"/>
                        </a:rPr>
                        <a:t>1м 120к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algn="ctr">
                      <a:solidFill>
                        <a:schemeClr val="tx1"/>
                      </a:solidFill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flipH="1">
            <a:off x="5760720" y="797560"/>
            <a:ext cx="508000" cy="2722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218858" y="612894"/>
            <a:ext cx="354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Можно указывать дни / недели / месяцы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8115636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Сформулируйте не менее </a:t>
            </a:r>
            <a:r>
              <a:rPr lang="ru-RU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5 показателей результативности</a:t>
            </a: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,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 которым вы будете оценивать степень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Показатели бывают:</a:t>
            </a:r>
            <a:endParaRPr i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количественные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всё, что можно измерить цифрами (количество пользователей / участников, акций, публикаций, продуктов, мероприятий и т.д.).</a:t>
            </a: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качественные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— качественные положительные изменения, которые произойдут в результате реализации проекта (повышение интереса, развитие навыков и т.д.).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046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E63035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6595" y="295199"/>
            <a:ext cx="596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РЕЗУЛЬТАТЫ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примеры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902515" y="879974"/>
            <a:ext cx="386969" cy="58101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03072" y="1055798"/>
            <a:ext cx="2380588" cy="400110"/>
          </a:xfrm>
          <a:prstGeom prst="rect">
            <a:avLst/>
          </a:prstGeom>
          <a:solidFill>
            <a:srgbClr val="08C8D6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Хороший пример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6095999" y="1055798"/>
            <a:ext cx="2159374" cy="400110"/>
          </a:xfrm>
          <a:prstGeom prst="rect">
            <a:avLst/>
          </a:prstGeom>
          <a:solidFill>
            <a:srgbClr val="E63035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Плохой пример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514285" y="1767839"/>
            <a:ext cx="5220873" cy="228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Увеличение доли довольных клиентов.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Hauora"/>
                <a:ea typeface="+mn-ea"/>
                <a:cs typeface="+mn-cs"/>
              </a:rPr>
              <a:t>Будет меньше бездомных животных, так как мы уменьшим нагрузку приютов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Проведение серии мероприятий по профориентации.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64298" y="1767839"/>
            <a:ext cx="5220873" cy="448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Средняя оценка приложения на </a:t>
            </a:r>
            <a:r>
              <a:rPr lang="en-US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PlayMarket –</a:t>
            </a: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не ниже 4,6 за первые 3 месяца с даты публикации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65% клиентов оценивают сервис нашего заведение на оценку выше 7 из 10.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Более 200 человек прошли обучение в нашем центре.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Мы провели не менее 15 образовательных мероприятий.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Участники развили навык работы с глиняными изделиями, и теперь они могут самостоятельно сделать тарелку из глины.</a:t>
            </a:r>
            <a:endParaRPr/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61850" marR="0" lvl="0" indent="-261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16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928266" y="402364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РЕЗУЛЬТАТЫ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19315" y="1413225"/>
            <a:ext cx="6701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1. Лифт используется не менее 20% учащихся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2. Стабильная работа лифта за первые 3 месяца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3. Преобладание положительных комментариев под постами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соц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сетях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4. Учащиеся экономят силы и время для концентрации на предстоящих занятиях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5. Облегчение передвижения учащихся с ограниченными способностями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11"/>
            <a:ext cx="7936322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Подведите итоги о целесообразности и необходимости реализации проекта.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Подумайте о перспективах развития проекта в ближайшие 3-5 лет.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84712"/>
            <a:ext cx="457200" cy="457200"/>
          </a:xfrm>
          <a:prstGeom prst="rect">
            <a:avLst/>
          </a:prstGeom>
        </p:spPr>
      </p:pic>
      <p:pic>
        <p:nvPicPr>
          <p:cNvPr id="4" name="Рисунок 3" descr="Часы контур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781" y="5844269"/>
            <a:ext cx="555332" cy="555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02461" y="593726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10 минут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246595" y="295199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ВЫВОДЫ </a:t>
            </a:r>
            <a:r>
              <a:rPr lang="en-US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| </a:t>
            </a: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8735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 bwMode="auto">
          <a:xfrm>
            <a:off x="0" y="0"/>
            <a:ext cx="12192000" cy="797560"/>
            <a:chOff x="0" y="0"/>
            <a:chExt cx="12192000" cy="79756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0" y="0"/>
              <a:ext cx="12192000" cy="59030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419315" y="330200"/>
              <a:ext cx="2977096" cy="467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8C8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 bwMode="auto">
            <a:xfrm>
              <a:off x="1192763" y="402364"/>
              <a:ext cx="1430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 Black"/>
                  <a:ea typeface="+mn-ea"/>
                  <a:cs typeface="Arial"/>
                </a:rPr>
                <a:t>ВЫВОДЫ</a:t>
              </a:r>
              <a:endParaRPr/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325121" y="1209040"/>
            <a:ext cx="66751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Проект  целесообразен / нецелесообразен для реализации по следующим причинам: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существует затруднение в передвижении между парами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-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сложность в перемещении для людей со ограничениями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 dirty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 среднесрочной перспективе (3-5 лет) мы планируем…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-Оптимизировать работу лифта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Возможно установку 2 лифта</a:t>
            </a:r>
            <a:r>
              <a:rPr lang="ru-RU" sz="18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61" y="1184711"/>
            <a:ext cx="7012111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по всем блокам презентации (каждый блок лучше освещать тезисно и кратко).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Выбрать 1 спикера от команды.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Продолжительность выступления не более 4-х минут.</a:t>
            </a:r>
            <a:endParaRPr/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196579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2109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ПЛЕНАР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7781" y="2515815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7875" y="882308"/>
            <a:ext cx="11536250" cy="569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1102459" y="1184709"/>
            <a:ext cx="9504455" cy="3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Завершить заполнение всех блоков презентации.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Заполнить паспорт проекта на платформе Projects (без него команда не допускается к защите)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Подготовить выступление для защиты проекта (тайминг: 4 минуты, 1 спикер).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Оформить презентацию проекта</a:t>
            </a: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Можно использовать: </a:t>
            </a: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/>
            </a:r>
            <a:b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</a:b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2" tooltip="https://slidesgo.com/"/>
              </a:rPr>
              <a:t>бесплатные шаблоны презентаций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3" tooltip="https://www.flaticon.com/"/>
              </a:rPr>
              <a:t>иконки для слайдов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sng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  <a:hlinkClick r:id="rId4" tooltip="https://unsplash.com/"/>
              </a:rPr>
              <a:t>фотосток для оформления слайдов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3" name="Рисунок 2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190372"/>
            <a:ext cx="457200" cy="457200"/>
          </a:xfrm>
          <a:prstGeom prst="rect">
            <a:avLst/>
          </a:prstGeom>
        </p:spPr>
      </p:pic>
      <p:pic>
        <p:nvPicPr>
          <p:cNvPr id="24" name="Рисунок 23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1" y="172391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46595" y="295199"/>
            <a:ext cx="5347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+mn-ea"/>
                <a:cs typeface="Arial"/>
              </a:rPr>
              <a:t>ДОМАШНЕЕ ЗАДАНИЕ</a:t>
            </a:r>
            <a:endParaRPr/>
          </a:p>
        </p:txBody>
      </p:sp>
      <p:pic>
        <p:nvPicPr>
          <p:cNvPr id="3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2508864"/>
            <a:ext cx="457200" cy="457200"/>
          </a:xfrm>
          <a:prstGeom prst="rect">
            <a:avLst/>
          </a:prstGeom>
        </p:spPr>
      </p:pic>
      <p:pic>
        <p:nvPicPr>
          <p:cNvPr id="1445764329" name="Рисунок 2" descr="флажок установлен контур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7780" y="3089889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0426036" name="Прямоугольник 1"/>
          <p:cNvSpPr/>
          <p:nvPr/>
        </p:nvSpPr>
        <p:spPr bwMode="auto">
          <a:xfrm>
            <a:off x="0" y="0"/>
            <a:ext cx="12205124" cy="58683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2218226" name="TextBox 2"/>
          <p:cNvSpPr txBox="1"/>
          <p:nvPr/>
        </p:nvSpPr>
        <p:spPr bwMode="auto">
          <a:xfrm>
            <a:off x="732730" y="2482812"/>
            <a:ext cx="2171041" cy="762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cs typeface="Arial"/>
              </a:rPr>
              <a:t>ДЕНЬ 4</a:t>
            </a:r>
            <a:endParaRPr lang="ru-RU" sz="4400" b="0" i="0" u="none" strike="noStrike" cap="none" spc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335634868" name="TextBox 3"/>
          <p:cNvSpPr txBox="1"/>
          <p:nvPr/>
        </p:nvSpPr>
        <p:spPr bwMode="auto">
          <a:xfrm>
            <a:off x="732730" y="3223593"/>
            <a:ext cx="2222280" cy="3965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проектов</a:t>
            </a:r>
            <a:endParaRPr/>
          </a:p>
        </p:txBody>
      </p:sp>
      <p:pic>
        <p:nvPicPr>
          <p:cNvPr id="170631915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019097" y="6091772"/>
            <a:ext cx="995422" cy="599780"/>
          </a:xfrm>
          <a:prstGeom prst="rect">
            <a:avLst/>
          </a:prstGeom>
          <a:noFill/>
        </p:spPr>
      </p:pic>
      <p:sp>
        <p:nvSpPr>
          <p:cNvPr id="2047277001" name="Прямоугольник 2047277000"/>
          <p:cNvSpPr/>
          <p:nvPr/>
        </p:nvSpPr>
        <p:spPr bwMode="auto">
          <a:xfrm>
            <a:off x="5039699" y="1530492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1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своим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и max 10 за занятие</a:t>
            </a:r>
          </a:p>
        </p:txBody>
      </p:sp>
      <p:sp>
        <p:nvSpPr>
          <p:cNvPr id="966763284" name="Прямоугольник 966763283"/>
          <p:cNvSpPr/>
          <p:nvPr/>
        </p:nvSpPr>
        <p:spPr bwMode="auto">
          <a:xfrm>
            <a:off x="5039699" y="3131385"/>
            <a:ext cx="5705474" cy="1333499"/>
          </a:xfrm>
          <a:prstGeom prst="rect">
            <a:avLst/>
          </a:prstGeom>
          <a:noFill/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2 пара</a:t>
            </a:r>
            <a:endParaRPr sz="1800" b="1" i="0" u="none" strike="noStrike" cap="none" spc="0">
              <a:solidFill>
                <a:prstClr val="white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Защита проекта перед внешним преподавателем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Тайминг: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 4 минуты + вопросы / ответы</a:t>
            </a:r>
          </a:p>
          <a:p>
            <a:pPr>
              <a:defRPr/>
            </a:pPr>
            <a:r>
              <a:rPr lang="ru-RU" sz="1800" b="1" i="0" u="sng" strike="noStrike" cap="none" spc="0">
                <a:solidFill>
                  <a:prstClr val="white"/>
                </a:solidFill>
                <a:latin typeface="Arial"/>
                <a:cs typeface="Arial"/>
              </a:rPr>
              <a:t>Баллы: </a:t>
            </a:r>
            <a:r>
              <a:rPr lang="ru-RU" sz="1800" b="0" i="0" u="none" strike="noStrike" cap="none" spc="0">
                <a:solidFill>
                  <a:prstClr val="white"/>
                </a:solidFill>
                <a:latin typeface="Arial"/>
                <a:cs typeface="Arial"/>
              </a:rPr>
              <a:t>max 10 за защиту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289810" name="Прямоугольник 1"/>
          <p:cNvSpPr/>
          <p:nvPr/>
        </p:nvSpPr>
        <p:spPr bwMode="auto">
          <a:xfrm>
            <a:off x="327874" y="882307"/>
            <a:ext cx="11536249" cy="569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9832463" name="TextBox 5"/>
          <p:cNvSpPr txBox="1"/>
          <p:nvPr/>
        </p:nvSpPr>
        <p:spPr bwMode="auto">
          <a:xfrm>
            <a:off x="246594" y="295198"/>
            <a:ext cx="4181102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 spc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/>
                <a:ea typeface="Arial"/>
                <a:cs typeface="Arial"/>
              </a:rPr>
              <a:t>КРИТЕРИИ ОЦЕНКИ</a:t>
            </a:r>
            <a:endParaRPr/>
          </a:p>
        </p:txBody>
      </p:sp>
      <p:sp>
        <p:nvSpPr>
          <p:cNvPr id="1612089120" name="TextBox 1612089119"/>
          <p:cNvSpPr txBox="1"/>
          <p:nvPr/>
        </p:nvSpPr>
        <p:spPr bwMode="auto">
          <a:xfrm>
            <a:off x="525036" y="882306"/>
            <a:ext cx="5848023" cy="1341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Проблема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проблема, решению которой посвящен проект, обозначена конкретно и полно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обозначена однозначно и конкретно целевая аудитория, которая сталкивается с данной проблемой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гипотеза и результаты её проверки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107278741" name="TextBox 1107278740"/>
          <p:cNvSpPr txBox="1"/>
          <p:nvPr/>
        </p:nvSpPr>
        <p:spPr bwMode="auto">
          <a:xfrm>
            <a:off x="525036" y="2528586"/>
            <a:ext cx="5871953" cy="1509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Продукт проекта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представлено проектное решение, которое полностью решает проблему для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обозначен и раскрыт продукт проекта, представлены эскизы или схожие продукты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однозначно определены лежащие в основе продукта технологии с указанием текущего задела и необходимых шагов по их применению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83980412" name="TextBox 1883980411"/>
          <p:cNvSpPr txBox="1"/>
          <p:nvPr/>
        </p:nvSpPr>
        <p:spPr bwMode="auto">
          <a:xfrm>
            <a:off x="532647" y="4357746"/>
            <a:ext cx="5857089" cy="1844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Бизнес-модель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рынок проекта описан подробно, представлены обоснованные расчеты ёмкости в количественном и/или финансовом выражении, даны ссылки на исследования авторитетных источников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полноценный анализ данного решения в сравнении с решениями конкурентов (как прямых, так и косвенных)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бизнес-модель проекта предложена, отличается оригинальностью и обоснованностью заявленных параметров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743588287" name="TextBox 1743588286"/>
          <p:cNvSpPr txBox="1"/>
          <p:nvPr/>
        </p:nvSpPr>
        <p:spPr bwMode="auto">
          <a:xfrm>
            <a:off x="6563700" y="874675"/>
            <a:ext cx="5313739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Ресурсы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 подробный финансовый план проекта, обозначены запрашиваемые ресурсы, позволяющие реализовать проект в обозначенные сроки с минимальными рисками, обозначены источники дохода, даны исчерпывающие ответы об их потенциальном объёме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отсутствуют ошибки в расчетах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команда проекта, обозначены роли участников, их опыт и компетенции способствуют реализации проекта, в случае необходимости указаны дефицитные роли и компетенции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представлена подробная диаграмма Ганта с обозначением ответственных лиц, представлен и раскрыт пошаговый алгоритм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  <p:sp>
        <p:nvSpPr>
          <p:cNvPr id="1848878306" name="TextBox 1848878305"/>
          <p:cNvSpPr txBox="1"/>
          <p:nvPr/>
        </p:nvSpPr>
        <p:spPr bwMode="auto">
          <a:xfrm>
            <a:off x="6563617" y="3854826"/>
            <a:ext cx="5306262" cy="2347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/>
              <a:t>Выводы</a:t>
            </a:r>
          </a:p>
          <a:p>
            <a:pPr>
              <a:defRPr/>
            </a:pPr>
            <a:r>
              <a:rPr sz="1100" b="1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2 балла: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указаны подробные количественные и качественные результаты реализации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дан развернутый ответ о необходимости и потребности в реализации представленного проекта с учётом потенциальных рисков, запрашиваемых ресурсов, актуальности и значимости проблемы для      целевой аудитории проекта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выступление команды укладывается в отведённое на него время, вся команда присутствует на выступлении, презентация отличается содержательностью и лаконичностью, выдвинутые тезисы подтверждаются результатами исследований</a:t>
            </a:r>
            <a:endParaRPr sz="1600"/>
          </a:p>
          <a:p>
            <a:pPr marL="217793" indent="-217793">
              <a:buFont typeface="Arial"/>
              <a:buChar char="•"/>
              <a:defRPr/>
            </a:pPr>
            <a:r>
              <a:rPr sz="1100" b="0" i="0" u="none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на заданные вопросы даны развернутые ответы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3930</Words>
  <Application>Microsoft Office PowerPoint</Application>
  <DocSecurity>0</DocSecurity>
  <PresentationFormat>Широкоэкранный</PresentationFormat>
  <Paragraphs>753</Paragraphs>
  <Slides>55</Slides>
  <Notes>0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7" baseType="lpstr">
      <vt:lpstr>-apple-system</vt:lpstr>
      <vt:lpstr>Arial</vt:lpstr>
      <vt:lpstr>Arial Black</vt:lpstr>
      <vt:lpstr>Calibri</vt:lpstr>
      <vt:lpstr>Calibri Light</vt:lpstr>
      <vt:lpstr>Hauora</vt:lpstr>
      <vt:lpstr>Liberation Sans</vt:lpstr>
      <vt:lpstr>Montserrat</vt:lpstr>
      <vt:lpstr>Roboto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Ермакова Ирина Игоревна</dc:creator>
  <cp:lastModifiedBy>Ульяна</cp:lastModifiedBy>
  <cp:revision>59</cp:revision>
  <dcterms:created xsi:type="dcterms:W3CDTF">2023-09-23T09:41:00Z</dcterms:created>
  <dcterms:modified xsi:type="dcterms:W3CDTF">2023-10-24T13:56:32Z</dcterms:modified>
  <dc:identifier/>
  <dc:language/>
  <cp:version/>
</cp:coreProperties>
</file>