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7" r:id="rId4"/>
    <p:sldId id="304" r:id="rId5"/>
    <p:sldId id="295" r:id="rId6"/>
    <p:sldId id="296" r:id="rId7"/>
    <p:sldId id="294" r:id="rId8"/>
    <p:sldId id="300" r:id="rId9"/>
    <p:sldId id="303" r:id="rId10"/>
    <p:sldId id="298" r:id="rId11"/>
    <p:sldId id="299" r:id="rId12"/>
    <p:sldId id="281" r:id="rId13"/>
    <p:sldId id="29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060"/>
    <a:srgbClr val="ECC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F2D3E-DCEE-410B-A0EF-913DDBABBA98}" v="2998" dt="2023-10-12T08:08:00.201"/>
    <p1510:client id="{216F5C9C-EEC0-4BB9-9236-FB6703AE86B0}" v="2647" dt="2023-11-23T15:11:13.422"/>
    <p1510:client id="{2A03F9B4-CB4C-428C-8CD8-5F4DA8D90B2C}" v="288" dt="2023-10-12T10:01:48.569"/>
    <p1510:client id="{2CC731A9-1FD5-4E33-BE0A-8527F1086F93}" v="227" dt="2023-10-12T08:48:57.661"/>
    <p1510:client id="{678F9505-6590-4E2A-ADF5-18A254218EEF}" v="1828" dt="2023-10-27T17:54:46.462"/>
    <p1510:client id="{70735C34-C7E2-471E-9F62-1E97BBFE31DF}" v="82" dt="2023-11-23T18:23:10.134"/>
    <p1510:client id="{707FB85D-2E98-4546-ADB8-66BBA375B2DE}" v="2" dt="2023-10-11T16:09:38.292"/>
    <p1510:client id="{78F7B44E-6B5F-41A0-8D12-F4C357CDAC1D}" v="284" dt="2023-11-23T10:36:46.619"/>
    <p1510:client id="{B38304A6-362A-4222-9266-57F1D200434C}" v="201" dt="2023-11-23T10:16:45.549"/>
    <p1510:client id="{E6A56415-AF95-42F1-A0C6-B00027032024}" v="133" dt="2023-11-05T10:47:16.064"/>
    <p1510:client id="{E97E6F11-EDAD-457D-9837-CFC4D638AC83}" v="1" dt="2023-11-24T10:43:04.873"/>
    <p1510:client id="{F4E0D738-ED12-4EAC-B5FC-C9C7706E7977}" v="21" dt="2023-11-09T10:28:36.461"/>
    <p1510:client id="{F7397594-E381-4FAC-98DD-0A0E88381A7D}" v="229" dt="2023-11-24T12:44:13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1" d="100"/>
          <a:sy n="71" d="100"/>
        </p:scale>
        <p:origin x="-70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Хотели бы Вы сотрудничать с центром?</c:v>
                </c:pt>
                <c:pt idx="1">
                  <c:v>Актуален ли центр в Перми?</c:v>
                </c:pt>
                <c:pt idx="2">
                  <c:v>Знаете ли Вы людей с ОВЗ?</c:v>
                </c:pt>
                <c:pt idx="3">
                  <c:v>Могут ли собаки помочь в терапии?</c:v>
                </c:pt>
                <c:pt idx="4">
                  <c:v>Знаете ли Вы, что такое канистерапия?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77.8</c:v>
                </c:pt>
                <c:pt idx="1">
                  <c:v>91.7</c:v>
                </c:pt>
                <c:pt idx="2">
                  <c:v>50</c:v>
                </c:pt>
                <c:pt idx="3">
                  <c:v>75</c:v>
                </c:pt>
                <c:pt idx="4">
                  <c:v>58.3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97-45A6-B963-55B18F041A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Хотели бы Вы сотрудничать с центром?</c:v>
                </c:pt>
                <c:pt idx="1">
                  <c:v>Актуален ли центр в Перми?</c:v>
                </c:pt>
                <c:pt idx="2">
                  <c:v>Знаете ли Вы людей с ОВЗ?</c:v>
                </c:pt>
                <c:pt idx="3">
                  <c:v>Могут ли собаки помочь в терапии?</c:v>
                </c:pt>
                <c:pt idx="4">
                  <c:v>Знаете ли Вы, что такое канистерапия?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22.2</c:v>
                </c:pt>
                <c:pt idx="1">
                  <c:v>8.3000000000000007</c:v>
                </c:pt>
                <c:pt idx="2">
                  <c:v>50</c:v>
                </c:pt>
                <c:pt idx="3">
                  <c:v>25</c:v>
                </c:pt>
                <c:pt idx="4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97-45A6-B963-55B18F041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060416"/>
        <c:axId val="150557824"/>
      </c:barChart>
      <c:catAx>
        <c:axId val="15006041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50557824"/>
        <c:crosses val="autoZero"/>
        <c:auto val="1"/>
        <c:lblAlgn val="ctr"/>
        <c:lblOffset val="100"/>
        <c:noMultiLvlLbl val="0"/>
      </c:catAx>
      <c:valAx>
        <c:axId val="15055782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/>
                  <a:t>%</a:t>
                </a:r>
              </a:p>
            </c:rich>
          </c:tx>
          <c:layout>
            <c:manualLayout>
              <c:xMode val="edge"/>
              <c:yMode val="edge"/>
              <c:x val="0.87483294483294483"/>
              <c:y val="0.816073130767240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00604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Какую сумму Вы готовы заплатить за занятие?</c:v>
                </c:pt>
              </c:strCache>
            </c:strRef>
          </c:tx>
          <c:dLbls>
            <c:dLbl>
              <c:idx val="0"/>
              <c:layout>
                <c:manualLayout>
                  <c:x val="-3.8703103288559519E-2"/>
                  <c:y val="-1.537412170693244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A7-432A-97AF-403A7F5EC5B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300-500 руб</c:v>
                </c:pt>
                <c:pt idx="1">
                  <c:v>500-1000 руб</c:v>
                </c:pt>
                <c:pt idx="2">
                  <c:v>1000-1500 руб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16.7</c:v>
                </c:pt>
                <c:pt idx="1">
                  <c:v>66.7</c:v>
                </c:pt>
                <c:pt idx="2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A7-432A-97AF-403A7F5EC5B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82DC6-8E8C-49CD-B86E-9A304BE12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14000"/>
            <a:ext cx="6030000" cy="238760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6512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D9A47-EF54-4721-BEE1-D7B23699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E5E181-4AAB-460D-9F03-25DE2907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363243-D07E-40F2-89C6-0CBDCC8E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7EF32D-4D92-4B06-AE92-C91DEA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6F5D1EB-7AD4-46C3-BA57-95446E07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264F77-6CB6-4CCD-B91C-F8F7A7FA26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1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D9A47-EF54-4721-BEE1-D7B23699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E5E181-4AAB-460D-9F03-25DE2907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363243-D07E-40F2-89C6-0CBDCC8E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7EF32D-4D92-4B06-AE92-C91DEA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89C33F-2F6E-487F-8008-B520B2B58F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0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96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solidFill>
            <a:srgbClr val="C49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DE9FB9-DAE3-47AB-A980-0F966C738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1">
            <a:extLst>
              <a:ext uri="{FF2B5EF4-FFF2-40B4-BE49-F238E27FC236}">
                <a16:creationId xmlns:a16="http://schemas.microsoft.com/office/drawing/2014/main" id="{212017C5-14B7-48BC-B8BE-D5D4F4B4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36831F7D-B09F-4F32-A572-FF1722AB40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491E53D3-0B88-498D-A9DC-A437A9E4F8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CA28B859-26E1-497E-B38C-EB350280E0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3794A95-742B-476B-A491-D78B55E6AC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0A08D924-CC38-4A36-8978-268388CC3B4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88B833B7-5777-405E-B3BD-11A5DD0A9C4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2B4081C9-FF26-4F20-A23C-5DFDD3FDC0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271960-DED9-4B56-870E-BE3AC4E39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6F5F-238C-4EA5-953D-83BC7A40E2A5}"/>
              </a:ext>
            </a:extLst>
          </p:cNvPr>
          <p:cNvSpPr/>
          <p:nvPr userDrawn="1"/>
        </p:nvSpPr>
        <p:spPr>
          <a:xfrm>
            <a:off x="0" y="1674000"/>
            <a:ext cx="12192000" cy="1350000"/>
          </a:xfrm>
          <a:prstGeom prst="rect">
            <a:avLst/>
          </a:prstGeom>
          <a:solidFill>
            <a:srgbClr val="C49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A24F890-6633-4AD3-9C24-3D0B92AF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BC0BA3-1E1F-4BDD-8E19-DB8F68551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94063"/>
            <a:ext cx="10515600" cy="2970212"/>
          </a:xfrm>
        </p:spPr>
        <p:txBody>
          <a:bodyPr/>
          <a:lstStyle>
            <a:lvl1pPr marL="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560B685-5836-4067-85B7-2D3D4F5E0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89138"/>
            <a:ext cx="10515600" cy="8096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901811-ADCB-481B-A75B-D8BF13EA0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2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gradFill>
          <a:gsLst>
            <a:gs pos="0">
              <a:schemeClr val="accent3"/>
            </a:gs>
            <a:gs pos="50000">
              <a:schemeClr val="accent3"/>
            </a:gs>
            <a:gs pos="92000">
              <a:schemeClr val="accent3"/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2E904-B510-4715-91D6-030AEB69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B77C1-A409-4219-B6AC-05C0F2CDE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C1E44-7971-4A52-9770-38283FCB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6FE1E3-D599-44F4-9796-3F0F4D1E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2ABB5-479B-4119-9E61-9AAF999F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2E904-B510-4715-91D6-030AEB69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B77C1-A409-4219-B6AC-05C0F2CDE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C1E44-7971-4A52-9770-38283FCB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6FE1E3-D599-44F4-9796-3F0F4D1E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2ABB5-479B-4119-9E61-9AAF999F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39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BC39A-2788-40CF-8917-AE4359C5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A82573-92F7-45C0-8E4E-6C3EAE85C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0B64F9-1AA4-4DF6-9706-F5C859BE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91168-CCEA-46D7-B6CA-4C1E9753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5521CD-F60E-4EB3-9849-F781C1241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50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F0E9F-3355-4A1A-9B72-F51B71F5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2A73E-4961-469D-A81E-AA6C0C36D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AEEBE5-BBF2-4CE2-BD84-2AC75198A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6FE461-AC92-4A6A-8274-82810A36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C86812-9528-4984-AC08-E3252936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7DE651-0507-4949-A444-4D11088B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5F582-A016-4093-A0C0-DAC6DBD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EB0F57-45F1-4D8C-A867-0B17A3FD7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7D646D-7F81-43BC-A889-26DF8F223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18551D-B626-41C1-8649-C3E85AC02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ACB03A-3E86-4B2D-987E-97A62B1A3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593A15-31CB-40BA-8346-2B795D41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743D219-77B4-4C1A-9866-B58355A8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74A9D1-0B10-4CD3-9F64-80A8CA329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59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C5EAB-3033-4FA2-B89D-DA58BDA64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16B043-34A0-42CD-86FA-F476F6FE4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EE0815-5061-4861-8CF9-82521A3E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FFE0B0-7D1E-47B4-84D6-044E5DF7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6E37AF-4186-4FEA-A453-910C0095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83E6A9-74E1-4427-97F9-0882109C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D21F94-6538-4C6F-981C-741A57A2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6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610C0-8F8E-49B6-B457-478092CD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36070-950C-406B-B7D4-26AD4094C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D35FCF-C3F5-4DA3-8BAD-736AF8E8A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D56A8C-62E2-44E1-99C7-07E1D55E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606666-1DD2-4079-BEE2-D91FFD43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35A821-B8BD-408B-B2AC-88748D7D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0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0B314-F01D-4444-B67C-7EA00B6B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B90388-B0B7-4D72-9463-F060E5168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6E7F14-1B18-4126-A6C1-ACE77793F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5C51F5-AA77-4BD6-AD18-0AE50AFD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C7B884-2EB0-4518-96FE-8B2B8892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75755C-1340-49B8-AD63-22696D1E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4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F77E6-CDBD-45F3-9AD2-4944E7DC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2E7BD2-0561-4083-B889-2EC92F642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BFBE6-7505-4E46-B957-DA4522C8C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D042A-9234-46E0-96E3-660337C6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7DAE9-0EF4-49DD-B6AE-B028DC91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74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C40E42-5017-4E12-8BB5-3FAFEA024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7069A2-7146-4D7B-8C80-C725AEA31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6D1B53-4E55-4DEC-B20B-883AC642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EF15CA-157D-469E-8D3F-135099D87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8A9593-577B-4864-ACFE-C7434732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5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8B651-88CD-4313-A032-8AA6EA28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3B466-5933-44BA-8DE0-F20EE7C9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7D2A2-1816-416F-9B51-DFCC412C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933552-25CF-468C-BB80-2C4DD156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7E3E1E-52C3-4F7D-BECC-72D45334C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512D53-1172-4216-BEC8-FBA0910A4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167F12-6C57-4DA8-A823-93FA25BCC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21"/>
            <a:extLst>
              <a:ext uri="{FF2B5EF4-FFF2-40B4-BE49-F238E27FC236}">
                <a16:creationId xmlns:a16="http://schemas.microsoft.com/office/drawing/2014/main" id="{0BDD4B38-EFB3-4E25-BD62-1DF3B8A4A4C9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8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6" r:id="rId3"/>
    <p:sldLayoutId id="2147483665" r:id="rId4"/>
    <p:sldLayoutId id="2147483660" r:id="rId5"/>
    <p:sldLayoutId id="2147483667" r:id="rId6"/>
    <p:sldLayoutId id="2147483664" r:id="rId7"/>
    <p:sldLayoutId id="2147483650" r:id="rId8"/>
    <p:sldLayoutId id="2147483662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1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054A0-8CF1-4D93-B58C-F1C158759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32303"/>
            <a:ext cx="5289167" cy="3848904"/>
          </a:xfrm>
        </p:spPr>
        <p:txBody>
          <a:bodyPr>
            <a:normAutofit fontScale="90000"/>
          </a:bodyPr>
          <a:lstStyle/>
          <a:p>
            <a:br>
              <a:rPr lang="ru-RU" dirty="0">
                <a:ea typeface="Calibri Light"/>
                <a:cs typeface="Calibri Light"/>
              </a:rPr>
            </a:br>
            <a:br>
              <a:rPr lang="ru-RU" dirty="0">
                <a:ea typeface="Calibri Light"/>
                <a:cs typeface="Calibri Light"/>
              </a:rPr>
            </a:br>
            <a:r>
              <a:rPr lang="ru-RU" dirty="0">
                <a:ea typeface="Calibri Light"/>
                <a:cs typeface="Calibri Light"/>
              </a:rPr>
              <a:t>Canis </a:t>
            </a:r>
            <a:r>
              <a:rPr lang="ru-RU" err="1">
                <a:ea typeface="Calibri Light"/>
                <a:cs typeface="Calibri Light"/>
              </a:rPr>
              <a:t>help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ru-RU" sz="2600" dirty="0">
                <a:ea typeface="Calibri Light"/>
                <a:cs typeface="Calibri Light"/>
              </a:rPr>
              <a:t>Наставник: Сивкова Татьяна Николаевна</a:t>
            </a:r>
          </a:p>
        </p:txBody>
      </p:sp>
      <p:pic>
        <p:nvPicPr>
          <p:cNvPr id="3" name="Рисунок 2" descr="Изображение выглядит как инвалидная коляска, окно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F191996-8BF0-BA4E-FBAB-31CCF1676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3" r="17721"/>
          <a:stretch/>
        </p:blipFill>
        <p:spPr>
          <a:xfrm>
            <a:off x="5367216" y="379355"/>
            <a:ext cx="6694029" cy="6304178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474C2A-1A31-F411-9556-0618F179D319}"/>
              </a:ext>
            </a:extLst>
          </p:cNvPr>
          <p:cNvSpPr txBox="1"/>
          <p:nvPr/>
        </p:nvSpPr>
        <p:spPr>
          <a:xfrm>
            <a:off x="78317" y="5627511"/>
            <a:ext cx="529025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Технологическое направление :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Биомедицинские и ветеринарные технологии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ru-RU" sz="200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86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F010A17-3A09-4AB9-B4E5-410AB596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Пользователь и его проблема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4116552-2DBE-4792-838C-A7ED80F127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Calibri"/>
                <a:cs typeface="Calibri"/>
              </a:rPr>
              <a:t>Центр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направлен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на</a:t>
            </a:r>
            <a:r>
              <a:rPr lang="en-US" dirty="0">
                <a:ea typeface="Calibri"/>
                <a:cs typeface="Calibri"/>
              </a:rPr>
              <a:t>: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06C6E418-2C00-4ED7-B577-C6DBEB634C72}"/>
              </a:ext>
            </a:extLst>
          </p:cNvPr>
          <p:cNvSpPr txBox="1">
            <a:spLocks/>
          </p:cNvSpPr>
          <p:nvPr/>
        </p:nvSpPr>
        <p:spPr>
          <a:xfrm>
            <a:off x="1358202" y="3464355"/>
            <a:ext cx="4786214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Calibri"/>
                <a:cs typeface="Calibri"/>
              </a:rPr>
              <a:t>В </a:t>
            </a:r>
            <a:r>
              <a:rPr lang="en-US" sz="1600" dirty="0" err="1">
                <a:ea typeface="Calibri"/>
                <a:cs typeface="Calibri"/>
              </a:rPr>
              <a:t>эту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группу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входят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аутизм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болезнь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Альцгеймера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детский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церебральный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паралич</a:t>
            </a:r>
            <a:r>
              <a:rPr lang="en-US" sz="1600" dirty="0">
                <a:ea typeface="Calibri"/>
                <a:cs typeface="Calibri"/>
              </a:rPr>
              <a:t> и СДВГ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4F4A46-DBBA-4BBF-832C-6E1EB688AC3D}"/>
              </a:ext>
            </a:extLst>
          </p:cNvPr>
          <p:cNvSpPr/>
          <p:nvPr/>
        </p:nvSpPr>
        <p:spPr>
          <a:xfrm>
            <a:off x="1367847" y="3093271"/>
            <a:ext cx="428223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Лечение</a:t>
            </a:r>
            <a:r>
              <a:rPr lang="en-US" b="1" dirty="0"/>
              <a:t> </a:t>
            </a:r>
            <a:r>
              <a:rPr lang="en-US" b="1" err="1"/>
              <a:t>психических</a:t>
            </a:r>
            <a:r>
              <a:rPr lang="en-US" b="1" dirty="0"/>
              <a:t> </a:t>
            </a:r>
            <a:r>
              <a:rPr lang="en-US" b="1" err="1"/>
              <a:t>заболеваний</a:t>
            </a:r>
            <a:endParaRPr lang="ru-RU" b="1" err="1"/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178FF9F4-435A-4035-B409-5D9D06C25716}"/>
              </a:ext>
            </a:extLst>
          </p:cNvPr>
          <p:cNvSpPr txBox="1">
            <a:spLocks/>
          </p:cNvSpPr>
          <p:nvPr/>
        </p:nvSpPr>
        <p:spPr>
          <a:xfrm>
            <a:off x="7290413" y="4600191"/>
            <a:ext cx="4844088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Эмоциональная</a:t>
            </a:r>
            <a:r>
              <a:rPr lang="en-US" sz="1600" dirty="0"/>
              <a:t> </a:t>
            </a:r>
            <a:r>
              <a:rPr lang="en-US" sz="1600" dirty="0" err="1"/>
              <a:t>близость</a:t>
            </a:r>
            <a:r>
              <a:rPr lang="en-US" sz="1600" dirty="0"/>
              <a:t> и </a:t>
            </a:r>
            <a:r>
              <a:rPr lang="en-US" sz="1600" dirty="0" err="1"/>
              <a:t>бесконечная</a:t>
            </a:r>
            <a:r>
              <a:rPr lang="en-US" sz="1600" dirty="0"/>
              <a:t> </a:t>
            </a:r>
            <a:r>
              <a:rPr lang="en-US" sz="1600" dirty="0" err="1"/>
              <a:t>преданность</a:t>
            </a:r>
            <a:r>
              <a:rPr lang="en-US" sz="1600" dirty="0"/>
              <a:t> </a:t>
            </a:r>
            <a:r>
              <a:rPr lang="en-US" sz="1600" dirty="0" err="1"/>
              <a:t>животного</a:t>
            </a:r>
            <a:r>
              <a:rPr lang="en-US" sz="1600" dirty="0"/>
              <a:t> </a:t>
            </a:r>
            <a:r>
              <a:rPr lang="en-US" sz="1600" dirty="0" err="1"/>
              <a:t>помогает</a:t>
            </a:r>
            <a:r>
              <a:rPr lang="en-US" sz="1600" dirty="0"/>
              <a:t> </a:t>
            </a:r>
            <a:r>
              <a:rPr lang="en-US" sz="1600" dirty="0" err="1"/>
              <a:t>справиться</a:t>
            </a:r>
            <a:r>
              <a:rPr lang="en-US" sz="1600" dirty="0"/>
              <a:t> </a:t>
            </a:r>
            <a:r>
              <a:rPr lang="en-US" sz="1600" dirty="0" err="1"/>
              <a:t>со</a:t>
            </a:r>
            <a:r>
              <a:rPr lang="en-US" sz="1600" dirty="0"/>
              <a:t> </a:t>
            </a:r>
            <a:r>
              <a:rPr lang="en-US" sz="1600" dirty="0" err="1"/>
              <a:t>страхом</a:t>
            </a:r>
            <a:r>
              <a:rPr lang="en-US" sz="1600" dirty="0"/>
              <a:t> и  с </a:t>
            </a:r>
            <a:r>
              <a:rPr lang="en-US" sz="1600" dirty="0" err="1"/>
              <a:t>отрицательными</a:t>
            </a:r>
            <a:r>
              <a:rPr lang="en-US" sz="1600" dirty="0"/>
              <a:t> </a:t>
            </a:r>
            <a:r>
              <a:rPr lang="en-US" sz="1600" dirty="0" err="1"/>
              <a:t>эмоциями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AF810E-70B4-4C56-9025-A8CF92EB7536}"/>
              </a:ext>
            </a:extLst>
          </p:cNvPr>
          <p:cNvSpPr/>
          <p:nvPr/>
        </p:nvSpPr>
        <p:spPr>
          <a:xfrm>
            <a:off x="7261476" y="4296627"/>
            <a:ext cx="432136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Паллиативная</a:t>
            </a:r>
            <a:r>
              <a:rPr lang="en-US" b="1" dirty="0"/>
              <a:t> </a:t>
            </a:r>
            <a:r>
              <a:rPr lang="en-US" b="1" err="1"/>
              <a:t>помощь</a:t>
            </a:r>
            <a:endParaRPr lang="en-US" b="1" err="1">
              <a:ea typeface="Calibri"/>
              <a:cs typeface="Calibri"/>
            </a:endParaRP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21F34FF-F646-4E6B-84ED-18B79967521C}"/>
              </a:ext>
            </a:extLst>
          </p:cNvPr>
          <p:cNvSpPr txBox="1">
            <a:spLocks/>
          </p:cNvSpPr>
          <p:nvPr/>
        </p:nvSpPr>
        <p:spPr>
          <a:xfrm>
            <a:off x="1361541" y="6024555"/>
            <a:ext cx="4747632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Необходимость</a:t>
            </a:r>
            <a:r>
              <a:rPr lang="en-US" sz="1600" dirty="0"/>
              <a:t> </a:t>
            </a:r>
            <a:r>
              <a:rPr lang="en-US" sz="1600" dirty="0" err="1"/>
              <a:t>выгула</a:t>
            </a:r>
            <a:r>
              <a:rPr lang="en-US" sz="1600" dirty="0"/>
              <a:t> </a:t>
            </a:r>
            <a:r>
              <a:rPr lang="en-US" sz="1600" dirty="0" err="1"/>
              <a:t>побуждает</a:t>
            </a:r>
            <a:r>
              <a:rPr lang="en-US" sz="1600" dirty="0"/>
              <a:t> </a:t>
            </a:r>
            <a:r>
              <a:rPr lang="en-US" sz="1600" dirty="0" err="1"/>
              <a:t>чаще</a:t>
            </a:r>
            <a:r>
              <a:rPr lang="en-US" sz="1600" dirty="0"/>
              <a:t> и </a:t>
            </a:r>
            <a:r>
              <a:rPr lang="en-US" sz="1600" dirty="0" err="1"/>
              <a:t>дольше</a:t>
            </a:r>
            <a:r>
              <a:rPr lang="en-US" sz="1600" dirty="0"/>
              <a:t> </a:t>
            </a:r>
            <a:r>
              <a:rPr lang="en-US" sz="1600" dirty="0" err="1"/>
              <a:t>бывать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улице</a:t>
            </a:r>
            <a:r>
              <a:rPr lang="en-US" sz="1600" dirty="0"/>
              <a:t>, </a:t>
            </a:r>
            <a:r>
              <a:rPr lang="en-US" sz="1600" dirty="0" err="1"/>
              <a:t>что</a:t>
            </a:r>
            <a:r>
              <a:rPr lang="en-US" sz="1600" dirty="0"/>
              <a:t> </a:t>
            </a:r>
            <a:r>
              <a:rPr lang="en-US" sz="1600" dirty="0" err="1"/>
              <a:t>предупреждает</a:t>
            </a:r>
            <a:r>
              <a:rPr lang="en-US" sz="1600" dirty="0"/>
              <a:t> </a:t>
            </a:r>
            <a:r>
              <a:rPr lang="en-US" sz="1600" dirty="0" err="1"/>
              <a:t>набор</a:t>
            </a:r>
            <a:r>
              <a:rPr lang="en-US" sz="1600" dirty="0"/>
              <a:t> </a:t>
            </a:r>
            <a:r>
              <a:rPr lang="en-US" sz="1600" dirty="0" err="1"/>
              <a:t>веса</a:t>
            </a:r>
            <a:r>
              <a:rPr lang="en-US" sz="1600" dirty="0"/>
              <a:t> и </a:t>
            </a:r>
            <a:r>
              <a:rPr lang="en-US" sz="1600" dirty="0" err="1"/>
              <a:t>развитие</a:t>
            </a:r>
            <a:r>
              <a:rPr lang="en-US" sz="1600" dirty="0"/>
              <a:t> </a:t>
            </a:r>
            <a:r>
              <a:rPr lang="en-US" sz="1600" dirty="0" err="1"/>
              <a:t>сердечно-сосудистых</a:t>
            </a:r>
            <a:r>
              <a:rPr lang="en-US" sz="1600" dirty="0"/>
              <a:t> </a:t>
            </a:r>
            <a:r>
              <a:rPr lang="en-US" sz="1600" dirty="0" err="1"/>
              <a:t>патологий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485A5C6-5B83-41A8-A2D4-4C86CE96579A}"/>
              </a:ext>
            </a:extLst>
          </p:cNvPr>
          <p:cNvSpPr/>
          <p:nvPr/>
        </p:nvSpPr>
        <p:spPr>
          <a:xfrm>
            <a:off x="1361541" y="5653471"/>
            <a:ext cx="433679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Мотивации</a:t>
            </a:r>
            <a:r>
              <a:rPr lang="en-US" b="1" dirty="0"/>
              <a:t> к </a:t>
            </a:r>
            <a:r>
              <a:rPr lang="en-US" b="1" dirty="0" err="1"/>
              <a:t>физической</a:t>
            </a:r>
            <a:r>
              <a:rPr lang="en-US" b="1" dirty="0"/>
              <a:t> </a:t>
            </a:r>
            <a:r>
              <a:rPr lang="en-US" b="1" dirty="0" err="1"/>
              <a:t>нагрузке</a:t>
            </a:r>
            <a:endParaRPr lang="ru-RU" b="1" dirty="0" err="1"/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1A2ED3AA-F426-44FD-99B1-6427B4C0CFFD}"/>
              </a:ext>
            </a:extLst>
          </p:cNvPr>
          <p:cNvSpPr txBox="1">
            <a:spLocks/>
          </p:cNvSpPr>
          <p:nvPr/>
        </p:nvSpPr>
        <p:spPr>
          <a:xfrm>
            <a:off x="7323561" y="3445064"/>
            <a:ext cx="4844088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Регулярное</a:t>
            </a:r>
            <a:r>
              <a:rPr lang="en-US" sz="1600" dirty="0"/>
              <a:t> </a:t>
            </a:r>
            <a:r>
              <a:rPr lang="en-US" sz="1600" dirty="0" err="1"/>
              <a:t>общение</a:t>
            </a:r>
            <a:r>
              <a:rPr lang="en-US" sz="1600" dirty="0"/>
              <a:t> с </a:t>
            </a:r>
            <a:r>
              <a:rPr lang="en-US" sz="1600" dirty="0" err="1"/>
              <a:t>питомцами</a:t>
            </a:r>
            <a:r>
              <a:rPr lang="en-US" sz="1600" dirty="0"/>
              <a:t> </a:t>
            </a:r>
            <a:r>
              <a:rPr lang="en-US" sz="1600" dirty="0" err="1"/>
              <a:t>расслабляет</a:t>
            </a:r>
            <a:r>
              <a:rPr lang="en-US" sz="1600" dirty="0"/>
              <a:t> и </a:t>
            </a:r>
            <a:r>
              <a:rPr lang="en-US" sz="1600" dirty="0" err="1"/>
              <a:t>успокаивает</a:t>
            </a:r>
            <a:r>
              <a:rPr lang="en-US" sz="1600" dirty="0"/>
              <a:t>, и </a:t>
            </a:r>
            <a:r>
              <a:rPr lang="en-US" sz="1600" dirty="0" err="1"/>
              <a:t>предоставляет</a:t>
            </a:r>
            <a:r>
              <a:rPr lang="en-US" sz="1600" dirty="0"/>
              <a:t> </a:t>
            </a:r>
            <a:r>
              <a:rPr lang="en-US" sz="1600" dirty="0" err="1"/>
              <a:t>надежную</a:t>
            </a:r>
            <a:r>
              <a:rPr lang="en-US" sz="1600" dirty="0"/>
              <a:t> </a:t>
            </a:r>
            <a:r>
              <a:rPr lang="en-US" sz="1600" dirty="0" err="1"/>
              <a:t>социальную</a:t>
            </a:r>
            <a:r>
              <a:rPr lang="en-US" sz="1600" dirty="0"/>
              <a:t> </a:t>
            </a:r>
            <a:r>
              <a:rPr lang="en-US" sz="1600" dirty="0" err="1"/>
              <a:t>поддержку</a:t>
            </a:r>
            <a:r>
              <a:rPr lang="en-US" sz="1600" dirty="0"/>
              <a:t> </a:t>
            </a:r>
            <a:r>
              <a:rPr lang="en-US" sz="1600" dirty="0" err="1"/>
              <a:t>одинокому</a:t>
            </a:r>
            <a:r>
              <a:rPr lang="en-US" sz="1600" dirty="0"/>
              <a:t> </a:t>
            </a:r>
            <a:r>
              <a:rPr lang="en-US" sz="1600" dirty="0" err="1"/>
              <a:t>человеку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598E57-5D1E-40AD-A77C-9B4CF76A5D32}"/>
              </a:ext>
            </a:extLst>
          </p:cNvPr>
          <p:cNvSpPr/>
          <p:nvPr/>
        </p:nvSpPr>
        <p:spPr>
          <a:xfrm>
            <a:off x="7323561" y="3093271"/>
            <a:ext cx="428015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Минимизация</a:t>
            </a:r>
            <a:r>
              <a:rPr lang="en-US" b="1" dirty="0"/>
              <a:t> </a:t>
            </a:r>
            <a:r>
              <a:rPr lang="en-US" b="1" dirty="0" err="1"/>
              <a:t>уровня</a:t>
            </a:r>
            <a:r>
              <a:rPr lang="en-US" b="1" dirty="0"/>
              <a:t> </a:t>
            </a:r>
            <a:r>
              <a:rPr lang="en-US" b="1" dirty="0" err="1"/>
              <a:t>стресса</a:t>
            </a:r>
            <a:endParaRPr lang="ru-RU" sz="2000" b="1" dirty="0" err="1">
              <a:cs typeface="Calibri" panose="020F0502020204030204"/>
            </a:endParaRP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C6582CD9-2F42-411E-A617-28C6AAC4A7B5}"/>
              </a:ext>
            </a:extLst>
          </p:cNvPr>
          <p:cNvSpPr txBox="1">
            <a:spLocks/>
          </p:cNvSpPr>
          <p:nvPr/>
        </p:nvSpPr>
        <p:spPr>
          <a:xfrm>
            <a:off x="1353140" y="4600192"/>
            <a:ext cx="4747632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Достигается</a:t>
            </a:r>
            <a:r>
              <a:rPr lang="en-US" sz="1600" dirty="0"/>
              <a:t> </a:t>
            </a:r>
            <a:r>
              <a:rPr lang="en-US" sz="1600" dirty="0" err="1"/>
              <a:t>при</a:t>
            </a:r>
            <a:r>
              <a:rPr lang="en-US" sz="1600" dirty="0"/>
              <a:t> СДВГ, и </a:t>
            </a:r>
            <a:r>
              <a:rPr lang="en-US" sz="1600" dirty="0" err="1"/>
              <a:t>при</a:t>
            </a:r>
            <a:r>
              <a:rPr lang="en-US" sz="1600" dirty="0"/>
              <a:t> </a:t>
            </a:r>
            <a:r>
              <a:rPr lang="en-US" sz="1600" dirty="0" err="1"/>
              <a:t>синдроме</a:t>
            </a:r>
            <a:r>
              <a:rPr lang="en-US" sz="1600" dirty="0"/>
              <a:t> </a:t>
            </a:r>
            <a:r>
              <a:rPr lang="en-US" sz="1600" dirty="0" err="1"/>
              <a:t>Дауна</a:t>
            </a:r>
            <a:r>
              <a:rPr lang="en-US" sz="1600" dirty="0"/>
              <a:t>. </a:t>
            </a:r>
            <a:r>
              <a:rPr lang="en-US" sz="1600" dirty="0" err="1"/>
              <a:t>Эксперименты</a:t>
            </a:r>
            <a:r>
              <a:rPr lang="en-US" sz="1600" dirty="0"/>
              <a:t> </a:t>
            </a:r>
            <a:r>
              <a:rPr lang="en-US" sz="1600" dirty="0" err="1"/>
              <a:t>показали</a:t>
            </a:r>
            <a:r>
              <a:rPr lang="en-US" sz="1600" dirty="0"/>
              <a:t>, </a:t>
            </a:r>
            <a:r>
              <a:rPr lang="en-US" sz="1600" dirty="0" err="1"/>
              <a:t>что</a:t>
            </a:r>
            <a:r>
              <a:rPr lang="en-US" sz="1600" dirty="0"/>
              <a:t> </a:t>
            </a:r>
            <a:r>
              <a:rPr lang="en-US" sz="1600" dirty="0" err="1"/>
              <a:t>детям</a:t>
            </a:r>
            <a:r>
              <a:rPr lang="en-US" sz="1600" dirty="0"/>
              <a:t> </a:t>
            </a:r>
            <a:r>
              <a:rPr lang="en-US" sz="1600" dirty="0" err="1"/>
              <a:t>легче</a:t>
            </a:r>
            <a:r>
              <a:rPr lang="en-US" sz="1600" dirty="0"/>
              <a:t> и </a:t>
            </a:r>
            <a:r>
              <a:rPr lang="en-US" sz="1600" dirty="0" err="1"/>
              <a:t>интереснее</a:t>
            </a:r>
            <a:r>
              <a:rPr lang="en-US" sz="1600" dirty="0"/>
              <a:t> </a:t>
            </a:r>
            <a:r>
              <a:rPr lang="en-US" sz="1600" dirty="0" err="1"/>
              <a:t>фокусироваться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животных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1CDDF4F-0556-4322-9521-F07FC99C824D}"/>
              </a:ext>
            </a:extLst>
          </p:cNvPr>
          <p:cNvSpPr/>
          <p:nvPr/>
        </p:nvSpPr>
        <p:spPr>
          <a:xfrm>
            <a:off x="1324203" y="4258045"/>
            <a:ext cx="427902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Мобилизация</a:t>
            </a:r>
            <a:r>
              <a:rPr lang="en-US" b="1" dirty="0"/>
              <a:t> </a:t>
            </a:r>
            <a:r>
              <a:rPr lang="en-US" b="1" dirty="0" err="1"/>
              <a:t>внимания</a:t>
            </a:r>
            <a:endParaRPr lang="ru-RU" sz="2000" b="1" dirty="0" err="1">
              <a:cs typeface="Calibri" panose="020F0502020204030204"/>
            </a:endParaRPr>
          </a:p>
        </p:txBody>
      </p:sp>
      <p:sp>
        <p:nvSpPr>
          <p:cNvPr id="18" name="Текст 6">
            <a:extLst>
              <a:ext uri="{FF2B5EF4-FFF2-40B4-BE49-F238E27FC236}">
                <a16:creationId xmlns:a16="http://schemas.microsoft.com/office/drawing/2014/main" id="{DBA46759-7665-45AC-B608-5987F704DC92}"/>
              </a:ext>
            </a:extLst>
          </p:cNvPr>
          <p:cNvSpPr txBox="1">
            <a:spLocks/>
          </p:cNvSpPr>
          <p:nvPr/>
        </p:nvSpPr>
        <p:spPr>
          <a:xfrm>
            <a:off x="7297964" y="5859865"/>
            <a:ext cx="4898032" cy="9448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dirty="0" err="1"/>
              <a:t>Детям</a:t>
            </a:r>
            <a:r>
              <a:rPr lang="en-US" sz="1500" dirty="0"/>
              <a:t> в </a:t>
            </a:r>
            <a:r>
              <a:rPr lang="en-US" sz="1500" dirty="0" err="1"/>
              <a:t>инвалидных</a:t>
            </a:r>
            <a:r>
              <a:rPr lang="en-US" sz="1500" dirty="0"/>
              <a:t> </a:t>
            </a:r>
            <a:r>
              <a:rPr lang="en-US" sz="1500" dirty="0" err="1"/>
              <a:t>колясках</a:t>
            </a:r>
            <a:r>
              <a:rPr lang="en-US" sz="1500" dirty="0"/>
              <a:t>, </a:t>
            </a:r>
            <a:r>
              <a:rPr lang="en-US" sz="1500" dirty="0" err="1"/>
              <a:t>прогуливаясь</a:t>
            </a:r>
            <a:r>
              <a:rPr lang="en-US" sz="1500" dirty="0"/>
              <a:t> </a:t>
            </a:r>
            <a:r>
              <a:rPr lang="en-US" sz="1500" dirty="0" err="1"/>
              <a:t>вместе</a:t>
            </a:r>
            <a:r>
              <a:rPr lang="en-US" sz="1500" dirty="0"/>
              <a:t> с </a:t>
            </a:r>
            <a:r>
              <a:rPr lang="en-US" sz="1500" dirty="0" err="1"/>
              <a:t>питомцем</a:t>
            </a:r>
            <a:r>
              <a:rPr lang="en-US" sz="1500" dirty="0"/>
              <a:t>, </a:t>
            </a:r>
            <a:r>
              <a:rPr lang="en-US" sz="1500" dirty="0" err="1"/>
              <a:t>проще</a:t>
            </a:r>
            <a:r>
              <a:rPr lang="en-US" sz="1500" dirty="0"/>
              <a:t> </a:t>
            </a:r>
            <a:r>
              <a:rPr lang="en-US" sz="1500" dirty="0" err="1"/>
              <a:t>влиться</a:t>
            </a:r>
            <a:r>
              <a:rPr lang="en-US" sz="1500" dirty="0"/>
              <a:t> в </a:t>
            </a:r>
            <a:r>
              <a:rPr lang="en-US" sz="1500" dirty="0" err="1"/>
              <a:t>общество</a:t>
            </a:r>
            <a:r>
              <a:rPr lang="en-US" sz="1500" dirty="0"/>
              <a:t>. </a:t>
            </a:r>
            <a:r>
              <a:rPr lang="en-US" sz="1500" dirty="0" err="1"/>
              <a:t>Их</a:t>
            </a:r>
            <a:r>
              <a:rPr lang="en-US" sz="1500" dirty="0"/>
              <a:t> </a:t>
            </a:r>
            <a:r>
              <a:rPr lang="en-US" sz="1500" dirty="0" err="1"/>
              <a:t>воспинимают</a:t>
            </a:r>
            <a:r>
              <a:rPr lang="en-US" sz="1500" dirty="0"/>
              <a:t> </a:t>
            </a:r>
            <a:r>
              <a:rPr lang="en-US" sz="1500" dirty="0" err="1"/>
              <a:t>дружелюбнее</a:t>
            </a:r>
            <a:r>
              <a:rPr lang="en-US" sz="1500" dirty="0"/>
              <a:t>, </a:t>
            </a:r>
            <a:r>
              <a:rPr lang="en-US" sz="1500" dirty="0" err="1"/>
              <a:t>игнорируя</a:t>
            </a:r>
            <a:r>
              <a:rPr lang="en-US" sz="1500" dirty="0"/>
              <a:t> </a:t>
            </a:r>
            <a:r>
              <a:rPr lang="en-US" sz="1500" dirty="0" err="1"/>
              <a:t>имеющиеся</a:t>
            </a:r>
            <a:r>
              <a:rPr lang="en-US" sz="1500" dirty="0"/>
              <a:t> </a:t>
            </a:r>
            <a:r>
              <a:rPr lang="en-US" sz="1500" dirty="0" err="1"/>
              <a:t>особенности</a:t>
            </a:r>
            <a:endParaRPr lang="en-US" sz="1500" dirty="0" err="1">
              <a:ea typeface="Calibri"/>
              <a:cs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90F922-8F73-4101-9586-CDB3C79DE050}"/>
              </a:ext>
            </a:extLst>
          </p:cNvPr>
          <p:cNvSpPr/>
          <p:nvPr/>
        </p:nvSpPr>
        <p:spPr>
          <a:xfrm>
            <a:off x="7278673" y="5334274"/>
            <a:ext cx="4297048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Поддержка</a:t>
            </a:r>
            <a:r>
              <a:rPr lang="en-US" b="1" dirty="0"/>
              <a:t> </a:t>
            </a:r>
            <a:r>
              <a:rPr lang="en-US" b="1" err="1"/>
              <a:t>людей</a:t>
            </a:r>
            <a:r>
              <a:rPr lang="en-US" b="1" dirty="0"/>
              <a:t> с </a:t>
            </a:r>
            <a:r>
              <a:rPr lang="en-US" b="1" err="1"/>
              <a:t>ограниченными</a:t>
            </a:r>
            <a:r>
              <a:rPr lang="en-US" b="1" dirty="0"/>
              <a:t> </a:t>
            </a:r>
            <a:r>
              <a:rPr lang="en-US" b="1" err="1"/>
              <a:t>возможностями</a:t>
            </a:r>
            <a:endParaRPr lang="ru-RU" b="1" err="1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BCD9645-E48B-4486-8E73-1B5AF51212C5}"/>
              </a:ext>
            </a:extLst>
          </p:cNvPr>
          <p:cNvSpPr/>
          <p:nvPr/>
        </p:nvSpPr>
        <p:spPr>
          <a:xfrm>
            <a:off x="759195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BE23768-170E-462E-A69E-5672F2C64D11}"/>
              </a:ext>
            </a:extLst>
          </p:cNvPr>
          <p:cNvSpPr/>
          <p:nvPr/>
        </p:nvSpPr>
        <p:spPr>
          <a:xfrm>
            <a:off x="759194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8FB9952-1681-4077-9DD1-52798FEA2AB1}"/>
              </a:ext>
            </a:extLst>
          </p:cNvPr>
          <p:cNvSpPr/>
          <p:nvPr/>
        </p:nvSpPr>
        <p:spPr>
          <a:xfrm>
            <a:off x="759194" y="576312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BEE9CC5-6C85-4A59-A1B9-83E144CE2BD2}"/>
              </a:ext>
            </a:extLst>
          </p:cNvPr>
          <p:cNvSpPr/>
          <p:nvPr/>
        </p:nvSpPr>
        <p:spPr>
          <a:xfrm>
            <a:off x="6724368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6759AC-E56A-4691-88A9-EC0D8B4A4F25}"/>
              </a:ext>
            </a:extLst>
          </p:cNvPr>
          <p:cNvSpPr/>
          <p:nvPr/>
        </p:nvSpPr>
        <p:spPr>
          <a:xfrm>
            <a:off x="6724367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0C970E4-6A64-449F-A2EC-97CC28FB1F84}"/>
              </a:ext>
            </a:extLst>
          </p:cNvPr>
          <p:cNvSpPr/>
          <p:nvPr/>
        </p:nvSpPr>
        <p:spPr>
          <a:xfrm>
            <a:off x="6724367" y="576312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DB2C113-2AFE-4B99-A9BB-D11932DA46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25741" y="3271803"/>
            <a:ext cx="540000" cy="54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108991-630C-7AB0-2644-CB79EC277A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3963" y="4485359"/>
            <a:ext cx="540000" cy="540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61B41-D222-55E4-2879-07B8432F1E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3963" y="5797692"/>
            <a:ext cx="540000" cy="54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D8D402-559B-41C1-597E-68EBEE9F5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3271803"/>
            <a:ext cx="540000" cy="54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21A142-BC8F-C248-A981-52D345F12B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4499469"/>
            <a:ext cx="540000" cy="54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B96D767-278C-290C-2B46-94AC63B9A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579769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8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B356703-6718-4096-979E-75C8910B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9A72FB7-17C1-4E76-9663-C9DBAB48A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34" y="1140015"/>
            <a:ext cx="6706065" cy="1259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</a:rPr>
              <a:t>центре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</a:rPr>
              <a:t>может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</a:rPr>
              <a:t>проходить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F9E557-6DB4-4D75-A7F3-7C22DD2BB921}"/>
              </a:ext>
            </a:extLst>
          </p:cNvPr>
          <p:cNvSpPr txBox="1"/>
          <p:nvPr/>
        </p:nvSpPr>
        <p:spPr>
          <a:xfrm>
            <a:off x="4574805" y="2447880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65D055-23FB-418D-A56C-899B5E29CC44}"/>
              </a:ext>
            </a:extLst>
          </p:cNvPr>
          <p:cNvSpPr/>
          <p:nvPr/>
        </p:nvSpPr>
        <p:spPr>
          <a:xfrm>
            <a:off x="4588915" y="2805657"/>
            <a:ext cx="2839172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Продажа и подготовка собак для терапии в другие центры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5FF915-C8A5-4583-8183-5F355A51380B}"/>
              </a:ext>
            </a:extLst>
          </p:cNvPr>
          <p:cNvSpPr txBox="1"/>
          <p:nvPr/>
        </p:nvSpPr>
        <p:spPr>
          <a:xfrm>
            <a:off x="1063078" y="2447880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D82080C-ACB7-47D5-A3A7-F93480980FAB}"/>
              </a:ext>
            </a:extLst>
          </p:cNvPr>
          <p:cNvSpPr/>
          <p:nvPr/>
        </p:nvSpPr>
        <p:spPr>
          <a:xfrm>
            <a:off x="964300" y="2755798"/>
            <a:ext cx="2697704" cy="7848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>
                <a:ea typeface="Calibri"/>
                <a:cs typeface="Calibri"/>
              </a:rPr>
              <a:t>Коррекционные занятия с детьми с особенностями развития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20FA84D-2D85-48FC-8112-CE1A01B3A4DC}"/>
              </a:ext>
            </a:extLst>
          </p:cNvPr>
          <p:cNvSpPr/>
          <p:nvPr/>
        </p:nvSpPr>
        <p:spPr>
          <a:xfrm rot="2689455">
            <a:off x="283099" y="2932400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1B6907-BFD2-4D10-94E7-BD13B53449F3}"/>
              </a:ext>
            </a:extLst>
          </p:cNvPr>
          <p:cNvSpPr txBox="1"/>
          <p:nvPr/>
        </p:nvSpPr>
        <p:spPr>
          <a:xfrm>
            <a:off x="497581" y="3008414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ru-RU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8D4F419-C985-4128-A704-3C52C365C35A}"/>
              </a:ext>
            </a:extLst>
          </p:cNvPr>
          <p:cNvSpPr/>
          <p:nvPr/>
        </p:nvSpPr>
        <p:spPr>
          <a:xfrm rot="2689455">
            <a:off x="3791719" y="2932399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2831F4-2FD4-4876-BA0C-2C24EA34A8CF}"/>
              </a:ext>
            </a:extLst>
          </p:cNvPr>
          <p:cNvSpPr txBox="1"/>
          <p:nvPr/>
        </p:nvSpPr>
        <p:spPr>
          <a:xfrm>
            <a:off x="4006200" y="3008413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43D9D9-9E4D-41D5-B45B-1D50FE53F641}"/>
              </a:ext>
            </a:extLst>
          </p:cNvPr>
          <p:cNvSpPr txBox="1"/>
          <p:nvPr/>
        </p:nvSpPr>
        <p:spPr>
          <a:xfrm>
            <a:off x="4584948" y="3811684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D6DE32-3CCE-4149-ABB8-85397A1BACD0}"/>
              </a:ext>
            </a:extLst>
          </p:cNvPr>
          <p:cNvSpPr/>
          <p:nvPr/>
        </p:nvSpPr>
        <p:spPr>
          <a:xfrm>
            <a:off x="4588915" y="4274860"/>
            <a:ext cx="2881505" cy="17081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>
                <a:ea typeface="Calibri"/>
                <a:cs typeface="Calibri"/>
              </a:rPr>
              <a:t>Подготовка собак для </a:t>
            </a:r>
            <a:r>
              <a:rPr lang="ru-RU" sz="1500" dirty="0" err="1">
                <a:ea typeface="Calibri"/>
                <a:cs typeface="Calibri"/>
              </a:rPr>
              <a:t>канистерапии</a:t>
            </a:r>
            <a:r>
              <a:rPr lang="ru-RU" sz="1500" dirty="0">
                <a:ea typeface="Calibri"/>
                <a:cs typeface="Calibri"/>
              </a:rPr>
              <a:t> с щенячьего возраста. Щенки определенных пород покупаются у заводчика, занимаются с тренером, содержатся либо в центре, либо у тренера дома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77428C-C8E3-4F13-9B07-D952BAE0A625}"/>
              </a:ext>
            </a:extLst>
          </p:cNvPr>
          <p:cNvSpPr txBox="1"/>
          <p:nvPr/>
        </p:nvSpPr>
        <p:spPr>
          <a:xfrm>
            <a:off x="1073221" y="3811684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C1FD99-9FFC-465B-A81E-9A6CFC3EB75C}"/>
              </a:ext>
            </a:extLst>
          </p:cNvPr>
          <p:cNvSpPr/>
          <p:nvPr/>
        </p:nvSpPr>
        <p:spPr>
          <a:xfrm>
            <a:off x="1059110" y="4167472"/>
            <a:ext cx="2645144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Занятия с детьми, которые хотят завести собаку. Обучение уходу и содержанию собак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5F87BF2-0E8C-464F-83CE-C51FC1C29FBF}"/>
              </a:ext>
            </a:extLst>
          </p:cNvPr>
          <p:cNvSpPr/>
          <p:nvPr/>
        </p:nvSpPr>
        <p:spPr>
          <a:xfrm rot="2689455">
            <a:off x="293242" y="4296204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F9A0B0-321F-4F30-810F-91242B5866DA}"/>
              </a:ext>
            </a:extLst>
          </p:cNvPr>
          <p:cNvSpPr txBox="1"/>
          <p:nvPr/>
        </p:nvSpPr>
        <p:spPr>
          <a:xfrm>
            <a:off x="507723" y="4372218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E62978E-6718-466A-A7ED-6ED7E3E382A8}"/>
              </a:ext>
            </a:extLst>
          </p:cNvPr>
          <p:cNvSpPr/>
          <p:nvPr/>
        </p:nvSpPr>
        <p:spPr>
          <a:xfrm rot="2689455">
            <a:off x="3801862" y="4296203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6965E1-1479-4AB8-84E3-78DE6CC0D84E}"/>
              </a:ext>
            </a:extLst>
          </p:cNvPr>
          <p:cNvSpPr txBox="1"/>
          <p:nvPr/>
        </p:nvSpPr>
        <p:spPr>
          <a:xfrm>
            <a:off x="4016343" y="4372217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93CAC0-47EB-4D3B-B7D4-7CA88D453910}"/>
              </a:ext>
            </a:extLst>
          </p:cNvPr>
          <p:cNvSpPr txBox="1"/>
          <p:nvPr/>
        </p:nvSpPr>
        <p:spPr>
          <a:xfrm>
            <a:off x="4574805" y="5218687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112987C-F4F4-49CB-B446-1987C8B8A6F2}"/>
              </a:ext>
            </a:extLst>
          </p:cNvPr>
          <p:cNvSpPr/>
          <p:nvPr/>
        </p:nvSpPr>
        <p:spPr>
          <a:xfrm>
            <a:off x="4550096" y="5687364"/>
            <a:ext cx="3036727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1400" dirty="0">
              <a:ea typeface="Calibri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2C177D-69FA-4FF9-92B0-AC79992235DD}"/>
              </a:ext>
            </a:extLst>
          </p:cNvPr>
          <p:cNvSpPr txBox="1"/>
          <p:nvPr/>
        </p:nvSpPr>
        <p:spPr>
          <a:xfrm>
            <a:off x="1063078" y="5218687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EC50026-1BE9-4B2F-B0F8-964921EA3B6E}"/>
              </a:ext>
            </a:extLst>
          </p:cNvPr>
          <p:cNvSpPr/>
          <p:nvPr/>
        </p:nvSpPr>
        <p:spPr>
          <a:xfrm>
            <a:off x="965908" y="5421575"/>
            <a:ext cx="2739456" cy="12464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Услуги широкому кругу лиц, которые неравнодушны к собакам. Можно </a:t>
            </a:r>
            <a:r>
              <a:rPr lang="ru-RU" sz="1500" dirty="0" err="1"/>
              <a:t>придти</a:t>
            </a:r>
            <a:r>
              <a:rPr lang="ru-RU" sz="1500" dirty="0"/>
              <a:t> в центр и провести время с собаками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E4AA8DB-6AB7-47C5-8D1E-1BCCC6DA9EF6}"/>
              </a:ext>
            </a:extLst>
          </p:cNvPr>
          <p:cNvSpPr/>
          <p:nvPr/>
        </p:nvSpPr>
        <p:spPr>
          <a:xfrm rot="2689455">
            <a:off x="283099" y="5703207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87089419-7EA6-47EC-86E9-7A8B61AAE3BE}"/>
              </a:ext>
            </a:extLst>
          </p:cNvPr>
          <p:cNvSpPr/>
          <p:nvPr/>
        </p:nvSpPr>
        <p:spPr>
          <a:xfrm rot="2689455">
            <a:off x="3791719" y="5703206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F18210-1F93-4AD4-9726-C90BD41866F1}"/>
              </a:ext>
            </a:extLst>
          </p:cNvPr>
          <p:cNvSpPr txBox="1"/>
          <p:nvPr/>
        </p:nvSpPr>
        <p:spPr>
          <a:xfrm>
            <a:off x="4006200" y="5779220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" name="Рисунок 1" descr="Файл:Белый квадрат.jpg — Википедия">
            <a:extLst>
              <a:ext uri="{FF2B5EF4-FFF2-40B4-BE49-F238E27FC236}">
                <a16:creationId xmlns:a16="http://schemas.microsoft.com/office/drawing/2014/main" id="{92755E1B-3DB3-5D18-5B7F-50BE1512F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694" y="5612694"/>
            <a:ext cx="881945" cy="881945"/>
          </a:xfrm>
          <a:prstGeom prst="rect">
            <a:avLst/>
          </a:prstGeom>
        </p:spPr>
      </p:pic>
      <p:pic>
        <p:nvPicPr>
          <p:cNvPr id="3" name="Рисунок 2" descr="Изображение выглядит как в помещении, ребенок, начинающий ходить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9A431B5-0507-EB2B-C5C0-669B713283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92" t="-239" r="4272"/>
          <a:stretch/>
        </p:blipFill>
        <p:spPr>
          <a:xfrm>
            <a:off x="7345596" y="304252"/>
            <a:ext cx="4359801" cy="6187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6126F9-18CB-389E-C99A-65FA368C01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1621" y="3011373"/>
            <a:ext cx="540000" cy="54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587241-654C-D6E3-4FEF-7F02FB98AB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1621" y="4371398"/>
            <a:ext cx="540000" cy="54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1B59B24-C6A0-A11C-3471-54D83513B7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1976" y="5779651"/>
            <a:ext cx="540000" cy="54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71A3C16-780C-6897-E919-0E0D9FECB6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23317" y="3011373"/>
            <a:ext cx="540000" cy="54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3933942-98DF-FB94-9FAD-26EEA86FC3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32963" y="4371398"/>
            <a:ext cx="540000" cy="540000"/>
          </a:xfrm>
          <a:prstGeom prst="rect">
            <a:avLst/>
          </a:prstGeom>
        </p:spPr>
      </p:pic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B0CE701E-872C-1B49-B304-1D13ECC9C0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9524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Р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езультаты опроса «Актуальность </a:t>
            </a:r>
            <a:r>
              <a:rPr lang="ru-RU" sz="4000" b="1" dirty="0" err="1">
                <a:solidFill>
                  <a:schemeClr val="accent3">
                    <a:lumMod val="50000"/>
                  </a:schemeClr>
                </a:solidFill>
              </a:rPr>
              <a:t>канисцентра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»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6145828"/>
              </p:ext>
            </p:extLst>
          </p:nvPr>
        </p:nvGraphicFramePr>
        <p:xfrm>
          <a:off x="561000" y="1809000"/>
          <a:ext cx="5662800" cy="434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9459740"/>
              </p:ext>
            </p:extLst>
          </p:nvPr>
        </p:nvGraphicFramePr>
        <p:xfrm>
          <a:off x="6366000" y="1809000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600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C13BB-F878-9F35-1794-51C5F2ED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О проекте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1A32EE-48F9-72CB-2B74-E262396F1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88C10A-CD50-6D0A-B1EE-38D5F91DA0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Модель здания</a:t>
            </a:r>
            <a:endParaRPr lang="ru-RU" dirty="0"/>
          </a:p>
        </p:txBody>
      </p:sp>
      <p:pic>
        <p:nvPicPr>
          <p:cNvPr id="5" name="Рисунок 4" descr="Изображение выглядит как снимок экрана, Прямоугольник, трава, прямоугольный&#10;&#10;Автоматически созданное описание">
            <a:extLst>
              <a:ext uri="{FF2B5EF4-FFF2-40B4-BE49-F238E27FC236}">
                <a16:creationId xmlns:a16="http://schemas.microsoft.com/office/drawing/2014/main" id="{2EDBD474-40B6-4A4A-8F6E-525014E6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821" y="1036128"/>
            <a:ext cx="7053248" cy="517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D43C7-838B-532B-1C8B-033953B4C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О проекте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E5CEC4-1F71-28D8-61A0-D14553AB90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E27010-EF53-CC3B-37D2-E88A8935AC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Платформа для коммуникаций с клиентами</a:t>
            </a:r>
            <a:endParaRPr lang="ru-RU" dirty="0"/>
          </a:p>
        </p:txBody>
      </p:sp>
      <p:pic>
        <p:nvPicPr>
          <p:cNvPr id="9" name="Рисунок 8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0E0E72CD-0CF4-393B-8B22-B1F9D20BF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1" y="3176814"/>
            <a:ext cx="2212354" cy="3561442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обака, снимок экрана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F77173DC-A140-D160-E1F4-34E3D0622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768" y="3176814"/>
            <a:ext cx="2198247" cy="356144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9B49AC7-BA63-D9C3-032A-5BDF64015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183" y="3176814"/>
            <a:ext cx="2415846" cy="356144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8CF491F-0E4D-B2AD-CFAF-14CFB6AF2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7204" y="3180067"/>
            <a:ext cx="2632211" cy="357051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DCB23FC-7A95-4903-03BF-6E18EE008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4880" y="3175102"/>
            <a:ext cx="2547487" cy="356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5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A07EC-FF2A-0798-C76E-750585AB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О проекте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9114B2-1DAD-C972-EAE5-FFFF547A3E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2BD69D-1887-2F05-9550-29E0A0BE0F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Бизнес-модель</a:t>
            </a:r>
            <a:endParaRPr lang="ru-RU" dirty="0"/>
          </a:p>
        </p:txBody>
      </p:sp>
      <p:pic>
        <p:nvPicPr>
          <p:cNvPr id="5" name="Рисунок 4" descr="Изображение выглядит как текст, снимок экрана, Самоклеющийся листок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45E5DD90-BEF9-FB71-A03D-B329F8C76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0" y="1427237"/>
            <a:ext cx="8564667" cy="528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6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54696-D196-5D2A-A815-0004A9F2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О проекте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6EBB25-60D2-9809-4D35-132849CAA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979000"/>
            <a:ext cx="6804347" cy="3816597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rgbClr val="000000"/>
                </a:solidFill>
                <a:cs typeface="Calibri"/>
              </a:rPr>
              <a:t>Ежемесячные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рассходы</a:t>
            </a:r>
            <a:r>
              <a:rPr lang="en-US" dirty="0">
                <a:solidFill>
                  <a:srgbClr val="000000"/>
                </a:solidFill>
                <a:cs typeface="Calibri"/>
              </a:rPr>
              <a:t>: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корм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- 27552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rgbClr val="000000"/>
                </a:solidFill>
                <a:cs typeface="Calibri"/>
              </a:rPr>
              <a:t>Прочие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рассходы</a:t>
            </a:r>
            <a:r>
              <a:rPr lang="en-US" dirty="0">
                <a:solidFill>
                  <a:srgbClr val="000000"/>
                </a:solidFill>
                <a:cs typeface="Calibri"/>
              </a:rPr>
              <a:t>: </a:t>
            </a:r>
            <a:endParaRPr lang="ru-RU" dirty="0">
              <a:solidFill>
                <a:srgbClr val="FFFFFF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rgbClr val="000000"/>
                </a:solidFill>
                <a:cs typeface="Calibri"/>
              </a:rPr>
              <a:t>миски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1076 руб×10= 10760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лежанки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1968 руб×10= 19680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игрушки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3000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поводки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2870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ошейники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4400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шампунь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294 руб×3= 882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когтерез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287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лосьон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для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чистки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ушей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298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лосьон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для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чистки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глаз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301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вакцинация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2250 руб×10= 22500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профилактическая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обработка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от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гельминтов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и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эктопаразитов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(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раз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в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квартал</a:t>
            </a:r>
            <a:r>
              <a:rPr lang="en-US" dirty="0">
                <a:solidFill>
                  <a:srgbClr val="000000"/>
                </a:solidFill>
                <a:cs typeface="Calibri"/>
              </a:rPr>
              <a:t>) (460+468)×10= 9180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br>
              <a:rPr lang="en-US" dirty="0">
                <a:cs typeface="Calibri"/>
              </a:rPr>
            </a:br>
            <a:r>
              <a:rPr lang="en-US" dirty="0" err="1">
                <a:solidFill>
                  <a:srgbClr val="000000"/>
                </a:solidFill>
                <a:cs typeface="Calibri"/>
              </a:rPr>
              <a:t>снаряжение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для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занятий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20000 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руб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err="1">
                <a:solidFill>
                  <a:srgbClr val="000000"/>
                </a:solidFill>
                <a:cs typeface="Calibri"/>
              </a:rPr>
              <a:t>Итог</a:t>
            </a:r>
            <a:r>
              <a:rPr lang="ru-RU" b="1" dirty="0">
                <a:solidFill>
                  <a:srgbClr val="000000"/>
                </a:solidFill>
                <a:cs typeface="Calibri"/>
              </a:rPr>
              <a:t>о</a:t>
            </a:r>
            <a:r>
              <a:rPr lang="en-US" b="1" dirty="0">
                <a:solidFill>
                  <a:srgbClr val="000000"/>
                </a:solidFill>
                <a:cs typeface="Calibri"/>
              </a:rPr>
              <a:t>: 121 710 </a:t>
            </a:r>
            <a:r>
              <a:rPr lang="en-US" b="1" dirty="0" err="1">
                <a:solidFill>
                  <a:srgbClr val="000000"/>
                </a:solidFill>
                <a:cs typeface="Calibri"/>
              </a:rPr>
              <a:t>руб</a:t>
            </a:r>
            <a:endParaRPr lang="ru-RU" b="1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cs typeface="Calibri"/>
              </a:rPr>
              <a:t>2 администратора 35 000×2=70 000 </a:t>
            </a:r>
            <a:r>
              <a:rPr lang="ru-RU" dirty="0" err="1">
                <a:solidFill>
                  <a:schemeClr val="tx1"/>
                </a:solidFill>
                <a:cs typeface="Calibri"/>
              </a:rPr>
              <a:t>руб</a:t>
            </a:r>
            <a:br>
              <a:rPr lang="ru-RU" dirty="0">
                <a:solidFill>
                  <a:schemeClr val="tx1"/>
                </a:solidFill>
                <a:cs typeface="Calibri"/>
              </a:rPr>
            </a:br>
            <a:r>
              <a:rPr lang="ru-RU" dirty="0">
                <a:solidFill>
                  <a:schemeClr val="tx1"/>
                </a:solidFill>
                <a:cs typeface="Calibri"/>
              </a:rPr>
              <a:t>4 тренера 50 000×4=200 000 </a:t>
            </a:r>
            <a:r>
              <a:rPr lang="ru-RU" dirty="0" err="1">
                <a:solidFill>
                  <a:schemeClr val="tx1"/>
                </a:solidFill>
                <a:cs typeface="Calibri"/>
              </a:rPr>
              <a:t>руб</a:t>
            </a:r>
            <a:br>
              <a:rPr lang="ru-RU" dirty="0">
                <a:solidFill>
                  <a:schemeClr val="tx1"/>
                </a:solidFill>
                <a:cs typeface="Calibri"/>
              </a:rPr>
            </a:br>
            <a:r>
              <a:rPr lang="ru-RU" dirty="0">
                <a:solidFill>
                  <a:schemeClr val="tx1"/>
                </a:solidFill>
                <a:cs typeface="Calibri"/>
              </a:rPr>
              <a:t>1 уборщица 30 000 </a:t>
            </a:r>
            <a:r>
              <a:rPr lang="ru-RU" dirty="0" err="1">
                <a:solidFill>
                  <a:schemeClr val="tx1"/>
                </a:solidFill>
                <a:cs typeface="Calibri"/>
              </a:rPr>
              <a:t>руб</a:t>
            </a:r>
            <a:br>
              <a:rPr lang="ru-RU" dirty="0">
                <a:solidFill>
                  <a:schemeClr val="tx1"/>
                </a:solidFill>
                <a:cs typeface="Calibri"/>
              </a:rPr>
            </a:br>
            <a:r>
              <a:rPr lang="ru-RU" b="1" dirty="0">
                <a:solidFill>
                  <a:schemeClr val="tx1"/>
                </a:solidFill>
                <a:cs typeface="Calibri"/>
              </a:rPr>
              <a:t>Итого: 300 000 </a:t>
            </a:r>
            <a:r>
              <a:rPr lang="ru-RU" b="1" dirty="0" err="1">
                <a:solidFill>
                  <a:schemeClr val="tx1"/>
                </a:solidFill>
                <a:cs typeface="Calibri"/>
              </a:rPr>
              <a:t>руб</a:t>
            </a:r>
            <a:endParaRPr lang="en-US" b="1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19EFFA-5EE6-A5EF-353D-D7F329CA7C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Затраты</a:t>
            </a:r>
          </a:p>
        </p:txBody>
      </p:sp>
      <p:pic>
        <p:nvPicPr>
          <p:cNvPr id="5" name="Рисунок 4" descr="Изображение выглядит как текст, снимок экрана, число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03DB8E70-AFC7-3108-7FCA-70192A329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1" t="1064" r="3482" b="931"/>
          <a:stretch/>
        </p:blipFill>
        <p:spPr>
          <a:xfrm>
            <a:off x="7185347" y="106392"/>
            <a:ext cx="4445653" cy="668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cs typeface="Calibri Light"/>
              </a:rPr>
              <a:t>Экономика проекта: Рынок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67A8E68-636C-9B40-6D25-5A6ACAE95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495BC44-B4C0-F241-532C-FEF5C5BB2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08164"/>
              </p:ext>
            </p:extLst>
          </p:nvPr>
        </p:nvGraphicFramePr>
        <p:xfrm>
          <a:off x="1334600" y="1571366"/>
          <a:ext cx="3951400" cy="487263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975700">
                  <a:extLst>
                    <a:ext uri="{9D8B030D-6E8A-4147-A177-3AD203B41FA5}">
                      <a16:colId xmlns:a16="http://schemas.microsoft.com/office/drawing/2014/main" val="1770622725"/>
                    </a:ext>
                  </a:extLst>
                </a:gridCol>
                <a:gridCol w="1975700">
                  <a:extLst>
                    <a:ext uri="{9D8B030D-6E8A-4147-A177-3AD203B41FA5}">
                      <a16:colId xmlns:a16="http://schemas.microsoft.com/office/drawing/2014/main" val="1573318593"/>
                    </a:ext>
                  </a:extLst>
                </a:gridCol>
              </a:tblGrid>
              <a:tr h="469039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Формулирование рынка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17354"/>
                  </a:ext>
                </a:extLst>
              </a:tr>
              <a:tr h="69783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отрасль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конечный потребитель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79223"/>
                  </a:ext>
                </a:extLst>
              </a:tr>
              <a:tr h="80079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Медицина и психологическая реабилитация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Люди с ограниченными возможностями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37683"/>
                  </a:ext>
                </a:extLst>
              </a:tr>
              <a:tr h="69783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конечный продукт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82493"/>
                  </a:ext>
                </a:extLst>
              </a:tr>
              <a:tr h="697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Пермский край, 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Центр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38353"/>
                  </a:ext>
                </a:extLst>
              </a:tr>
              <a:tr h="697839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назвать рынок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27264"/>
                  </a:ext>
                </a:extLst>
              </a:tr>
              <a:tr h="697839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Канистерапия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27446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9B3A806-3B9D-CD9F-D149-5DAC7A982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18988"/>
              </p:ext>
            </p:extLst>
          </p:nvPr>
        </p:nvGraphicFramePr>
        <p:xfrm>
          <a:off x="7043838" y="2234404"/>
          <a:ext cx="3687162" cy="245459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76418">
                  <a:extLst>
                    <a:ext uri="{9D8B030D-6E8A-4147-A177-3AD203B41FA5}">
                      <a16:colId xmlns:a16="http://schemas.microsoft.com/office/drawing/2014/main" val="3355759872"/>
                    </a:ext>
                  </a:extLst>
                </a:gridCol>
                <a:gridCol w="1610744">
                  <a:extLst>
                    <a:ext uri="{9D8B030D-6E8A-4147-A177-3AD203B41FA5}">
                      <a16:colId xmlns:a16="http://schemas.microsoft.com/office/drawing/2014/main" val="2760114849"/>
                    </a:ext>
                  </a:extLst>
                </a:gridCol>
              </a:tblGrid>
              <a:tr h="385049">
                <a:tc gridSpan="2">
                  <a:txBody>
                    <a:bodyPr/>
                    <a:lstStyle/>
                    <a:p>
                      <a:r>
                        <a:rPr lang="ru-RU" dirty="0"/>
                        <a:t>Итоги оценки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388252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r>
                        <a:rPr lang="ru-RU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77325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r>
                        <a:rPr lang="ru-RU" dirty="0"/>
                        <a:t>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1369740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82764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15,2 %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80536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r>
                        <a:rPr lang="ru-RU" dirty="0"/>
                        <a:t>Окупаемость  (без учёта грантов</a:t>
                      </a:r>
                      <a:r>
                        <a:rPr lang="ru-RU" baseline="0" dirty="0"/>
                        <a:t> и спонсирования)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45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89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667F1-C60D-DB2D-B1C0-7E0B66E3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Структура издержек и бизнес-модель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319768-76DE-5AB8-F318-B5D88EE51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E836554-F926-3379-9075-666D4FDF3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148010"/>
              </p:ext>
            </p:extLst>
          </p:nvPr>
        </p:nvGraphicFramePr>
        <p:xfrm>
          <a:off x="2017540" y="1327674"/>
          <a:ext cx="8168640" cy="540003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1745828012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32100401"/>
                    </a:ext>
                  </a:extLst>
                </a:gridCol>
              </a:tblGrid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6194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Кто ваш клиент?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Люди с ограниченными возможностями, медицинские центры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0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Ключевые виды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Проведение групповых и индивидуальных занятий 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Проведение вебинаров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Реабилитация с помощью специально обученных собак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2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Структура издержек, из которой складывается себестоимость решения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Строительство здания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Затраты на информационную систему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Закупка оборудования и инвентаря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Заработная плата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Содержание собак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Коммунальные услуги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2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Канал сбыта и распространения, 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B2C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dirty="0"/>
                        <a:t>Социальные сети</a:t>
                      </a:r>
                    </a:p>
                    <a:p>
                      <a:pPr lvl="0">
                        <a:buNone/>
                      </a:pPr>
                      <a:r>
                        <a:rPr lang="ru-RU" dirty="0"/>
                        <a:t>Колл-центр</a:t>
                      </a:r>
                    </a:p>
                    <a:p>
                      <a:pPr lvl="0">
                        <a:buNone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60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69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46FCD-E41C-524B-7B40-790CB0C00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cs typeface="Calibri Light"/>
              </a:rPr>
              <a:t>Ценностное предложение</a:t>
            </a:r>
            <a:endParaRPr lang="ru-RU" dirty="0">
              <a:solidFill>
                <a:schemeClr val="accent3">
                  <a:lumMod val="50000"/>
                </a:schemeClr>
              </a:solidFill>
              <a:cs typeface="Calibri Light" panose="020F0302020204030204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7A339A-F424-B4BD-EC0B-242C20A93F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7554330" cy="517692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600" dirty="0">
                <a:cs typeface="Calibri"/>
              </a:rPr>
              <a:t>Наш центр помогает людям с ограниченными возможностями, которые хотят проходить лечение и реабилитацию с использованием специально отобранных и обученных собак, тем, что такие животные способны минимизировать симптомы психологических заболеваний, снизить уровень стресса.  </a:t>
            </a:r>
            <a:r>
              <a:rPr lang="ru-RU" sz="2600" dirty="0">
                <a:ea typeface="+mn-lt"/>
                <a:cs typeface="+mn-lt"/>
              </a:rPr>
              <a:t>В отличие от конкурентов, которые располагаются в других городах, мы можем предоставить своевременную услугу людям проживающим в городе Пермь, что значительно снизит затраты на передвижения по стране и минимизирует проявление симптомов заболевания из-за ограничения стрессовых факторов на фоне переездов.</a:t>
            </a:r>
            <a:endParaRPr lang="ru-RU" sz="2600" dirty="0">
              <a:cs typeface="Calibri"/>
            </a:endParaRPr>
          </a:p>
        </p:txBody>
      </p:sp>
      <p:pic>
        <p:nvPicPr>
          <p:cNvPr id="6" name="Рисунок 5" descr="Изображение выглядит как трава, Порода собаки, на открытом воздухе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75E453AB-0334-A2B3-A9AC-51BCEA908D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6892" t="-471" r="23548"/>
          <a:stretch/>
        </p:blipFill>
        <p:spPr>
          <a:xfrm>
            <a:off x="8017414" y="376005"/>
            <a:ext cx="3623071" cy="6142244"/>
          </a:xfrm>
        </p:spPr>
      </p:pic>
    </p:spTree>
    <p:extLst>
      <p:ext uri="{BB962C8B-B14F-4D97-AF65-F5344CB8AC3E}">
        <p14:creationId xmlns:p14="http://schemas.microsoft.com/office/powerpoint/2010/main" val="40241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F3AB0-E278-4A74-3415-8E201494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Команда</a:t>
            </a:r>
            <a:endParaRPr lang="ru-RU" dirty="0"/>
          </a:p>
        </p:txBody>
      </p:sp>
      <p:pic>
        <p:nvPicPr>
          <p:cNvPr id="11" name="Рисунок 10" descr="Изображение выглядит как человек, дерево, одежд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D18E1FBE-81C0-3F4A-1CEB-A0531FBCC3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5014" t="2517" r="-354" b="165"/>
          <a:stretch/>
        </p:blipFill>
        <p:spPr>
          <a:xfrm>
            <a:off x="9355399" y="1176544"/>
            <a:ext cx="1558212" cy="2024884"/>
          </a:xfrm>
        </p:spPr>
      </p:pic>
      <p:pic>
        <p:nvPicPr>
          <p:cNvPr id="14" name="Рисунок 13" descr="Изображение выглядит как человек, Человеческое лицо, одежда, клетчатая материя&#10;&#10;Автоматически созданное описание">
            <a:extLst>
              <a:ext uri="{FF2B5EF4-FFF2-40B4-BE49-F238E27FC236}">
                <a16:creationId xmlns:a16="http://schemas.microsoft.com/office/drawing/2014/main" id="{4A345B93-8B9A-D3AF-D090-8BE48ED97E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84" t="426" r="284" b="153"/>
          <a:stretch/>
        </p:blipFill>
        <p:spPr>
          <a:xfrm>
            <a:off x="2686561" y="1186096"/>
            <a:ext cx="1534335" cy="2024358"/>
          </a:xfrm>
        </p:spPr>
      </p:pic>
      <p:pic>
        <p:nvPicPr>
          <p:cNvPr id="15" name="Рисунок 14" descr="Изображение выглядит как человек, Человеческое лицо, губа, губная помада&#10;&#10;Автоматически созданное описание">
            <a:extLst>
              <a:ext uri="{FF2B5EF4-FFF2-40B4-BE49-F238E27FC236}">
                <a16:creationId xmlns:a16="http://schemas.microsoft.com/office/drawing/2014/main" id="{8F17AC16-8D24-9004-82CB-27214D847A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284" r="-388" b="568"/>
          <a:stretch/>
        </p:blipFill>
        <p:spPr>
          <a:xfrm>
            <a:off x="7173792" y="1188880"/>
            <a:ext cx="1532482" cy="2027190"/>
          </a:xfrm>
        </p:spPr>
      </p:pic>
      <p:pic>
        <p:nvPicPr>
          <p:cNvPr id="16" name="Рисунок 15" descr="Изображение выглядит как на открытом воздухе, одежда, человек, небо&#10;&#10;Автоматически созданное описание">
            <a:extLst>
              <a:ext uri="{FF2B5EF4-FFF2-40B4-BE49-F238E27FC236}">
                <a16:creationId xmlns:a16="http://schemas.microsoft.com/office/drawing/2014/main" id="{7012E863-0843-CFBE-8FFA-D423996E842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l="21591" t="29462" r="13636" b="9632"/>
          <a:stretch/>
        </p:blipFill>
        <p:spPr>
          <a:xfrm>
            <a:off x="4864940" y="1189502"/>
            <a:ext cx="1601900" cy="2018931"/>
          </a:xfrm>
        </p:spPr>
      </p:pic>
      <p:pic>
        <p:nvPicPr>
          <p:cNvPr id="4" name="Рисунок 3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3A02AED-9308-4865-7DB9-6B3127E0180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6"/>
          <a:srcRect l="2490" t="17047" r="16183" b="11208"/>
          <a:stretch/>
        </p:blipFill>
        <p:spPr>
          <a:xfrm>
            <a:off x="528639" y="4512823"/>
            <a:ext cx="1549827" cy="2037907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710B2F88-3965-A130-9A30-413449C5E1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80019" y="5145391"/>
            <a:ext cx="3900584" cy="134619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sz="1800" dirty="0">
              <a:ea typeface="Calibri"/>
              <a:cs typeface="Calibri"/>
            </a:endParaRPr>
          </a:p>
          <a:p>
            <a:r>
              <a:rPr lang="ru-RU" sz="1400" dirty="0">
                <a:ea typeface="Calibri"/>
                <a:cs typeface="Calibri"/>
              </a:rPr>
              <a:t>Сивкова Татьяна Николаевна </a:t>
            </a:r>
          </a:p>
          <a:p>
            <a:r>
              <a:rPr lang="ru-RU" sz="1400" dirty="0">
                <a:cs typeface="Calibri"/>
              </a:rPr>
              <a:t>Наставник</a:t>
            </a:r>
            <a:endParaRPr lang="ru-RU" dirty="0"/>
          </a:p>
          <a:p>
            <a:r>
              <a:rPr lang="ru-RU" sz="1400" dirty="0">
                <a:ea typeface="Calibri"/>
                <a:cs typeface="Calibri"/>
              </a:rPr>
              <a:t>Советник</a:t>
            </a:r>
            <a:endParaRPr lang="ru-RU" sz="1400" dirty="0"/>
          </a:p>
        </p:txBody>
      </p:sp>
      <p:pic>
        <p:nvPicPr>
          <p:cNvPr id="21" name="Рисунок 20" descr="Изображение выглядит как одежда, человек, Человеческое лиц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08629F74-A500-D5FD-2A8F-5CAD58D89A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7"/>
          <a:srcRect l="23505" t="17200" r="21597" b="10845"/>
          <a:stretch/>
        </p:blipFill>
        <p:spPr>
          <a:xfrm>
            <a:off x="537076" y="1185462"/>
            <a:ext cx="1542861" cy="2028287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8FF8D84-B9BD-EB4E-16EB-5721906E8132}"/>
              </a:ext>
            </a:extLst>
          </p:cNvPr>
          <p:cNvSpPr txBox="1"/>
          <p:nvPr/>
        </p:nvSpPr>
        <p:spPr>
          <a:xfrm>
            <a:off x="542818" y="3246554"/>
            <a:ext cx="1865462" cy="14014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Попова Юлия </a:t>
            </a:r>
            <a:endParaRPr lang="en-US" sz="1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Лидер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Мастер презентации, дизайнер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6222B0-B8A5-48CD-782F-FF576EA1D5CB}"/>
              </a:ext>
            </a:extLst>
          </p:cNvPr>
          <p:cNvSpPr txBox="1"/>
          <p:nvPr/>
        </p:nvSpPr>
        <p:spPr>
          <a:xfrm>
            <a:off x="9352393" y="3220592"/>
            <a:ext cx="1870433" cy="11244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Ромашова Диана </a:t>
            </a:r>
            <a:endParaRPr lang="en-US" sz="140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Участник</a:t>
            </a:r>
            <a:endParaRPr lang="en-US" sz="140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Генератор идей, тимлид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7B0FA4-FFAE-38DF-A3DA-8BB68A94EC2F}"/>
              </a:ext>
            </a:extLst>
          </p:cNvPr>
          <p:cNvSpPr txBox="1"/>
          <p:nvPr/>
        </p:nvSpPr>
        <p:spPr>
          <a:xfrm>
            <a:off x="2734294" y="3246555"/>
            <a:ext cx="1944915" cy="14014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>
                <a:solidFill>
                  <a:schemeClr val="bg1"/>
                </a:solidFill>
              </a:rPr>
              <a:t>Батуева Елизавета</a:t>
            </a:r>
            <a:endParaRPr lang="en-US" sz="1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Участник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Тестировщик, аналитик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A96731-251E-5803-66A1-A5F19D09AB6E}"/>
              </a:ext>
            </a:extLst>
          </p:cNvPr>
          <p:cNvSpPr txBox="1"/>
          <p:nvPr/>
        </p:nvSpPr>
        <p:spPr>
          <a:xfrm>
            <a:off x="7077669" y="3197163"/>
            <a:ext cx="1554843" cy="14014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Кичигина Софья 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Участник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Логист, экономист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149836-291E-0622-2265-E587ED3A420E}"/>
              </a:ext>
            </a:extLst>
          </p:cNvPr>
          <p:cNvSpPr txBox="1"/>
          <p:nvPr/>
        </p:nvSpPr>
        <p:spPr>
          <a:xfrm>
            <a:off x="4957153" y="3224261"/>
            <a:ext cx="1781630" cy="14104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>
                <a:solidFill>
                  <a:schemeClr val="bg1"/>
                </a:solidFill>
              </a:rPr>
              <a:t>Батракова Елизавета</a:t>
            </a:r>
            <a:endParaRPr lang="en-US" sz="1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Участник</a:t>
            </a:r>
            <a:endParaRPr lang="en-US"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Копирайтер, маркетолог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3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AE085-B64B-2686-4C1D-531840A9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cs typeface="Calibri Light"/>
              </a:rPr>
              <a:t>Вопросы к экспертам </a:t>
            </a:r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3C12C7A-8AE0-FDC6-1963-304153B85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77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6">
      <a:dk1>
        <a:srgbClr val="000000"/>
      </a:dk1>
      <a:lt1>
        <a:srgbClr val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464</Words>
  <Application>Microsoft Office PowerPoint</Application>
  <PresentationFormat>Широкоэкранный</PresentationFormat>
  <Paragraphs>132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Canis help   Наставник: Сивкова Татьяна Николаевна</vt:lpstr>
      <vt:lpstr>Пользователь и его проблема</vt:lpstr>
      <vt:lpstr>Решение</vt:lpstr>
      <vt:lpstr>Результаты опроса «Актуальность канисцентра»</vt:lpstr>
      <vt:lpstr>О проекте</vt:lpstr>
      <vt:lpstr>О проекте</vt:lpstr>
      <vt:lpstr>О проекте</vt:lpstr>
      <vt:lpstr>О проекте</vt:lpstr>
      <vt:lpstr>Экономика проекта: Рынок</vt:lpstr>
      <vt:lpstr>Структура издержек и бизнес-модель</vt:lpstr>
      <vt:lpstr>Ценностное предложение</vt:lpstr>
      <vt:lpstr>Команда</vt:lpstr>
      <vt:lpstr>Вопросы к экспертам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Приют для животных</dc:title>
  <dc:creator>Юрий Козырев</dc:creator>
  <cp:lastModifiedBy>1</cp:lastModifiedBy>
  <cp:revision>1727</cp:revision>
  <dcterms:created xsi:type="dcterms:W3CDTF">2020-09-08T17:23:45Z</dcterms:created>
  <dcterms:modified xsi:type="dcterms:W3CDTF">2023-11-24T12:44:29Z</dcterms:modified>
</cp:coreProperties>
</file>