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notesMasterIdLst>
    <p:notesMasterId r:id="rId11"/>
  </p:notesMasterIdLst>
  <p:sldIdLst>
    <p:sldId id="390" r:id="rId2"/>
    <p:sldId id="258" r:id="rId3"/>
    <p:sldId id="259" r:id="rId4"/>
    <p:sldId id="260" r:id="rId5"/>
    <p:sldId id="262" r:id="rId6"/>
    <p:sldId id="261" r:id="rId7"/>
    <p:sldId id="264" r:id="rId8"/>
    <p:sldId id="263" r:id="rId9"/>
    <p:sldId id="265" r:id="rId10"/>
  </p:sldIdLst>
  <p:sldSz cx="12192000" cy="6858000"/>
  <p:notesSz cx="6858000" cy="9144000"/>
  <p:embeddedFontLst>
    <p:embeddedFont>
      <p:font typeface="Arial Black" panose="020B0A04020102020204" pitchFamily="34" charset="0"/>
      <p:bold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Tahoma" panose="020B0604030504040204" pitchFamily="34" charset="0"/>
      <p:regular r:id="rId17"/>
      <p:bold r:id="rId18"/>
    </p:embeddedFont>
    <p:embeddedFont>
      <p:font typeface="Montserrat Light" panose="020B0604020202020204" charset="-52"/>
      <p:regular r:id="rId19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32" userDrawn="1">
          <p15:clr>
            <a:srgbClr val="A4A3A4"/>
          </p15:clr>
        </p15:guide>
        <p15:guide id="4" orient="horz" pos="4065" userDrawn="1">
          <p15:clr>
            <a:srgbClr val="A4A3A4"/>
          </p15:clr>
        </p15:guide>
        <p15:guide id="5" pos="7401" userDrawn="1">
          <p15:clr>
            <a:srgbClr val="A4A3A4"/>
          </p15:clr>
        </p15:guide>
        <p15:guide id="6" pos="27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Кузнецова Ирина" initials="КИ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7CA8"/>
    <a:srgbClr val="D1EBF7"/>
    <a:srgbClr val="155D7D"/>
    <a:srgbClr val="1B88AF"/>
    <a:srgbClr val="1780B3"/>
    <a:srgbClr val="125980"/>
    <a:srgbClr val="1B759D"/>
    <a:srgbClr val="396B78"/>
    <a:srgbClr val="FFFFFF"/>
    <a:srgbClr val="EBF1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55" autoAdjust="0"/>
    <p:restoredTop sz="96404" autoAdjust="0"/>
  </p:normalViewPr>
  <p:slideViewPr>
    <p:cSldViewPr snapToGrid="0" snapToObjects="1">
      <p:cViewPr varScale="1">
        <p:scale>
          <a:sx n="115" d="100"/>
          <a:sy n="115" d="100"/>
        </p:scale>
        <p:origin x="336" y="114"/>
      </p:cViewPr>
      <p:guideLst>
        <p:guide orient="horz" pos="2137"/>
        <p:guide pos="3840"/>
        <p:guide orient="horz" pos="232"/>
        <p:guide orient="horz" pos="4065"/>
        <p:guide pos="7401"/>
        <p:guide pos="2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6370B5-002D-46FC-9353-6BE0CC5A185C}" type="datetimeFigureOut">
              <a:rPr lang="ru-RU" smtClean="0"/>
              <a:pPr/>
              <a:t>30.11.2023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149C05-52B1-487D-87D7-50518A67EEA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1498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149C05-52B1-487D-87D7-50518A67EEAB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0433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B4B7A-F89F-413F-8947-CCC4A392CFCB}" type="datetime1">
              <a:rPr lang="ru-RU" smtClean="0"/>
              <a:t>30.11.2023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2F466-5C62-4B60-9075-F2203F690D50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9849D-069A-47F2-875E-C0AB0F2EFDF3}" type="datetime1">
              <a:rPr lang="ru-RU" smtClean="0"/>
              <a:t>30.11.2023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AFAFA-48AF-4CC7-A5C4-4EEFDD3366B3}" type="datetime1">
              <a:rPr lang="ru-RU" smtClean="0"/>
              <a:t>30.11.2023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96A4A-4B7B-48A4-828C-B75EE3968A01}" type="datetime1">
              <a:rPr lang="ru-RU" smtClean="0"/>
              <a:t>30.11.2023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5EC33-4151-4A05-985D-2C17F814792C}" type="datetime1">
              <a:rPr lang="ru-RU" smtClean="0"/>
              <a:t>30.11.2023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4371F-3228-463E-B504-75A20B89DF19}" type="datetime1">
              <a:rPr lang="ru-RU" smtClean="0"/>
              <a:t>30.11.2023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C5BC1-5F07-4703-9CBE-F43005FBBF51}" type="datetime1">
              <a:rPr lang="ru-RU" smtClean="0"/>
              <a:t>30.11.2023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D479-DE7D-4D0D-8919-BF64E2E4E314}" type="datetime1">
              <a:rPr lang="ru-RU" smtClean="0"/>
              <a:t>30.11.2023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1F372-F651-4DA8-AD57-766EF4856031}" type="datetime1">
              <a:rPr lang="ru-RU" smtClean="0"/>
              <a:t>30.11.2023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576F5-7503-42E5-9527-1010D2008AC4}" type="datetime1">
              <a:rPr lang="ru-RU" smtClean="0"/>
              <a:t>30.11.2023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31BCC-343A-4689-B4A3-4A41F4D37F61}" type="datetime1">
              <a:rPr lang="ru-RU" smtClean="0"/>
              <a:t>30.11.2023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7C580-ED93-4691-AF8C-C469DE519DA6}" type="datetime1">
              <a:rPr lang="ru-RU" smtClean="0"/>
              <a:t>30.11.2023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2F466-5C62-4B60-9075-F2203F690D50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Picture 3" descr="H:\Кванториум\17-01-30 Урок технологии\img\shutterstock_475051996 [Converted]-01.png"/>
          <p:cNvPicPr>
            <a:picLocks noChangeAspect="1" noChangeArrowheads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0" y="3"/>
            <a:ext cx="12192000" cy="1473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H:\Кванториум\лого кванториум.png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472597" y="6349572"/>
            <a:ext cx="583736" cy="51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 1">
            <a:extLst>
              <a:ext uri="{FF2B5EF4-FFF2-40B4-BE49-F238E27FC236}">
                <a16:creationId xmlns:a16="http://schemas.microsoft.com/office/drawing/2014/main" id="{1E8369C5-CEB8-4348-93B7-C5D650F47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1689" y="6461860"/>
            <a:ext cx="2844800" cy="365125"/>
          </a:xfrm>
        </p:spPr>
        <p:txBody>
          <a:bodyPr/>
          <a:lstStyle/>
          <a:p>
            <a:fld id="{E403179F-B172-4B1B-AE76-EF9D786F7E6A}" type="slidenum">
              <a:rPr lang="ru-RU" smtClean="0">
                <a:latin typeface="Montserrat Light" panose="00000400000000000000" pitchFamily="2" charset="-52"/>
              </a:rPr>
              <a:pPr/>
              <a:t>1</a:t>
            </a:fld>
            <a:endParaRPr lang="ru-RU" dirty="0">
              <a:latin typeface="Montserrat Light" panose="00000400000000000000" pitchFamily="2" charset="-52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4076EEDD-62C0-40E7-8420-025349F5FF83}"/>
              </a:ext>
            </a:extLst>
          </p:cNvPr>
          <p:cNvSpPr/>
          <p:nvPr/>
        </p:nvSpPr>
        <p:spPr>
          <a:xfrm>
            <a:off x="513080" y="2151603"/>
            <a:ext cx="385064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Название проекта: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8A6C0A1-B34B-431B-8D28-050B581A9CD7}"/>
              </a:ext>
            </a:extLst>
          </p:cNvPr>
          <p:cNvSpPr/>
          <p:nvPr/>
        </p:nvSpPr>
        <p:spPr>
          <a:xfrm>
            <a:off x="513080" y="4031203"/>
            <a:ext cx="329184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Команда проекта: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C889DAA-A0C6-4496-9839-EC8364B773B4}"/>
              </a:ext>
            </a:extLst>
          </p:cNvPr>
          <p:cNvSpPr/>
          <p:nvPr/>
        </p:nvSpPr>
        <p:spPr>
          <a:xfrm>
            <a:off x="442912" y="2817083"/>
            <a:ext cx="6018847" cy="121412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Система диагностики параметров аккумуляторных батарей</a:t>
            </a:r>
            <a:endParaRPr lang="ru-RU" sz="2400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7B0E23E-4A55-42B7-AC4B-D1AAA8F5211A}"/>
              </a:ext>
            </a:extLst>
          </p:cNvPr>
          <p:cNvSpPr/>
          <p:nvPr/>
        </p:nvSpPr>
        <p:spPr>
          <a:xfrm>
            <a:off x="442912" y="4696683"/>
            <a:ext cx="6018847" cy="121412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Жарков И.Ю                     Иванов П.Ю</a:t>
            </a:r>
            <a:b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Березнев А.А                    </a:t>
            </a:r>
            <a:r>
              <a:rPr lang="ru-RU" sz="2400" i="1" dirty="0" err="1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Ковшин</a:t>
            </a: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А.С</a:t>
            </a:r>
            <a:b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 руководством: </a:t>
            </a:r>
            <a:r>
              <a:rPr lang="ru-RU" sz="2400" i="1" dirty="0" err="1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Мухопад</a:t>
            </a: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А.Ю </a:t>
            </a:r>
            <a:endParaRPr lang="ru-RU" sz="2400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3552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87680" y="121920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Проблема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2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87680" y="914400"/>
            <a:ext cx="7753951" cy="61468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Труднодоступность проверки и обслуживания аккумуляторов в электровозах:</a:t>
            </a:r>
            <a:endParaRPr lang="ru-RU" sz="2400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02F12A56-07F4-E94A-BCF3-B2B0046C09BE}"/>
              </a:ext>
            </a:extLst>
          </p:cNvPr>
          <p:cNvSpPr txBox="1">
            <a:spLocks/>
          </p:cNvSpPr>
          <p:nvPr/>
        </p:nvSpPr>
        <p:spPr>
          <a:xfrm>
            <a:off x="487682" y="1706880"/>
            <a:ext cx="11261407" cy="5014598"/>
          </a:xfrm>
          <a:prstGeom prst="rect">
            <a:avLst/>
          </a:prstGeom>
          <a:ln w="3175">
            <a:noFill/>
          </a:ln>
        </p:spPr>
        <p:txBody>
          <a:bodyPr lIns="68580" tIns="34290" rIns="68580" bIns="3429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spcBef>
                <a:spcPts val="600"/>
              </a:spcBef>
              <a:buClr>
                <a:srgbClr val="0084B4"/>
              </a:buClr>
              <a:buSzPct val="100000"/>
              <a:buNone/>
            </a:pPr>
            <a:r>
              <a:rPr lang="ru-RU" sz="2200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Причины:</a:t>
            </a:r>
          </a:p>
          <a:p>
            <a:pPr marL="342900" lvl="2" indent="-342900">
              <a:spcBef>
                <a:spcPts val="600"/>
              </a:spcBef>
              <a:buClr>
                <a:srgbClr val="0084B4"/>
              </a:buClr>
              <a:buSzPct val="100000"/>
            </a:pPr>
            <a:r>
              <a:rPr lang="ru-RU" sz="2200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Из-за человеческого фактора время на проверку, диагностику аккумуляторов может уходить большое количество времени;</a:t>
            </a:r>
          </a:p>
          <a:p>
            <a:pPr marL="342900" lvl="2" indent="-342900">
              <a:spcBef>
                <a:spcPts val="600"/>
              </a:spcBef>
              <a:buClr>
                <a:srgbClr val="0084B4"/>
              </a:buClr>
              <a:buSzPct val="100000"/>
            </a:pPr>
            <a:r>
              <a:rPr lang="ru-RU" sz="2200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Отсутствие какого-либо автоматизированного прибора для диагностики аккумуляторных батарей;</a:t>
            </a:r>
          </a:p>
          <a:p>
            <a:pPr marL="342900" lvl="2" indent="-342900">
              <a:spcBef>
                <a:spcPts val="600"/>
              </a:spcBef>
              <a:buClr>
                <a:srgbClr val="0084B4"/>
              </a:buClr>
              <a:buSzPct val="100000"/>
            </a:pPr>
            <a:r>
              <a:rPr lang="ru-RU" sz="2200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Ошибки ремонтной бригады.</a:t>
            </a:r>
          </a:p>
          <a:p>
            <a:pPr marL="0" lvl="2" indent="0">
              <a:spcBef>
                <a:spcPts val="600"/>
              </a:spcBef>
              <a:buClr>
                <a:srgbClr val="0084B4"/>
              </a:buClr>
              <a:buSzPct val="100000"/>
              <a:buNone/>
            </a:pPr>
            <a:r>
              <a:rPr lang="ru-RU" sz="2200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Последствия:</a:t>
            </a:r>
          </a:p>
          <a:p>
            <a:pPr marL="342900" lvl="2" indent="-342900">
              <a:spcBef>
                <a:spcPts val="600"/>
              </a:spcBef>
              <a:buClr>
                <a:srgbClr val="0084B4"/>
              </a:buClr>
              <a:buSzPct val="100000"/>
            </a:pPr>
            <a:r>
              <a:rPr lang="ru-RU" sz="2200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Время проверки и диагностики увеличивается;</a:t>
            </a:r>
          </a:p>
          <a:p>
            <a:pPr marL="342900" lvl="2" indent="-342900">
              <a:spcBef>
                <a:spcPts val="600"/>
              </a:spcBef>
              <a:buClr>
                <a:srgbClr val="0084B4"/>
              </a:buClr>
              <a:buSzPct val="100000"/>
            </a:pPr>
            <a:r>
              <a:rPr lang="ru-RU" sz="2200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Возможен риск получения неверных данных о состоянии аккумулятора, что повлияет на эффективность ремонта.</a:t>
            </a:r>
          </a:p>
          <a:p>
            <a:pPr marL="342900" lvl="2" indent="-342900">
              <a:spcBef>
                <a:spcPts val="600"/>
              </a:spcBef>
              <a:buClr>
                <a:srgbClr val="0084B4"/>
              </a:buClr>
              <a:buSzPct val="100000"/>
            </a:pPr>
            <a:endParaRPr lang="ru-RU" sz="2200" i="1" dirty="0" smtClean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0" lvl="2" indent="0">
              <a:spcBef>
                <a:spcPts val="600"/>
              </a:spcBef>
              <a:buClr>
                <a:srgbClr val="0084B4"/>
              </a:buClr>
              <a:buSzPct val="100000"/>
              <a:buNone/>
            </a:pPr>
            <a:endParaRPr lang="ru-RU" sz="2200" i="1" dirty="0" smtClean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342900" lvl="2" indent="-342900">
              <a:spcBef>
                <a:spcPts val="600"/>
              </a:spcBef>
              <a:buClr>
                <a:srgbClr val="0084B4"/>
              </a:buClr>
              <a:buSzPct val="100000"/>
            </a:pP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46085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4" y="142328"/>
            <a:ext cx="4199067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Решение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42914" y="858608"/>
            <a:ext cx="11306174" cy="6146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 вы предлагаете</a:t>
            </a:r>
            <a:r>
              <a:rPr lang="en-US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r>
              <a:rPr lang="ru-RU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Уникальные преимущества и выгоды для клиента</a:t>
            </a:r>
            <a:r>
              <a:rPr lang="en-US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000" b="1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1-2 </a:t>
            </a:r>
            <a:r>
              <a:rPr lang="ru-RU" sz="2000" b="1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слайда</a:t>
            </a:r>
            <a:r>
              <a:rPr lang="en-US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2000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3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02F12A56-07F4-E94A-BCF3-B2B0046C09BE}"/>
              </a:ext>
            </a:extLst>
          </p:cNvPr>
          <p:cNvSpPr txBox="1">
            <a:spLocks/>
          </p:cNvSpPr>
          <p:nvPr/>
        </p:nvSpPr>
        <p:spPr>
          <a:xfrm>
            <a:off x="442915" y="1651089"/>
            <a:ext cx="6697244" cy="4887826"/>
          </a:xfrm>
          <a:prstGeom prst="rect">
            <a:avLst/>
          </a:prstGeom>
          <a:ln>
            <a:noFill/>
          </a:ln>
        </p:spPr>
        <p:txBody>
          <a:bodyPr lIns="68580" tIns="34290" rIns="68580" bIns="3429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100" indent="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None/>
            </a:pPr>
            <a:r>
              <a:rPr lang="ru-RU" sz="2200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Реализация:</a:t>
            </a:r>
          </a:p>
          <a:p>
            <a:pPr marL="39600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</a:pPr>
            <a:r>
              <a:rPr lang="ru-RU" sz="2200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Предлагается установка различных датчиков на аккумулятор;</a:t>
            </a:r>
          </a:p>
          <a:p>
            <a:pPr marL="39600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</a:pPr>
            <a:r>
              <a:rPr lang="ru-RU" sz="2200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Данные с датчиков будут поступать на специальный сайт(сервер) через</a:t>
            </a:r>
            <a:r>
              <a:rPr lang="en-US" sz="2200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SIM-</a:t>
            </a:r>
            <a:r>
              <a:rPr lang="ru-RU" sz="2200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модуль.</a:t>
            </a:r>
          </a:p>
          <a:p>
            <a:pPr marL="53100" indent="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None/>
            </a:pPr>
            <a:r>
              <a:rPr lang="ru-RU" sz="2200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Особенности:</a:t>
            </a:r>
          </a:p>
          <a:p>
            <a:pPr marL="39600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</a:pPr>
            <a:r>
              <a:rPr lang="ru-RU" sz="2200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Возможность вывода информации на монитор прямо в кабину машиниста;</a:t>
            </a:r>
          </a:p>
          <a:p>
            <a:pPr marL="39600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</a:pPr>
            <a:r>
              <a:rPr lang="ru-RU" sz="2200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Возможность в онлайн формате проверять полное состояние аккумулятора.</a:t>
            </a: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https://sun9-37.userapi.com/impg/XMCFvCjmtY4ZEcnjXGH9_LdPccEw84USysED2w/_iOaDiPi5H4.jpg?size=640x480&amp;quality=95&amp;sign=6fc6a9775d247d170c961c902e351650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159" y="3082217"/>
            <a:ext cx="4608930" cy="3456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7288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3" y="209093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Рынок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42913" y="778096"/>
            <a:ext cx="11306175" cy="20319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3100">
              <a:spcBef>
                <a:spcPts val="600"/>
              </a:spcBef>
              <a:spcAft>
                <a:spcPts val="600"/>
              </a:spcAft>
            </a:pP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данном случае анализировать рынок не представляется возможным, так как в мире нет подобных товаров или услуг. Существуют отдельные способы проверки состояния аккумуляторов, но они либо производятся механически (труд человека), либо же не связаны с электровозами (проверка состояния аккумулятора на телефоне).</a:t>
            </a:r>
            <a:endParaRPr lang="ru-RU" sz="2400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4</a:t>
            </a:fld>
            <a:endParaRPr lang="ru-RU">
              <a:solidFill>
                <a:srgbClr val="1D7CA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4531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1234" y="313072"/>
            <a:ext cx="8296366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Конкуренты и ваши преимущества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0070C0"/>
                </a:solidFill>
              </a:rPr>
              <a:pPr/>
              <a:t>5</a:t>
            </a:fld>
            <a:endParaRPr lang="ru-RU">
              <a:solidFill>
                <a:srgbClr val="0070C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3895511"/>
              </p:ext>
            </p:extLst>
          </p:nvPr>
        </p:nvGraphicFramePr>
        <p:xfrm>
          <a:off x="442913" y="1143289"/>
          <a:ext cx="9338068" cy="5207913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5097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34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208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640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0422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Параметр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Создаваемый </a:t>
                      </a:r>
                      <a:r>
                        <a:rPr lang="ru-RU" sz="1400" b="1" baseline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продукт</a:t>
                      </a:r>
                      <a:endParaRPr lang="ru-RU" sz="1400" b="1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Основные конкуренты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547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i="1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Система диагностики параметров аккумуляторных батарей</a:t>
                      </a:r>
                      <a:endParaRPr lang="ru-RU" sz="1400" i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Система мониторинга аккумуляторных батарей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Механическая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проверка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523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 smtClean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Ток</a:t>
                      </a:r>
                      <a:r>
                        <a:rPr lang="ru-RU" sz="1400" b="1" i="0" baseline="0" dirty="0" smtClean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аккумуляторной батареи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  <a:endParaRPr lang="ru-RU" sz="1400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  <a:endParaRPr lang="ru-RU" sz="1400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Да, но точность ниже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029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 smtClean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Напряжение</a:t>
                      </a:r>
                      <a:r>
                        <a:rPr lang="ru-RU" sz="1400" b="1" i="0" baseline="0" dirty="0" smtClean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на батарее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  <a:endParaRPr lang="ru-RU" sz="1400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  <a:endParaRPr lang="ru-RU" sz="1400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Да, но точность ниже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876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 smtClean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Ёмкость аккумуляторной батареи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  <a:endParaRPr lang="ru-RU" sz="1400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  <a:endParaRPr lang="ru-RU" sz="1400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Да, но точность ниже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867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 smtClean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Возможность</a:t>
                      </a:r>
                      <a:r>
                        <a:rPr lang="ru-RU" sz="1400" b="1" i="0" baseline="0" dirty="0" smtClean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проверки аккумуляторных батарей электровозов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  <a:endParaRPr lang="ru-RU" sz="1400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Да, но точность ниже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181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 smtClean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Работа</a:t>
                      </a:r>
                      <a:r>
                        <a:rPr lang="ru-RU" sz="1400" b="1" i="0" baseline="0" dirty="0" smtClean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 большом диапазоне температур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  <a:endParaRPr lang="ru-RU" sz="1400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853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Стоимость (ср.)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Примерно 10</a:t>
                      </a:r>
                      <a:r>
                        <a:rPr lang="ru-RU" sz="1400" b="1" baseline="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baseline="0" dirty="0" err="1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т.р</a:t>
                      </a:r>
                      <a:endParaRPr lang="ru-RU" sz="1400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100-300</a:t>
                      </a:r>
                      <a:r>
                        <a:rPr lang="ru-RU" sz="1400" b="1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baseline="0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т.р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Оплата</a:t>
                      </a:r>
                      <a:r>
                        <a:rPr lang="ru-RU" sz="1400" b="1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труда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29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Страна-производитель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Россия</a:t>
                      </a:r>
                      <a:endParaRPr lang="ru-RU" sz="1400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271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3" y="213017"/>
            <a:ext cx="7946344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Бизнес-модель «</a:t>
            </a:r>
            <a:r>
              <a:rPr lang="en-US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Lean canvas</a:t>
            </a:r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»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6</a:t>
            </a:fld>
            <a:endParaRPr lang="ru-RU">
              <a:solidFill>
                <a:srgbClr val="1D7CA8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1057801"/>
              </p:ext>
            </p:extLst>
          </p:nvPr>
        </p:nvGraphicFramePr>
        <p:xfrm>
          <a:off x="442913" y="821802"/>
          <a:ext cx="11306176" cy="5215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9642">
                  <a:extLst>
                    <a:ext uri="{9D8B030D-6E8A-4147-A177-3AD203B41FA5}">
                      <a16:colId xmlns:a16="http://schemas.microsoft.com/office/drawing/2014/main" val="771737394"/>
                    </a:ext>
                  </a:extLst>
                </a:gridCol>
                <a:gridCol w="2627475">
                  <a:extLst>
                    <a:ext uri="{9D8B030D-6E8A-4147-A177-3AD203B41FA5}">
                      <a16:colId xmlns:a16="http://schemas.microsoft.com/office/drawing/2014/main" val="1622866434"/>
                    </a:ext>
                  </a:extLst>
                </a:gridCol>
                <a:gridCol w="3054160">
                  <a:extLst>
                    <a:ext uri="{9D8B030D-6E8A-4147-A177-3AD203B41FA5}">
                      <a16:colId xmlns:a16="http://schemas.microsoft.com/office/drawing/2014/main" val="318192799"/>
                    </a:ext>
                  </a:extLst>
                </a:gridCol>
                <a:gridCol w="2245706">
                  <a:extLst>
                    <a:ext uri="{9D8B030D-6E8A-4147-A177-3AD203B41FA5}">
                      <a16:colId xmlns:a16="http://schemas.microsoft.com/office/drawing/2014/main" val="1924433797"/>
                    </a:ext>
                  </a:extLst>
                </a:gridCol>
                <a:gridCol w="1729193">
                  <a:extLst>
                    <a:ext uri="{9D8B030D-6E8A-4147-A177-3AD203B41FA5}">
                      <a16:colId xmlns:a16="http://schemas.microsoft.com/office/drawing/2014/main" val="2367283017"/>
                    </a:ext>
                  </a:extLst>
                </a:gridCol>
              </a:tblGrid>
              <a:tr h="558864"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Проблема и существующие альтернативы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Сложностью будет являться</a:t>
                      </a:r>
                      <a:r>
                        <a:rPr lang="ru-RU" sz="1200" b="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обслуживание и замена самих датчиков, выход из строя сим-модуля.</a:t>
                      </a:r>
                      <a:endParaRPr lang="ru-RU" sz="1200" b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 Решение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Устройство автоматической</a:t>
                      </a:r>
                      <a:r>
                        <a:rPr lang="ru-RU" sz="1200" b="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проверки параметров аккумулятора</a:t>
                      </a:r>
                      <a:endParaRPr lang="ru-RU" sz="1200" b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Ценностные предложения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Мы</a:t>
                      </a:r>
                      <a:r>
                        <a:rPr lang="ru-RU" sz="1200" b="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предлагаем клиентам небольшую коробочку, крепящуюся на аккумулятор, которая не нуждается в излишней проверке.</a:t>
                      </a: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Характеристики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Новизна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Производительность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Цена</a:t>
                      </a:r>
                      <a:endParaRPr lang="ru-RU" sz="1200" b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Доступность</a:t>
                      </a:r>
                      <a:endParaRPr lang="ru-RU" sz="1200" b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Удобство в </a:t>
                      </a:r>
                      <a:r>
                        <a:rPr lang="ru-RU" sz="1200" b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использовании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Адаптивность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Автоматизация</a:t>
                      </a:r>
                      <a:endParaRPr lang="ru-RU" sz="1200" b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9. Скрытое преимущество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Автоматизация</a:t>
                      </a:r>
                      <a:r>
                        <a:rPr lang="ru-RU" sz="1200" b="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процесса, освобождение кадров, экономия.</a:t>
                      </a:r>
                      <a:endParaRPr lang="ru-RU" sz="1200" b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Сегменты клиентов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Основным клиентом</a:t>
                      </a:r>
                      <a:r>
                        <a:rPr lang="ru-RU" sz="1200" b="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будет являться ОАО «РЖД».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Ожидается возможность адаптации оборудования не только под электровозы.</a:t>
                      </a:r>
                      <a:endParaRPr lang="ru-RU" sz="1200" b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1975293"/>
                  </a:ext>
                </a:extLst>
              </a:tr>
              <a:tr h="4448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8. Ключевые ресурсы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Для начальной</a:t>
                      </a:r>
                      <a:r>
                        <a:rPr lang="ru-RU" sz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реализации проекта необходимы финансы и научная деятельность. Необходимо определить, какой материал сможет находиться в электролите долгое время, сохраняя при этом датчик в рабочем состоянии.</a:t>
                      </a:r>
                      <a:endParaRPr lang="ru-RU" sz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1931635"/>
                  </a:ext>
                </a:extLst>
              </a:tr>
              <a:tr h="24697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 </a:t>
                      </a:r>
                      <a:r>
                        <a:rPr lang="ru-RU" sz="1200" b="1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Каналы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Связь</a:t>
                      </a:r>
                      <a:r>
                        <a:rPr lang="ru-RU" sz="1200" b="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 клиентами через почту, телефон горячей линии, непосредственное консультирование при установке, эксплуатации, ремонте и замене устройства.</a:t>
                      </a:r>
                      <a:endParaRPr lang="ru-RU" sz="1200" b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26749"/>
                  </a:ext>
                </a:extLst>
              </a:tr>
              <a:tr h="1323973">
                <a:tc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7. Структура издержек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Самым затратным</a:t>
                      </a:r>
                      <a:r>
                        <a:rPr lang="ru-RU" sz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действием станет производство компонентов и деталей устройства. Предполагаются дополнительные траты на создание опытного образца и его полную проверку. Так же стоит обратить внимание на рекламу устройства, что предполагает встречи с обслуживающим персоналом ОАО «РЖД».</a:t>
                      </a:r>
                      <a:endParaRPr lang="ru-RU" sz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6. Потоки доходов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Нашими клиентами станут</a:t>
                      </a:r>
                      <a:r>
                        <a:rPr lang="ru-RU" sz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предприятия, специализирующиеся на использовании, техническом обслуживании электровозов и не только.</a:t>
                      </a:r>
                      <a:br>
                        <a:rPr lang="ru-RU" sz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Доходы будут формироваться как от прямых продаж, так и он сдачи устройства в аренду с последующим выкупом.</a:t>
                      </a:r>
                      <a:endParaRPr lang="ru-RU" sz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2487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31698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3" y="363639"/>
            <a:ext cx="4959366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Текущие результаты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7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02F12A56-07F4-E94A-BCF3-B2B0046C09BE}"/>
              </a:ext>
            </a:extLst>
          </p:cNvPr>
          <p:cNvSpPr txBox="1">
            <a:spLocks/>
          </p:cNvSpPr>
          <p:nvPr/>
        </p:nvSpPr>
        <p:spPr>
          <a:xfrm>
            <a:off x="442913" y="1397838"/>
            <a:ext cx="11306175" cy="2252099"/>
          </a:xfrm>
          <a:prstGeom prst="rect">
            <a:avLst/>
          </a:prstGeom>
          <a:ln>
            <a:noFill/>
          </a:ln>
        </p:spPr>
        <p:txBody>
          <a:bodyPr lIns="68580" tIns="34290" rIns="68580" bIns="3429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237" lvl="2" indent="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  <a:buNone/>
            </a:pPr>
            <a:r>
              <a:rPr lang="ru-RU" sz="2200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На данный момент изобретается электрическая схема, в ближайшем будущем будет собран опытный образец, который будет проверяться непосредственно на электровозе.</a:t>
            </a: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436943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557349" y="368300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 smtClean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Команда</a:t>
            </a:r>
            <a:endParaRPr lang="ru-RU" sz="3000" b="1" dirty="0">
              <a:solidFill>
                <a:srgbClr val="1D7CA8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8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57349" y="1074154"/>
            <a:ext cx="11191740" cy="57069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000" i="1" dirty="0" smtClean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i="1" dirty="0" err="1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Мухопад</a:t>
            </a:r>
            <a:r>
              <a:rPr lang="ru-RU" sz="20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А.Ю– </a:t>
            </a:r>
            <a:r>
              <a:rPr lang="ru-RU" sz="20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руководитель проекта</a:t>
            </a:r>
          </a:p>
          <a:p>
            <a:endParaRPr lang="ru-RU" sz="2000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000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000" i="1" dirty="0" smtClean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Жарков </a:t>
            </a:r>
            <a:r>
              <a:rPr lang="ru-RU" sz="20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И.Ю– </a:t>
            </a:r>
            <a:r>
              <a:rPr lang="ru-RU" sz="20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Лидер команды</a:t>
            </a:r>
          </a:p>
          <a:p>
            <a:endParaRPr lang="ru-RU" sz="2000" i="1" dirty="0" smtClean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000" i="1" dirty="0" smtClean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Березнев </a:t>
            </a:r>
            <a:r>
              <a:rPr lang="ru-RU" sz="20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А.А– </a:t>
            </a:r>
            <a:r>
              <a:rPr lang="ru-RU" sz="20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Участник проекта</a:t>
            </a:r>
          </a:p>
          <a:p>
            <a:endParaRPr lang="ru-RU" sz="2000" i="1" dirty="0" smtClean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000" i="1" dirty="0" smtClean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Иванов П.Ю– </a:t>
            </a:r>
            <a:r>
              <a:rPr lang="ru-RU" sz="2000" i="1" dirty="0" err="1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Трекер</a:t>
            </a:r>
            <a:r>
              <a:rPr lang="ru-RU" sz="20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команды</a:t>
            </a:r>
          </a:p>
          <a:p>
            <a:endParaRPr lang="ru-RU" sz="2000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000" i="1" dirty="0" smtClean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i="1" dirty="0" err="1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Ковшин</a:t>
            </a:r>
            <a:r>
              <a:rPr lang="ru-RU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А.С</a:t>
            </a:r>
            <a:r>
              <a:rPr lang="ru-RU" sz="20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Научный Консультант</a:t>
            </a:r>
          </a:p>
          <a:p>
            <a:endParaRPr lang="ru-RU" sz="2000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Лекция «Специфика рынков Национальных технологических инициатив. Сквозные  технологии»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9693" y="4571103"/>
            <a:ext cx="931025" cy="922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3BB19FD5-6777-4DF9-B40A-040534EE29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022" y="1431238"/>
            <a:ext cx="935321" cy="1017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https://sun9-72.userapi.com/impg/17XWQcBeFD9s9QP30E2YcpxbUWm0STNcNw053A/vfk2u1KqNr0.jpg?size=750x1334&amp;quality=95&amp;sign=1d74e43b671851ad2792e06f9a483de4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9692" y="3569670"/>
            <a:ext cx="931025" cy="935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creensho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9693" y="2581120"/>
            <a:ext cx="931026" cy="922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creensho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9560" y="5559653"/>
            <a:ext cx="1135783" cy="1205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43186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2356" y="2036354"/>
            <a:ext cx="11289959" cy="382668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0" lvl="2" indent="0" algn="ctr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None/>
            </a:pP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Система диагностики параметров аккумуляторных батарей.</a:t>
            </a:r>
          </a:p>
          <a:p>
            <a:pPr marL="0" lvl="2" indent="0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None/>
            </a:pPr>
            <a:endParaRPr lang="ru-RU" sz="2400" i="1" dirty="0" smtClean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0" lvl="2" indent="0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None/>
            </a:pPr>
            <a:endParaRPr lang="ru-RU" sz="24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0" lvl="2" indent="0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None/>
            </a:pPr>
            <a:endParaRPr lang="ru-RU" sz="2400" i="1" dirty="0" smtClean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0" lvl="2" indent="0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None/>
            </a:pPr>
            <a:endParaRPr lang="ru-RU" sz="24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0" lvl="2" indent="0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None/>
            </a:pPr>
            <a:endParaRPr lang="ru-RU" sz="2400" i="1" dirty="0" smtClean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0" lvl="2" indent="0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None/>
            </a:pPr>
            <a:endParaRPr lang="ru-RU" sz="24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0" lvl="2" indent="0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None/>
            </a:pPr>
            <a:endParaRPr lang="ru-RU" sz="24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0" lvl="2" indent="0" algn="ctr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None/>
            </a:pPr>
            <a:r>
              <a:rPr lang="ru-RU" sz="2400" b="1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                                                      Потенциальный заказчик – «ОАО РЖД».</a:t>
            </a:r>
            <a:endParaRPr lang="en-US" sz="2400" b="1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9</a:t>
            </a:fld>
            <a:endParaRPr lang="ru-RU">
              <a:solidFill>
                <a:srgbClr val="1D7CA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7177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11540</TotalTime>
  <Words>555</Words>
  <Application>Microsoft Office PowerPoint</Application>
  <PresentationFormat>Широкоэкранный</PresentationFormat>
  <Paragraphs>124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 Black</vt:lpstr>
      <vt:lpstr>Arial</vt:lpstr>
      <vt:lpstr>Calibri</vt:lpstr>
      <vt:lpstr>Tahoma</vt:lpstr>
      <vt:lpstr>Montserrat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технологии в детском технопарке «Кванториуме»</dc:title>
  <dc:creator>user</dc:creator>
  <cp:lastModifiedBy>Себа</cp:lastModifiedBy>
  <cp:revision>660</cp:revision>
  <dcterms:created xsi:type="dcterms:W3CDTF">2017-01-30T07:16:04Z</dcterms:created>
  <dcterms:modified xsi:type="dcterms:W3CDTF">2023-11-30T11:57:52Z</dcterms:modified>
</cp:coreProperties>
</file>