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odTJO+gyQbqydlO+8wAsUE1j5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ECABBD-AFA1-46BC-8BA6-866AC49DFE18}">
  <a:tblStyle styleId="{70ECABBD-AFA1-46BC-8BA6-866AC49DFE1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3FD707D0-C108-4601-AA2B-9DF4D56D21B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1" name="Google Shape;23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39" name="Google Shape;23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12.jpg"/><Relationship Id="rId6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Форум-магазин «ML-market» приложений и сервисов, использующих машинное обучение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5919537" y="1624937"/>
            <a:ext cx="5904163" cy="20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ct val="1000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Большие временные затраты на поиск и сравнение необходимых решений машинного обучения в приемлемой ценовой категории.</a:t>
            </a:r>
            <a:endParaRPr/>
          </a:p>
        </p:txBody>
      </p:sp>
      <p:cxnSp>
        <p:nvCxnSpPr>
          <p:cNvPr id="172" name="Google Shape;172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электроника, снимок экрана, Шрифт&#10;&#10;Автоматически созданное описание" id="173" name="Google Shape;173;p2"/>
          <p:cNvPicPr preferRelativeResize="0"/>
          <p:nvPr/>
        </p:nvPicPr>
        <p:blipFill rotWithShape="1">
          <a:blip r:embed="rId4">
            <a:alphaModFix/>
          </a:blip>
          <a:srcRect b="63414" l="0" r="49745" t="23881"/>
          <a:stretch/>
        </p:blipFill>
        <p:spPr>
          <a:xfrm>
            <a:off x="895283" y="1315748"/>
            <a:ext cx="4706754" cy="2643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Шрифт&#10;&#10;Автоматически созданное описание" id="174" name="Google Shape;174;p2"/>
          <p:cNvPicPr preferRelativeResize="0"/>
          <p:nvPr/>
        </p:nvPicPr>
        <p:blipFill rotWithShape="1">
          <a:blip r:embed="rId5">
            <a:alphaModFix/>
          </a:blip>
          <a:srcRect b="61767" l="0" r="0" t="13052"/>
          <a:stretch/>
        </p:blipFill>
        <p:spPr>
          <a:xfrm>
            <a:off x="154513" y="4141236"/>
            <a:ext cx="4042298" cy="22619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Шрифт&#10;&#10;Автоматически созданное описание" id="175" name="Google Shape;175;p2"/>
          <p:cNvPicPr preferRelativeResize="0"/>
          <p:nvPr/>
        </p:nvPicPr>
        <p:blipFill rotWithShape="1">
          <a:blip r:embed="rId5">
            <a:alphaModFix/>
          </a:blip>
          <a:srcRect b="28281" l="0" r="0" t="46316"/>
          <a:stretch/>
        </p:blipFill>
        <p:spPr>
          <a:xfrm>
            <a:off x="4279487" y="4138862"/>
            <a:ext cx="4006817" cy="22619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Шрифт&#10;&#10;Автоматически созданное описание" id="176" name="Google Shape;176;p2"/>
          <p:cNvPicPr preferRelativeResize="0"/>
          <p:nvPr/>
        </p:nvPicPr>
        <p:blipFill rotWithShape="1">
          <a:blip r:embed="rId5">
            <a:alphaModFix/>
          </a:blip>
          <a:srcRect b="0" l="0" r="0" t="72281"/>
          <a:stretch/>
        </p:blipFill>
        <p:spPr>
          <a:xfrm>
            <a:off x="8368980" y="4138865"/>
            <a:ext cx="3672066" cy="2261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cxnSp>
        <p:nvCxnSpPr>
          <p:cNvPr id="183" name="Google Shape;183;p3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Изображение выглядит как текст, снимок экрана, программное обеспечение, мультимедиа&#10;&#10;Автоматически созданное описание" id="184" name="Google Shape;184;p3"/>
          <p:cNvPicPr preferRelativeResize="0"/>
          <p:nvPr/>
        </p:nvPicPr>
        <p:blipFill rotWithShape="1">
          <a:blip r:embed="rId4">
            <a:alphaModFix/>
          </a:blip>
          <a:srcRect b="38745" l="0" r="0" t="14456"/>
          <a:stretch/>
        </p:blipFill>
        <p:spPr>
          <a:xfrm>
            <a:off x="1489075" y="1403349"/>
            <a:ext cx="3086100" cy="32094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Шрифт, дизайн&#10;&#10;Автоматически созданное описание" id="185" name="Google Shape;185;p3"/>
          <p:cNvPicPr preferRelativeResize="0"/>
          <p:nvPr/>
        </p:nvPicPr>
        <p:blipFill rotWithShape="1">
          <a:blip r:embed="rId5">
            <a:alphaModFix/>
          </a:blip>
          <a:srcRect b="0" l="0" r="0" t="35926"/>
          <a:stretch/>
        </p:blipFill>
        <p:spPr>
          <a:xfrm>
            <a:off x="4756150" y="1390650"/>
            <a:ext cx="3086100" cy="439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веб-страница&#10;&#10;Автоматически созданное описание" id="186" name="Google Shape;186;p3"/>
          <p:cNvPicPr preferRelativeResize="0"/>
          <p:nvPr/>
        </p:nvPicPr>
        <p:blipFill rotWithShape="1">
          <a:blip r:embed="rId6">
            <a:alphaModFix/>
          </a:blip>
          <a:srcRect b="31229" l="0" r="0" t="5107"/>
          <a:stretch/>
        </p:blipFill>
        <p:spPr>
          <a:xfrm>
            <a:off x="8023225" y="1390650"/>
            <a:ext cx="3086100" cy="4365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снимок экрана, программное обеспечение, мультимедиа&#10;&#10;Автоматически созданное описание" id="187" name="Google Shape;187;p3"/>
          <p:cNvPicPr preferRelativeResize="0"/>
          <p:nvPr/>
        </p:nvPicPr>
        <p:blipFill rotWithShape="1">
          <a:blip r:embed="rId4">
            <a:alphaModFix/>
          </a:blip>
          <a:srcRect b="3930" l="0" r="0" t="78955"/>
          <a:stretch/>
        </p:blipFill>
        <p:spPr>
          <a:xfrm>
            <a:off x="1489075" y="4582842"/>
            <a:ext cx="3086100" cy="1173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/>
          </a:p>
        </p:txBody>
      </p:sp>
      <p:sp>
        <p:nvSpPr>
          <p:cNvPr id="194" name="Google Shape;194;p4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Альтернативные способы решения данных проблем: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Подписка на тематические каналы в Телеграм и сообщества ВК (требует много времени)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Прямой заказ решения у разработчиков (дорого)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Поиск по ключевым словам (не всегда дает желаемый результат, потребуется много времени для сравнения аналогов)</a:t>
            </a:r>
            <a:endParaRPr/>
          </a:p>
          <a:p>
            <a:pPr indent="-1905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4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/>
          </a:p>
        </p:txBody>
      </p:sp>
      <p:cxnSp>
        <p:nvCxnSpPr>
          <p:cNvPr id="202" name="Google Shape;202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3" name="Google Shape;203;p5"/>
          <p:cNvSpPr/>
          <p:nvPr/>
        </p:nvSpPr>
        <p:spPr>
          <a:xfrm>
            <a:off x="0" y="1491917"/>
            <a:ext cx="12192000" cy="53660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текст, снимок экрана, Шрифт, диаграмма&#10;&#10;Автоматически созданное описание" id="204" name="Google Shape;2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274" y="1814522"/>
            <a:ext cx="11020425" cy="4720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cxnSp>
        <p:nvCxnSpPr>
          <p:cNvPr id="211" name="Google Shape;211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2" name="Google Shape;212;p6"/>
          <p:cNvSpPr txBox="1"/>
          <p:nvPr/>
        </p:nvSpPr>
        <p:spPr>
          <a:xfrm>
            <a:off x="2410526" y="1284514"/>
            <a:ext cx="767574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 процентов с продаж приложений и сервисов машинного обучения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3075873" y="2111829"/>
            <a:ext cx="6040253" cy="6015269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3729851" y="3151650"/>
            <a:ext cx="4732296" cy="4975448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4344107" y="4597183"/>
            <a:ext cx="3503784" cy="3567239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4489073" y="2693524"/>
            <a:ext cx="33588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TAM – 5,2 млрд. долларов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4489073" y="4039202"/>
            <a:ext cx="328682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 – </a:t>
            </a:r>
            <a:r>
              <a:rPr b="0" i="0"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32,35 млрд рублей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4513767" y="5883095"/>
            <a:ext cx="316446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 – 1,62 млрд рублей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225" name="Google Shape;225;p7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27" name="Google Shape;227;p7"/>
          <p:cNvGraphicFramePr/>
          <p:nvPr/>
        </p:nvGraphicFramePr>
        <p:xfrm>
          <a:off x="971466" y="14534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{70ECABBD-AFA1-46BC-8BA6-866AC49DFE18}</a:tableStyleId>
              </a:tblPr>
              <a:tblGrid>
                <a:gridCol w="3661375"/>
                <a:gridCol w="2300875"/>
                <a:gridCol w="1280475"/>
                <a:gridCol w="1880700"/>
                <a:gridCol w="1560600"/>
              </a:tblGrid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Преимущества/Конкуренты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Play Market и App Store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Hugging Face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ChatGpt, Bing, Bard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Мое решение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Агрегация решений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Акцент на конкретном виде решений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Простота установки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1027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Возможность предзаказа и пожеланий доработки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Легкий поиск решений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553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Бюджетность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-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cap="none" strike="noStrike"/>
                        <a:t>+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cxnSp>
        <p:nvCxnSpPr>
          <p:cNvPr id="234" name="Google Shape;234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graphicFrame>
        <p:nvGraphicFramePr>
          <p:cNvPr id="235" name="Google Shape;235;p8"/>
          <p:cNvGraphicFramePr/>
          <p:nvPr/>
        </p:nvGraphicFramePr>
        <p:xfrm>
          <a:off x="728662" y="13436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{3FD707D0-C108-4601-AA2B-9DF4D56D21B3}</a:tableStyleId>
              </a:tblPr>
              <a:tblGrid>
                <a:gridCol w="2233925"/>
                <a:gridCol w="2233925"/>
                <a:gridCol w="1116975"/>
                <a:gridCol w="1116975"/>
                <a:gridCol w="2233925"/>
                <a:gridCol w="2233925"/>
              </a:tblGrid>
              <a:tr h="2490650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/>
                        <a:t>Ключевые партнеры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Разработчики приложений и сервисов с применением ML публикуемые в магазине</a:t>
                      </a:r>
                      <a:endParaRPr sz="1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Ключевые процессы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Сохранение данных сервера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Поддержание работоспособности сервера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Разработка нового функционала и улучшение существующего</a:t>
                      </a:r>
                      <a:endParaRPr/>
                    </a:p>
                  </a:txBody>
                  <a:tcPr marT="45725" marB="45725" marR="91450" marL="91450"/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Достоинства предложения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Простота поиска решений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Удобство сравнения решений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Низкая стоимость решений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Возможность предзаказа новых решений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Высокий акцент на специфике проблемы клиента</a:t>
                      </a:r>
                      <a:endParaRPr/>
                    </a:p>
                  </a:txBody>
                  <a:tcPr marT="45725" marB="45725" marR="91450" marL="91450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Отношения с клиентами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Привлечение через бизнес-блогеров (социальные сети и видео хостинги), форумы,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Уведомления и напоминания при скачивании приложения</a:t>
                      </a:r>
                      <a:endParaRPr/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Сегменты ЦА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Технологи, индивидуальные предприниматели и самозанятые, заинтересованные в автоматизации своей работы.</a:t>
                      </a:r>
                      <a:endParaRPr/>
                    </a:p>
                    <a:p>
                      <a:pPr indent="-1968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/>
                    </a:p>
                  </a:txBody>
                  <a:tcPr marT="45725" marB="45725" marR="91450" marL="91450"/>
                </a:tc>
              </a:tr>
              <a:tr h="16828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Ключевые ресурсы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Команда разработки и поддержания проекта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Капитал на развитие проекта</a:t>
                      </a:r>
                      <a:endParaRPr/>
                    </a:p>
                    <a:p>
                      <a:pPr indent="-1968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/>
                    </a:p>
                  </a:txBody>
                  <a:tcPr marT="45725" marB="45725" marR="91450" marL="91450"/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Каналы взаимодействия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Внутри платформы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Комментарии на платформах где распространяется приложение </a:t>
                      </a:r>
                      <a:endParaRPr/>
                    </a:p>
                  </a:txBody>
                  <a:tcPr marT="45725" marB="45725" marR="91450" marL="91450"/>
                </a:tc>
                <a:tc vMerge="1"/>
              </a:tr>
              <a:tr h="875100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Структура издержек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Аренда хостинга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Зарплата сотрудников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/>
                        <a:t>Источники доходов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Процент с продаж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Платное продвижение (сопутствующий)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ru-RU" sz="1400"/>
                        <a:t>Обычная реклама (сопутствующий)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/>
          </a:p>
        </p:txBody>
      </p:sp>
      <p:sp>
        <p:nvSpPr>
          <p:cNvPr id="242" name="Google Shape;242;p9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Затраты до выхода на безубыточность: </a:t>
            </a:r>
            <a:r>
              <a:rPr lang="ru-RU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5 815 400 руб.</a:t>
            </a:r>
            <a:endParaRPr sz="2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Доходы до выхода на безубыточность: 2 544 000 руб.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Месячные расходы при полном штате: 424 000 руб.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Срок выхода на самоокупаемость 1.5 года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1BABD"/>
              </a:buClr>
              <a:buSzPts val="2900"/>
              <a:buFont typeface="Arial"/>
              <a:buChar char="•"/>
            </a:pPr>
            <a:r>
              <a:rPr lang="ru-RU" sz="29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Срок возврата инвестиций 2.4 года</a:t>
            </a:r>
            <a:endParaRPr sz="2800">
              <a:solidFill>
                <a:srgbClr val="41404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/>
          </a:p>
        </p:txBody>
      </p:sp>
      <p:sp>
        <p:nvSpPr>
          <p:cNvPr id="250" name="Google Shape;250;p10"/>
          <p:cNvSpPr txBox="1"/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414042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1" name="Google Shape;251;p10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52" name="Google Shape;252;p10"/>
          <p:cNvSpPr/>
          <p:nvPr/>
        </p:nvSpPr>
        <p:spPr>
          <a:xfrm>
            <a:off x="0" y="1340803"/>
            <a:ext cx="12192000" cy="551719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текст, снимок экрана, линия, Шрифт" id="253" name="Google Shape;25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75" y="2780348"/>
            <a:ext cx="12117445" cy="3100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lang="ru-RU" sz="44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/>
          </a:p>
        </p:txBody>
      </p:sp>
      <p:cxnSp>
        <p:nvCxnSpPr>
          <p:cNvPr id="260" name="Google Shape;260;p11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61" name="Google Shape;261;p11"/>
          <p:cNvSpPr txBox="1"/>
          <p:nvPr/>
        </p:nvSpPr>
        <p:spPr>
          <a:xfrm>
            <a:off x="803273" y="2171795"/>
            <a:ext cx="10440900" cy="28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Будут наняты в ближайшее время: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DevOps специалист, для запуска, настройки и поддержки серверного приложения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1BABD"/>
              </a:buClr>
              <a:buSzPts val="2400"/>
              <a:buFont typeface="Arial"/>
              <a:buChar char="•"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Модератор с опытом в ИБ, для проверки публикуемого контента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"/>
          <p:cNvSpPr txBox="1"/>
          <p:nvPr/>
        </p:nvSpPr>
        <p:spPr>
          <a:xfrm>
            <a:off x="675274" y="1835969"/>
            <a:ext cx="6335700" cy="22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