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70" r:id="rId3"/>
    <p:sldId id="292" r:id="rId4"/>
    <p:sldId id="291" r:id="rId5"/>
    <p:sldId id="275" r:id="rId6"/>
    <p:sldId id="318" r:id="rId7"/>
    <p:sldId id="315" r:id="rId8"/>
    <p:sldId id="267" r:id="rId9"/>
    <p:sldId id="319" r:id="rId10"/>
    <p:sldId id="317" r:id="rId11"/>
    <p:sldId id="306" r:id="rId12"/>
    <p:sldId id="316" r:id="rId13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8FF9"/>
    <a:srgbClr val="FCAF17"/>
    <a:srgbClr val="8F00FF"/>
    <a:srgbClr val="FBB3C1"/>
    <a:srgbClr val="B5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42" autoAdjust="0"/>
    <p:restoredTop sz="96327"/>
  </p:normalViewPr>
  <p:slideViewPr>
    <p:cSldViewPr>
      <p:cViewPr varScale="1">
        <p:scale>
          <a:sx n="85" d="100"/>
          <a:sy n="85" d="100"/>
        </p:scale>
        <p:origin x="75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22.12.2023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22.12.2023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22.12.2023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22.12.2023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368" y="692696"/>
            <a:ext cx="4752528" cy="5112568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lang="en-US" sz="40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0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Визуальная новелла </a:t>
            </a:r>
            <a:r>
              <a:rPr lang="en-US" sz="40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40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Попробуй не отчислиться</a:t>
            </a:r>
            <a:r>
              <a:rPr lang="en-US" sz="40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br>
              <a:rPr lang="en-US" sz="40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</a:t>
            </a:r>
            <a:br>
              <a:rPr lang="en-US" sz="36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err="1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Ганус</a:t>
            </a:r>
            <a:r>
              <a:rPr lang="ru-RU" sz="28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Ярослав</a:t>
            </a:r>
            <a:br>
              <a:rPr lang="ru-RU" sz="28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Осташова Виктория</a:t>
            </a:r>
            <a:br>
              <a:rPr lang="ru-RU" sz="28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Мясоедов Данила</a:t>
            </a:r>
            <a:br>
              <a:rPr lang="ru-RU" sz="28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Носкова Екатерина</a:t>
            </a:r>
            <a:br>
              <a:rPr lang="ru-RU" sz="28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Кияков Булат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3030" y="2754282"/>
            <a:ext cx="5753332" cy="2677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2400" dirty="0"/>
              <a:t>Мы компания </a:t>
            </a:r>
            <a:r>
              <a:rPr lang="ru-RU" sz="2400" b="1" dirty="0" err="1"/>
              <a:t>LasyStudents</a:t>
            </a:r>
            <a:r>
              <a:rPr lang="ru-RU" sz="2400" dirty="0"/>
              <a:t>. Наш проект помогает интересно, эффективно и эмоционально приятно провести время студентам. </a:t>
            </a:r>
            <a:r>
              <a:rPr lang="ru-RU" sz="2400" dirty="0" err="1"/>
              <a:t>Абитурентам</a:t>
            </a:r>
            <a:r>
              <a:rPr lang="ru-RU" sz="2400" dirty="0"/>
              <a:t> и ученикам старших классов проект поможет заранее влиться и прочувствовать студенческую жизнь на вкус.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3030" y="1206882"/>
            <a:ext cx="11513972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 решает проблему плохого настроения и нерационального времяпровождения!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A69BC61-E835-4608-9A25-A95491E9A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889" y="2598714"/>
            <a:ext cx="4781525" cy="372745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20955" y="2636912"/>
            <a:ext cx="11134310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2400" dirty="0"/>
              <a:t>Визуальная новелла - жанр компьютерных игр, подвид текстового квеста, в котором зрителю демонстрируется история при помощи вывода на экран текста, статичных изображений, а также звукового сопровождения. Игра имеет несколько концовок и от вашего выбора будет зависеть то, какую из них вы получите.</a:t>
            </a:r>
          </a:p>
          <a:p>
            <a:r>
              <a:rPr lang="ru-RU" sz="2400" dirty="0"/>
              <a:t>Тема нашей игры – жизнь в универе, события и переживания студентов, связанные с ним. Игра будет создана с помощью технологии </a:t>
            </a:r>
            <a:r>
              <a:rPr lang="ru-RU" sz="2400" dirty="0" err="1"/>
              <a:t>Ren’Py</a:t>
            </a:r>
            <a:r>
              <a:rPr lang="ru-RU" sz="2400" dirty="0"/>
              <a:t> и первоначально будет доступна на ПК в онлайн магазине </a:t>
            </a:r>
            <a:r>
              <a:rPr lang="en-US" sz="2400" dirty="0"/>
              <a:t>Steam</a:t>
            </a:r>
            <a:r>
              <a:rPr lang="ru-RU" sz="2400" dirty="0"/>
              <a:t>. Далее планируется расширение в сторону </a:t>
            </a:r>
            <a:r>
              <a:rPr lang="ru-RU" sz="2400" dirty="0" err="1"/>
              <a:t>многоплатформенной</a:t>
            </a:r>
            <a:r>
              <a:rPr lang="ru-RU" sz="2400" dirty="0"/>
              <a:t> игры, доступной на множестве онлайн магазинов игр.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438410"/>
            <a:ext cx="1064987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latin typeface="+mj-lt"/>
                <a:cs typeface="Arial"/>
              </a:rPr>
              <a:t>Наш продукт – уникальная визуальная новелла!</a:t>
            </a:r>
            <a:endParaRPr lang="ru-RU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>
            <a:extLst>
              <a:ext uri="{FF2B5EF4-FFF2-40B4-BE49-F238E27FC236}">
                <a16:creationId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ХАРАКТЕРИСТИКА НАШИХ ПОТРЕБИТЕЛЕЙ</a:t>
            </a:r>
            <a:endParaRPr sz="1600" cap="all" dirty="0">
              <a:solidFill>
                <a:schemeClr val="tx1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F2053FA-836B-4423-A1F2-96545FB07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259" y="0"/>
            <a:ext cx="3197349" cy="319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47A6849-1908-4126-8EEB-67C6D5EC6E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202136"/>
              </p:ext>
            </p:extLst>
          </p:nvPr>
        </p:nvGraphicFramePr>
        <p:xfrm>
          <a:off x="420956" y="1196752"/>
          <a:ext cx="7950303" cy="4320478"/>
        </p:xfrm>
        <a:graphic>
          <a:graphicData uri="http://schemas.openxmlformats.org/drawingml/2006/table">
            <a:tbl>
              <a:tblPr firstRow="1" firstCol="1" bandRow="1">
                <a:tableStyleId>{88B73998-3D1B-0215-E569-903491C1766C}</a:tableStyleId>
              </a:tblPr>
              <a:tblGrid>
                <a:gridCol w="1987363">
                  <a:extLst>
                    <a:ext uri="{9D8B030D-6E8A-4147-A177-3AD203B41FA5}">
                      <a16:colId xmlns:a16="http://schemas.microsoft.com/office/drawing/2014/main" val="712075467"/>
                    </a:ext>
                  </a:extLst>
                </a:gridCol>
                <a:gridCol w="1987363">
                  <a:extLst>
                    <a:ext uri="{9D8B030D-6E8A-4147-A177-3AD203B41FA5}">
                      <a16:colId xmlns:a16="http://schemas.microsoft.com/office/drawing/2014/main" val="1302924467"/>
                    </a:ext>
                  </a:extLst>
                </a:gridCol>
                <a:gridCol w="1987363">
                  <a:extLst>
                    <a:ext uri="{9D8B030D-6E8A-4147-A177-3AD203B41FA5}">
                      <a16:colId xmlns:a16="http://schemas.microsoft.com/office/drawing/2014/main" val="2757708947"/>
                    </a:ext>
                  </a:extLst>
                </a:gridCol>
                <a:gridCol w="1988214">
                  <a:extLst>
                    <a:ext uri="{9D8B030D-6E8A-4147-A177-3AD203B41FA5}">
                      <a16:colId xmlns:a16="http://schemas.microsoft.com/office/drawing/2014/main" val="3811970833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Клиенты</a:t>
                      </a: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B2C/ Peer-to-peer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8F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Русские студенты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8F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Иностранные студенты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8F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Ученики старших классов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78F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502730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Мотивация к совершению покупки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Интерес, времяпровождение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Интерес, времяпровождение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Интерес, времяпровождение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1715955"/>
                  </a:ext>
                </a:extLst>
              </a:tr>
              <a:tr h="8161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Покупательская способность, уровень дохода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667661"/>
                  </a:ext>
                </a:extLst>
              </a:tr>
              <a:tr h="2639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Развлечения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Развлечения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Развлечения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0907610"/>
                  </a:ext>
                </a:extLst>
              </a:tr>
              <a:tr h="2639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Интересы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Отдых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Отдых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Отдых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1537019"/>
                  </a:ext>
                </a:extLst>
              </a:tr>
              <a:tr h="8161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Мнения (должны быть связаны с Вашим товаром/услугой)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социальных проблемах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социальных проблемах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социальных проблемах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8352795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Демографические переменные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Возраст, образование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Возраст, образование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Возраст, образование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0796344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Где покупают? Как покупают?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Интернет-ресурсы, соц-сети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Интернет-ресурсы, соц-сети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Интернет-ресурсы,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-сети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133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AB97434-B95E-4AE7-90A8-04349D0D9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285" y="1424642"/>
            <a:ext cx="4008715" cy="400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38DD150-48C0-4013-AA3F-918564A93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0874176" cy="360039"/>
          </a:xfrm>
        </p:spPr>
        <p:txBody>
          <a:bodyPr/>
          <a:lstStyle/>
          <a:p>
            <a:pPr algn="l"/>
            <a:r>
              <a:rPr lang="ru-RU" sz="1600" b="0" cap="all" dirty="0">
                <a:latin typeface="Gilroy-ExtraBold"/>
              </a:rPr>
              <a:t>Уникальность нашего продукта</a:t>
            </a:r>
            <a:endParaRPr lang="ru-RU" sz="1600" b="0" cap="all" dirty="0">
              <a:solidFill>
                <a:schemeClr val="tx1"/>
              </a:solidFill>
              <a:latin typeface="Gilroy-ExtraBold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3101BD-61AD-4B19-8DAF-B261E8229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1700808"/>
            <a:ext cx="8928992" cy="4924787"/>
          </a:xfrm>
        </p:spPr>
        <p:txBody>
          <a:bodyPr/>
          <a:lstStyle/>
          <a:p>
            <a:r>
              <a:rPr lang="ru-RU" sz="2800" dirty="0"/>
              <a:t>Наш продукт является уникальным, так как, проанализировав рынок за последние несколько лет мы не увидели игр, похожих на нашу.</a:t>
            </a:r>
          </a:p>
          <a:p>
            <a:r>
              <a:rPr lang="ru-RU" sz="2800" dirty="0"/>
              <a:t>Мы можем предложить такие уникальные предложения как</a:t>
            </a:r>
            <a:r>
              <a:rPr lang="en-US" sz="2800" dirty="0"/>
              <a:t>: </a:t>
            </a:r>
            <a:r>
              <a:rPr lang="ru-RU" sz="2800" dirty="0"/>
              <a:t>отсутствие аналогов, широкий доступ, несколько вариантов прохождения с различными направлениями (учебный процесс, отдых, различные факультеты, внеучебная деятельность, др.)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8286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B282C5A-7F23-41B4-8EF1-C1BC51071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80" y="353951"/>
            <a:ext cx="3341365" cy="3341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13F94F-A768-4C2C-8C9E-2ADE02CEC2B8}"/>
              </a:ext>
            </a:extLst>
          </p:cNvPr>
          <p:cNvSpPr txBox="1"/>
          <p:nvPr/>
        </p:nvSpPr>
        <p:spPr>
          <a:xfrm>
            <a:off x="603144" y="3131154"/>
            <a:ext cx="1098571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Конкурентные преимущества</a:t>
            </a:r>
          </a:p>
          <a:p>
            <a:r>
              <a:rPr lang="ru-RU" sz="2000" dirty="0"/>
              <a:t>Наш продукт имеет ряд положительных сторон, в случае если конкуренты появятся</a:t>
            </a:r>
            <a:r>
              <a:rPr lang="en-US" sz="2000" dirty="0"/>
              <a:t>: </a:t>
            </a:r>
            <a:r>
              <a:rPr lang="ru-RU" sz="2000" dirty="0"/>
              <a:t>гибкая ценовая политика</a:t>
            </a:r>
            <a:r>
              <a:rPr lang="en-US" sz="2000" dirty="0"/>
              <a:t>;</a:t>
            </a:r>
            <a:r>
              <a:rPr lang="ru-RU" sz="2000" dirty="0"/>
              <a:t> продукт охватывает всех студентов, не зависимых от направления и уровня образования (коммуникационная политика)</a:t>
            </a:r>
            <a:r>
              <a:rPr lang="en-US" sz="2000" dirty="0"/>
              <a:t>;</a:t>
            </a:r>
            <a:r>
              <a:rPr lang="ru-RU" sz="2000" dirty="0"/>
              <a:t> имеется возможность выхода на мультиплатформенный продукт (товарная политика)</a:t>
            </a:r>
            <a:r>
              <a:rPr lang="en-US" sz="2000" dirty="0"/>
              <a:t>;</a:t>
            </a:r>
            <a:r>
              <a:rPr lang="ru-RU" sz="2000" dirty="0"/>
              <a:t> наличие игры в нескольких самых распространенных игровых магазинов (каналы сбыта)</a:t>
            </a:r>
            <a:r>
              <a:rPr lang="en-US" sz="2000" dirty="0"/>
              <a:t>;</a:t>
            </a:r>
            <a:r>
              <a:rPr lang="ru-RU" sz="2000" dirty="0"/>
              <a:t> имеется возможность расширения ассортимента</a:t>
            </a:r>
            <a:r>
              <a:rPr lang="en-US" sz="2000" dirty="0"/>
              <a:t>; </a:t>
            </a:r>
            <a:r>
              <a:rPr lang="ru-RU" sz="2000" dirty="0"/>
              <a:t>имеется возможность расширить список потребителей (другие вузы, другие страны).</a:t>
            </a:r>
            <a:endParaRPr lang="ru-RU" sz="2000" b="1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274D64-24D6-05E0-7DE8-4542C7891FB8}"/>
              </a:ext>
            </a:extLst>
          </p:cNvPr>
          <p:cNvSpPr txBox="1"/>
          <p:nvPr/>
        </p:nvSpPr>
        <p:spPr>
          <a:xfrm>
            <a:off x="603144" y="1579868"/>
            <a:ext cx="77202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Анализ конкурентов</a:t>
            </a:r>
          </a:p>
          <a:p>
            <a:r>
              <a:rPr lang="ru-RU" sz="2000" dirty="0"/>
              <a:t>Уникальность нашего продукта обуславливает отсутствие других конкурентов</a:t>
            </a:r>
          </a:p>
        </p:txBody>
      </p:sp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984884" y="1700811"/>
            <a:ext cx="1935652" cy="230832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Потребительские сегменты </a:t>
            </a:r>
            <a:endParaRPr kumimoji="0"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школьники старших классов с низким и средним доходом, говорящих на русском языке</a:t>
            </a:r>
            <a:endParaRPr kumimoji="0"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366" y="1700808"/>
            <a:ext cx="1661723" cy="331236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партнеры</a:t>
            </a:r>
            <a:endParaRPr kumimoji="0"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Steam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онлайн-сервис цифрового распространения компьютерных игр и программ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15951" y="1700809"/>
            <a:ext cx="1844767" cy="230832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предложение</a:t>
            </a:r>
          </a:p>
          <a:p>
            <a:endParaRPr kumimoji="0"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Уникальная игра – визуальная новелла про жизнь в университете </a:t>
            </a:r>
          </a:p>
          <a:p>
            <a:endParaRPr kumimoji="0" lang="ru-RU" sz="1400" dirty="0">
              <a:latin typeface="GT Walsheim Pro Light" panose="02000503040000020003" pitchFamily="50" charset="-5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24366" y="5067762"/>
            <a:ext cx="4571634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издержек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Релиз игры в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Steam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заработная плата и соц. отчисления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096000" y="5067762"/>
            <a:ext cx="4824536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Потоки поступления доходов: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за счет покупки игры, покупки внутриигровых предметов (скинов)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7140" y="4063718"/>
            <a:ext cx="4023885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коммуникаций и сбыта</a:t>
            </a:r>
          </a:p>
          <a:p>
            <a:pPr>
              <a:spcAft>
                <a:spcPts val="600"/>
              </a:spcAft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Steam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Социальные сети,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Сарафанное радио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96651" y="1700810"/>
            <a:ext cx="2052299" cy="230832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Взаимоотношения с клиентами</a:t>
            </a:r>
          </a:p>
          <a:p>
            <a:r>
              <a:rPr kumimoji="0"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Поддержание коммуникации  с клиентом через онлайн магазинов игр (таких как </a:t>
            </a:r>
            <a:r>
              <a:rPr kumimoji="0"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steam</a:t>
            </a:r>
            <a:r>
              <a:rPr kumimoji="0"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через социальные сети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22022" y="1700809"/>
            <a:ext cx="1757995" cy="230832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виды деятельности</a:t>
            </a:r>
          </a:p>
          <a:p>
            <a:endParaRPr kumimoji="0"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0"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дизайна, сюжета и </a:t>
            </a:r>
            <a:r>
              <a:rPr kumimoji="0"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геймплейной</a:t>
            </a:r>
            <a:r>
              <a:rPr kumimoji="0"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составляющей игры</a:t>
            </a:r>
            <a:endParaRPr kumimoji="0"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27341" y="4063719"/>
            <a:ext cx="3633375" cy="94945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ресурсы: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технологии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1201AA-5D5A-45DB-B326-F993C8B8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0515600" cy="327376"/>
          </a:xfrm>
        </p:spPr>
        <p:txBody>
          <a:bodyPr/>
          <a:lstStyle/>
          <a:p>
            <a:r>
              <a:rPr lang="ru-RU" sz="2400" b="0" dirty="0"/>
              <a:t>Финансы</a:t>
            </a:r>
          </a:p>
        </p:txBody>
      </p:sp>
      <p:graphicFrame>
        <p:nvGraphicFramePr>
          <p:cNvPr id="16" name="Таблица 16">
            <a:extLst>
              <a:ext uri="{FF2B5EF4-FFF2-40B4-BE49-F238E27FC236}">
                <a16:creationId xmlns:a16="http://schemas.microsoft.com/office/drawing/2014/main" id="{932D8D8B-7F9F-4259-97CB-28012DF0C3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890056"/>
              </p:ext>
            </p:extLst>
          </p:nvPr>
        </p:nvGraphicFramePr>
        <p:xfrm>
          <a:off x="2032000" y="1188720"/>
          <a:ext cx="8128000" cy="4480560"/>
        </p:xfrm>
        <a:graphic>
          <a:graphicData uri="http://schemas.openxmlformats.org/drawingml/2006/table">
            <a:tbl>
              <a:tblPr firstRow="1" bandRow="1">
                <a:tableStyleId>{88B73998-3D1B-0215-E569-903491C1766C}</a:tableStyleId>
              </a:tblPr>
              <a:tblGrid>
                <a:gridCol w="6152232">
                  <a:extLst>
                    <a:ext uri="{9D8B030D-6E8A-4147-A177-3AD203B41FA5}">
                      <a16:colId xmlns:a16="http://schemas.microsoft.com/office/drawing/2014/main" val="3284322973"/>
                    </a:ext>
                  </a:extLst>
                </a:gridCol>
                <a:gridCol w="1975768">
                  <a:extLst>
                    <a:ext uri="{9D8B030D-6E8A-4147-A177-3AD203B41FA5}">
                      <a16:colId xmlns:a16="http://schemas.microsoft.com/office/drawing/2014/main" val="225048781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>
                    <a:solidFill>
                      <a:srgbClr val="E78F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79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2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общие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79420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21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до налогообложения (доходы – расходы общие)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929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(прибыль до налогообложения * 0,15)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678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 (прибыль до налогообложения - налог)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064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(чистая прибыль 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расходы * 100)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47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вложения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850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</a:t>
                      </a:r>
                    </a:p>
                  </a:txBody>
                  <a:tcP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мес.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0048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555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8854D8-E12C-44E4-8EBA-753D52FD3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332656"/>
            <a:ext cx="10515600" cy="327376"/>
          </a:xfrm>
        </p:spPr>
        <p:txBody>
          <a:bodyPr/>
          <a:lstStyle/>
          <a:p>
            <a:r>
              <a:rPr lang="ru-RU" sz="1600" b="0" dirty="0">
                <a:latin typeface="Gilroy-ExtraBold"/>
              </a:rPr>
              <a:t>ФРАГМЕНТЫ ИЗ НАШЕЙ ИГРЫ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8DF362-FDBD-4D42-90A4-0DAF5D2CF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1268760"/>
            <a:ext cx="5758573" cy="323919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11E66BD-0B68-42F6-9EED-E72B8C537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165" y="2931893"/>
            <a:ext cx="6016668" cy="338437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085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51384" y="2066355"/>
            <a:ext cx="4104318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2200" dirty="0">
                <a:latin typeface="Gilroy-Light"/>
              </a:rPr>
              <a:t>-   Ганус Ярослав Александрович</a:t>
            </a:r>
          </a:p>
          <a:p>
            <a:pPr algn="l"/>
            <a:endParaRPr lang="ru-RU" sz="1600" dirty="0"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38169" y="1051558"/>
            <a:ext cx="3749011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dirty="0"/>
              <a:t>Лидер стартап-проекта</a:t>
            </a:r>
            <a:r>
              <a:rPr lang="ru-RU" sz="2000" dirty="0"/>
              <a:t>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238169" y="4234974"/>
            <a:ext cx="6865943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dirty="0"/>
              <a:t>Команда стартап-проекта</a:t>
            </a:r>
            <a:r>
              <a:rPr lang="en-US" sz="2000" dirty="0"/>
              <a:t>:</a:t>
            </a:r>
            <a:endParaRPr lang="ru-RU" sz="20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551384" y="5180536"/>
            <a:ext cx="6768752" cy="1446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 algn="l">
              <a:buFontTx/>
              <a:buChar char="-"/>
            </a:pPr>
            <a:r>
              <a:rPr lang="ru-RU" sz="2200" dirty="0">
                <a:latin typeface="Gilroy-Light"/>
              </a:rPr>
              <a:t>Мясоедов Данила Александрович (финансист)</a:t>
            </a:r>
          </a:p>
          <a:p>
            <a:pPr marL="285750" indent="-285750" algn="l">
              <a:buFontTx/>
              <a:buChar char="-"/>
            </a:pPr>
            <a:r>
              <a:rPr lang="ru-RU" sz="2200" dirty="0">
                <a:latin typeface="Gilroy-Light"/>
              </a:rPr>
              <a:t>Носкова Екатерина Алексеевна (маркетолог)</a:t>
            </a:r>
          </a:p>
          <a:p>
            <a:pPr marL="285750" indent="-285750" algn="l">
              <a:buFontTx/>
              <a:buChar char="-"/>
            </a:pPr>
            <a:r>
              <a:rPr lang="ru-RU" sz="2200" dirty="0">
                <a:latin typeface="Gilroy-Light"/>
              </a:rPr>
              <a:t>Осташова Виктория Витальевна (коммуникатор)</a:t>
            </a:r>
          </a:p>
          <a:p>
            <a:pPr marL="285750" indent="-285750" algn="l">
              <a:buFontTx/>
              <a:buChar char="-"/>
            </a:pPr>
            <a:r>
              <a:rPr lang="ru-RU" sz="2200" dirty="0" err="1">
                <a:latin typeface="Gilroy-Light"/>
              </a:rPr>
              <a:t>Кияков</a:t>
            </a:r>
            <a:r>
              <a:rPr lang="ru-RU" sz="2200" dirty="0">
                <a:latin typeface="Gilroy-Light"/>
              </a:rPr>
              <a:t> Булат </a:t>
            </a:r>
            <a:r>
              <a:rPr lang="ru-RU" sz="2200" dirty="0" err="1">
                <a:latin typeface="Gilroy-Light"/>
              </a:rPr>
              <a:t>Шамилевич</a:t>
            </a:r>
            <a:r>
              <a:rPr lang="ru-RU" sz="2200" dirty="0">
                <a:latin typeface="Gilroy-Light"/>
              </a:rPr>
              <a:t> (инженер)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611B83-5A0B-EFF7-A4D5-3405ADFF79A3}"/>
              </a:ext>
            </a:extLst>
          </p:cNvPr>
          <p:cNvSpPr txBox="1"/>
          <p:nvPr/>
        </p:nvSpPr>
        <p:spPr>
          <a:xfrm>
            <a:off x="5032305" y="1194496"/>
            <a:ext cx="1728192" cy="1754326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Место для фото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85B99-36BD-4361-2F7E-A360C11E2783}"/>
              </a:ext>
            </a:extLst>
          </p:cNvPr>
          <p:cNvSpPr txBox="1"/>
          <p:nvPr/>
        </p:nvSpPr>
        <p:spPr>
          <a:xfrm>
            <a:off x="7968208" y="4730070"/>
            <a:ext cx="1728192" cy="1754326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Место для фото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8035002-4ADD-4689-9685-C19376557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3867146"/>
            <a:ext cx="3808292" cy="285621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9538408-C434-4569-8115-0209BFEF66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1"/>
          <a:stretch/>
        </p:blipFill>
        <p:spPr bwMode="auto">
          <a:xfrm>
            <a:off x="5032305" y="794512"/>
            <a:ext cx="2684240" cy="295443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448" y="1268760"/>
            <a:ext cx="3995936" cy="1163464"/>
          </a:xfrm>
        </p:spPr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Спасибо!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300BFC0-4592-4A77-BC19-138BED7DA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05" y="2564904"/>
            <a:ext cx="5182422" cy="385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385</TotalTime>
  <Words>647</Words>
  <Application>Microsoft Office PowerPoint</Application>
  <DocSecurity>0</DocSecurity>
  <PresentationFormat>Широкоэкранный</PresentationFormat>
  <Paragraphs>109</Paragraphs>
  <Slides>11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Arial</vt:lpstr>
      <vt:lpstr>Calibri</vt:lpstr>
      <vt:lpstr>Calibri Light</vt:lpstr>
      <vt:lpstr>Gilroy-Bold</vt:lpstr>
      <vt:lpstr>Gilroy-ExtraBold</vt:lpstr>
      <vt:lpstr>Gilroy-Light</vt:lpstr>
      <vt:lpstr>GT Walsheim Pro Light</vt:lpstr>
      <vt:lpstr>Helvetica Neue</vt:lpstr>
      <vt:lpstr>Times New Roman</vt:lpstr>
      <vt:lpstr>Тема Office</vt:lpstr>
      <vt:lpstr>1_Тема Office</vt:lpstr>
      <vt:lpstr>Проект: Визуальная новелла “Попробуй не отчислиться”  Выполнили: Ганус Ярослав Осташова Виктория Мясоедов Данила Носкова Екатерина Кияков Булат</vt:lpstr>
      <vt:lpstr>Презентация PowerPoint</vt:lpstr>
      <vt:lpstr>Презентация PowerPoint</vt:lpstr>
      <vt:lpstr>Презентация PowerPoint</vt:lpstr>
      <vt:lpstr>Уникальность нашего продукта</vt:lpstr>
      <vt:lpstr>Презентация PowerPoint</vt:lpstr>
      <vt:lpstr>Презентация PowerPoint</vt:lpstr>
      <vt:lpstr>Финансы</vt:lpstr>
      <vt:lpstr>ФРАГМЕНТЫ ИЗ НАШЕЙ ИГРЫ</vt:lpstr>
      <vt:lpstr>Презентация PowerPoint</vt:lpstr>
      <vt:lpstr>Спасибо!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Рома Кияков</cp:lastModifiedBy>
  <cp:revision>49</cp:revision>
  <dcterms:created xsi:type="dcterms:W3CDTF">2023-07-21T07:14:15Z</dcterms:created>
  <dcterms:modified xsi:type="dcterms:W3CDTF">2023-12-22T09:41:15Z</dcterms:modified>
  <dc:identifier/>
  <dc:language/>
  <cp:version/>
</cp:coreProperties>
</file>