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9144000" cy="51435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C1F0F25-DACA-49D6-B4C6-4B5209C2CA66}">
  <a:tblStyle styleId="{EC1F0F25-DACA-49D6-B4C6-4B5209C2CA66}" styleName="Table_0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7" d="100"/>
          <a:sy n="157" d="100"/>
        </p:scale>
        <p:origin x="-294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 bwMode="auto"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 bwMode="auto"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 bwMode="auto"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 bwMode="auto"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 bwMode="auto"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 bwMode="auto"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 bwMode="auto"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</a:endParaRPr>
          </a:p>
        </p:txBody>
      </p:sp>
      <p:sp>
        <p:nvSpPr>
          <p:cNvPr id="19" name="Google Shape;19;p4"/>
          <p:cNvSpPr txBox="1"/>
          <p:nvPr/>
        </p:nvSpPr>
        <p:spPr bwMode="auto"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аш макет 1" userDrawn="1">
  <p:cSld name="CUST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 bwMode="auto"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/>
          <p:nvPr/>
        </p:nvSpPr>
        <p:spPr bwMode="auto"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 bwMode="auto"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EFAULT" userDrawn="1">
  <p:cSld name="DEFAUL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 bwMode="auto"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1" userDrawn="1">
  <p:cSld name="1_Title and body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/>
          <p:nvPr/>
        </p:nvPicPr>
        <p:blipFill>
          <a:blip r:embed="rId2">
            <a:alphaModFix/>
          </a:blip>
          <a:srcRect t="1754" r="2180" b="4319"/>
          <a:stretch/>
        </p:blipFill>
        <p:spPr bwMode="auto"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/>
          <p:nvPr/>
        </p:nvPicPr>
        <p:blipFill>
          <a:blip r:embed="rId3">
            <a:alphaModFix amt="32000"/>
          </a:blip>
          <a:stretch/>
        </p:blipFill>
        <p:spPr bwMode="auto"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 2" userDrawn="1">
  <p:cSld name="1_Title and body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/>
          <p:nvPr/>
        </p:nvPicPr>
        <p:blipFill>
          <a:blip r:embed="rId2">
            <a:alphaModFix/>
          </a:blip>
          <a:stretch/>
        </p:blipFill>
        <p:spPr bwMode="auto"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 bwMode="auto"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 bwMode="auto"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Название раздела 1" userDrawn="1">
  <p:cSld name="SECTION_HEAD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 bwMode="auto"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 bwMode="auto"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 bwMode="auto">
          <a:xfrm>
            <a:off x="401719" y="1678578"/>
            <a:ext cx="4655700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  <a:defRPr/>
            </a:pP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Навигация по туристическим маршрутам, информационная среда</a:t>
            </a:r>
            <a:endParaRPr sz="3100" dirty="0">
              <a:solidFill>
                <a:schemeClr val="dk1"/>
              </a:solidFill>
            </a:endParaRPr>
          </a:p>
        </p:txBody>
      </p:sp>
      <p:pic>
        <p:nvPicPr>
          <p:cNvPr id="105" name="Google Shape;105;p25"/>
          <p:cNvPicPr/>
          <p:nvPr/>
        </p:nvPicPr>
        <p:blipFill>
          <a:blip r:embed="rId2">
            <a:alphaModFix/>
          </a:blip>
          <a:srcRect l="48519"/>
          <a:stretch/>
        </p:blipFill>
        <p:spPr bwMode="auto"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 bwMode="auto"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" name="Google Shape;107;p25"/>
          <p:cNvSpPr/>
          <p:nvPr/>
        </p:nvSpPr>
        <p:spPr bwMode="auto"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" name="Google Shape;108;p25"/>
          <p:cNvSpPr/>
          <p:nvPr/>
        </p:nvSpPr>
        <p:spPr bwMode="auto"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" name="Google Shape;109;p25"/>
          <p:cNvSpPr/>
          <p:nvPr/>
        </p:nvSpPr>
        <p:spPr bwMode="auto"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0" name="Google Shape;110;p25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4" name="Google Shape;114;p25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04;p25"/>
          <p:cNvSpPr txBox="1">
            <a:spLocks noGrp="1"/>
          </p:cNvSpPr>
          <p:nvPr/>
        </p:nvSpPr>
        <p:spPr>
          <a:xfrm>
            <a:off x="257903" y="893980"/>
            <a:ext cx="46557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dirty="0" smtClean="0">
                <a:solidFill>
                  <a:schemeClr val="dk1"/>
                </a:solidFill>
              </a:rPr>
              <a:t>Кольские маршруты</a:t>
            </a:r>
            <a:endParaRPr sz="3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 bwMode="auto"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1"/>
          </p:nvPr>
        </p:nvSpPr>
        <p:spPr bwMode="auto">
          <a:xfrm>
            <a:off x="239099" y="1883068"/>
            <a:ext cx="6848475" cy="826799"/>
          </a:xfrm>
          <a:prstGeom prst="rect">
            <a:avLst/>
          </a:prstGeom>
          <a:noFill/>
          <a:ln>
            <a:noFill/>
          </a:ln>
        </p:spPr>
        <p:txBody>
          <a:bodyPr spcFirstLastPara="1" vertOverflow="overflow" horzOverflow="overflow" vert="horz" wrap="square" lIns="91425" tIns="91425" rIns="91425" bIns="91425" numCol="1" spcCol="0" rtlCol="0" fromWordArt="0" anchor="t" anchorCtr="0" forceAA="0" compatLnSpc="0">
            <a:norm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  <a:defRPr/>
            </a:pPr>
            <a:r>
              <a:rPr lang="ru"/>
              <a:t>Проект предусматривает в себе целую сферу деятельности.</a:t>
            </a:r>
            <a:endParaRPr/>
          </a:p>
        </p:txBody>
      </p:sp>
      <p:sp>
        <p:nvSpPr>
          <p:cNvPr id="121" name="Google Shape;121;p26"/>
          <p:cNvSpPr/>
          <p:nvPr/>
        </p:nvSpPr>
        <p:spPr bwMode="auto"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2" name="Google Shape;122;p26"/>
          <p:cNvSpPr/>
          <p:nvPr/>
        </p:nvSpPr>
        <p:spPr bwMode="auto"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3" name="Google Shape;123;p26"/>
          <p:cNvSpPr/>
          <p:nvPr/>
        </p:nvSpPr>
        <p:spPr bwMode="auto"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4" name="Google Shape;124;p26"/>
          <p:cNvSpPr/>
          <p:nvPr/>
        </p:nvSpPr>
        <p:spPr bwMode="auto"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25" name="Google Shape;125;p2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/>
          <p:nvPr/>
        </p:nvSpPr>
        <p:spPr bwMode="auto"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8" name="Google Shape;128;p26"/>
          <p:cNvSpPr txBox="1"/>
          <p:nvPr/>
        </p:nvSpPr>
        <p:spPr bwMode="auto">
          <a:xfrm>
            <a:off x="0" y="2709875"/>
            <a:ext cx="7260419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marR="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  <a:defRPr/>
            </a:pPr>
            <a:r>
              <a:rPr lang="ru" sz="12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Развитие туристической среды в </a:t>
            </a:r>
            <a:r>
              <a:rPr lang="ru" sz="1200" b="0" i="0" u="none" strike="noStrike" cap="none" spc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регионе</a:t>
            </a:r>
            <a:r>
              <a:rPr lang="en-US" sz="1200" b="0" i="0" u="none" strike="noStrike" cap="none" spc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;</a:t>
            </a:r>
            <a:endParaRPr lang="ru-RU" sz="1200" b="0" i="0" u="none" strike="noStrike" cap="none" spc="0" dirty="0" smtClean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219200" marR="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  <a:defRPr/>
            </a:pPr>
            <a:r>
              <a:rPr lang="ru-RU" sz="1200" dirty="0" smtClean="0">
                <a:ea typeface="Raleway"/>
              </a:rPr>
              <a:t>Создание </a:t>
            </a:r>
            <a:r>
              <a:rPr lang="en-US" sz="1200" dirty="0" smtClean="0">
                <a:ea typeface="Raleway"/>
              </a:rPr>
              <a:t>web-</a:t>
            </a:r>
            <a:r>
              <a:rPr lang="ru-RU" sz="1200" dirty="0" smtClean="0">
                <a:ea typeface="Raleway"/>
              </a:rPr>
              <a:t>инфраструктуры для территорий с доступом к мобильной сети;</a:t>
            </a:r>
          </a:p>
          <a:p>
            <a:pPr marL="1219200" marR="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  <a:defRPr/>
            </a:pPr>
            <a:r>
              <a:rPr lang="ru-RU" sz="12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Создание локальных баз данных и прикладных приложений в зонах без доступа к мобильной сети;</a:t>
            </a:r>
          </a:p>
          <a:p>
            <a:pPr marL="1219200" marR="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  <a:defRPr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Сбор данных по маршрутам в единую базу данных для учёта мнений людей по благоустройству территорий.</a:t>
            </a:r>
          </a:p>
        </p:txBody>
      </p:sp>
      <p:sp>
        <p:nvSpPr>
          <p:cNvPr id="129" name="Google Shape;129;p26"/>
          <p:cNvSpPr txBox="1"/>
          <p:nvPr/>
        </p:nvSpPr>
        <p:spPr bwMode="auto"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</a:endParaRPr>
          </a:p>
        </p:txBody>
      </p:sp>
      <p:grpSp>
        <p:nvGrpSpPr>
          <p:cNvPr id="130" name="Google Shape;130;p26"/>
          <p:cNvGrpSpPr/>
          <p:nvPr/>
        </p:nvGrpSpPr>
        <p:grpSpPr bwMode="auto">
          <a:xfrm>
            <a:off x="0" y="681925"/>
            <a:ext cx="4728303" cy="97200"/>
            <a:chOff x="0" y="692501"/>
            <a:chExt cx="2624940" cy="97200"/>
          </a:xfrm>
        </p:grpSpPr>
        <p:sp>
          <p:nvSpPr>
            <p:cNvPr id="131" name="Google Shape;131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title"/>
          </p:nvPr>
        </p:nvSpPr>
        <p:spPr bwMode="auto"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 bwMode="auto"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indent="-266700">
              <a:buClr>
                <a:schemeClr val="dk1"/>
              </a:buClr>
              <a:defRPr/>
            </a:pPr>
            <a:r>
              <a:rPr lang="ru-RU" dirty="0">
                <a:solidFill>
                  <a:srgbClr val="132C40"/>
                </a:solidFill>
              </a:rPr>
              <a:t>Потенциальными клиентами являются: Туристы и гости региона, интересующиеся природой и историей Кольского заполярья, спортсмены и ЗОЖ-</a:t>
            </a:r>
            <a:r>
              <a:rPr lang="ru-RU" dirty="0" err="1">
                <a:solidFill>
                  <a:srgbClr val="132C40"/>
                </a:solidFill>
              </a:rPr>
              <a:t>ники</a:t>
            </a:r>
            <a:r>
              <a:rPr lang="ru-RU" dirty="0">
                <a:solidFill>
                  <a:srgbClr val="132C40"/>
                </a:solidFill>
              </a:rPr>
              <a:t>. Будут внедрено ПО </a:t>
            </a:r>
            <a:r>
              <a:rPr lang="ru-RU" dirty="0" err="1">
                <a:solidFill>
                  <a:srgbClr val="132C40"/>
                </a:solidFill>
              </a:rPr>
              <a:t>по</a:t>
            </a:r>
            <a:r>
              <a:rPr lang="ru-RU" dirty="0">
                <a:solidFill>
                  <a:srgbClr val="132C40"/>
                </a:solidFill>
              </a:rPr>
              <a:t> типу GPS и ГЛОНАС</a:t>
            </a:r>
            <a:r>
              <a:rPr lang="ru-RU" dirty="0" smtClean="0">
                <a:solidFill>
                  <a:srgbClr val="132C40"/>
                </a:solidFill>
              </a:rPr>
              <a:t>. Создан сайт проекта, мобильное приложение. В зонах будет браться информация по локальным БД из-за пропадания сети в некоторых зонах. </a:t>
            </a:r>
            <a:r>
              <a:rPr lang="ru-RU" dirty="0">
                <a:solidFill>
                  <a:srgbClr val="132C40"/>
                </a:solidFill>
              </a:rPr>
              <a:t>Главными характеристики являются: здоровое питание, спорт, отдых на природе, туристические маршруты с гидами.  </a:t>
            </a:r>
            <a:endParaRPr dirty="0"/>
          </a:p>
          <a:p>
            <a:pPr marL="406400" lvl="0" indent="-2667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pPr>
            <a:endParaRPr dirty="0">
              <a:solidFill>
                <a:srgbClr val="132C40"/>
              </a:solidFill>
            </a:endParaRPr>
          </a:p>
          <a:p>
            <a:pPr marL="1016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ru" sz="1300" dirty="0">
                <a:solidFill>
                  <a:srgbClr val="132C40"/>
                </a:solidFill>
              </a:rPr>
              <a:t>	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2" name="Google Shape;142;p27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3" name="Google Shape;143;p27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" name="Google Shape;144;p27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" name="Google Shape;145;p27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" name="Google Shape;146;p27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7" name="Google Shape;147;p27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8" name="Google Shape;148;p27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49" name="Google Shape;149;p2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 bwMode="auto"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1"/>
          </p:nvPr>
        </p:nvSpPr>
        <p:spPr bwMode="auto">
          <a:xfrm>
            <a:off x="401719" y="2144987"/>
            <a:ext cx="6568200" cy="206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indent="-266700">
              <a:buClr>
                <a:schemeClr val="dk1"/>
              </a:buClr>
              <a:defRPr/>
            </a:pPr>
            <a:r>
              <a:rPr lang="ru-RU" dirty="0">
                <a:solidFill>
                  <a:srgbClr val="132C40"/>
                </a:solidFill>
              </a:rPr>
              <a:t>Отсутствие инфраструктуры;</a:t>
            </a:r>
            <a:endParaRPr dirty="0"/>
          </a:p>
          <a:p>
            <a:pPr marL="406400" indent="-266700">
              <a:buClr>
                <a:schemeClr val="dk1"/>
              </a:buClr>
              <a:defRPr/>
            </a:pPr>
            <a:r>
              <a:rPr lang="ru-RU" dirty="0" smtClean="0">
                <a:solidFill>
                  <a:srgbClr val="132C40"/>
                </a:solidFill>
              </a:rPr>
              <a:t>Смена сезонов;</a:t>
            </a:r>
          </a:p>
          <a:p>
            <a:pPr marL="406400" indent="-266700">
              <a:buClr>
                <a:schemeClr val="dk1"/>
              </a:buClr>
              <a:defRPr/>
            </a:pPr>
            <a:r>
              <a:rPr lang="ru-RU" dirty="0" smtClean="0"/>
              <a:t>Простой в территорий в весенне-осенний период;</a:t>
            </a:r>
            <a:endParaRPr dirty="0"/>
          </a:p>
          <a:p>
            <a:pPr marL="406400" indent="-266700">
              <a:buClr>
                <a:schemeClr val="dk1"/>
              </a:buClr>
              <a:defRPr/>
            </a:pPr>
            <a:r>
              <a:rPr lang="ru-RU" dirty="0">
                <a:solidFill>
                  <a:srgbClr val="132C40"/>
                </a:solidFill>
              </a:rPr>
              <a:t>Д</a:t>
            </a:r>
            <a:r>
              <a:rPr lang="ru-RU" dirty="0" smtClean="0">
                <a:solidFill>
                  <a:srgbClr val="132C40"/>
                </a:solidFill>
              </a:rPr>
              <a:t>оступность </a:t>
            </a:r>
            <a:r>
              <a:rPr lang="ru-RU" dirty="0">
                <a:solidFill>
                  <a:srgbClr val="132C40"/>
                </a:solidFill>
              </a:rPr>
              <a:t>инвентаря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</a:p>
          <a:p>
            <a:pPr marL="406400" indent="-266700">
              <a:buClr>
                <a:schemeClr val="dk1"/>
              </a:buClr>
              <a:defRPr/>
            </a:pPr>
            <a:r>
              <a:rPr lang="ru" dirty="0">
                <a:solidFill>
                  <a:srgbClr val="132C40"/>
                </a:solidFill>
              </a:rPr>
              <a:t>Уголовные и административные права и обязанности</a:t>
            </a:r>
            <a:r>
              <a:rPr lang="ru" dirty="0" smtClean="0">
                <a:solidFill>
                  <a:srgbClr val="132C40"/>
                </a:solidFill>
              </a:rPr>
              <a:t>;</a:t>
            </a:r>
          </a:p>
          <a:p>
            <a:pPr marL="406400" indent="-266700">
              <a:buClr>
                <a:schemeClr val="dk1"/>
              </a:buClr>
              <a:defRPr/>
            </a:pPr>
            <a:r>
              <a:rPr lang="ru" dirty="0" smtClean="0">
                <a:solidFill>
                  <a:srgbClr val="132C40"/>
                </a:solidFill>
              </a:rPr>
              <a:t>Затратность проекта;</a:t>
            </a:r>
          </a:p>
          <a:p>
            <a:pPr marL="406400" indent="-266700">
              <a:buClr>
                <a:schemeClr val="dk1"/>
              </a:buClr>
              <a:defRPr/>
            </a:pPr>
            <a:r>
              <a:rPr lang="ru" dirty="0" smtClean="0">
                <a:solidFill>
                  <a:srgbClr val="132C40"/>
                </a:solidFill>
              </a:rPr>
              <a:t>Не везде есть благоустройство для всех категорий граждан;</a:t>
            </a:r>
          </a:p>
          <a:p>
            <a:pPr marL="406400" indent="-266700">
              <a:buClr>
                <a:schemeClr val="dk1"/>
              </a:buClr>
              <a:defRPr/>
            </a:pPr>
            <a:r>
              <a:rPr lang="ru" dirty="0" smtClean="0">
                <a:solidFill>
                  <a:srgbClr val="132C40"/>
                </a:solidFill>
              </a:rPr>
              <a:t>Недоступность связи в некоторых локациях.</a:t>
            </a:r>
            <a:endParaRPr dirty="0">
              <a:solidFill>
                <a:srgbClr val="132C40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pPr>
            <a:r>
              <a:rPr lang="ru" sz="1400" dirty="0">
                <a:solidFill>
                  <a:srgbClr val="132C40"/>
                </a:solidFill>
              </a:rPr>
              <a:t>	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7" name="Google Shape;157;p28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" name="Google Shape;158;p28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" name="Google Shape;159;p28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0" name="Google Shape;160;p28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1" name="Google Shape;161;p28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62" name="Google Shape;162;p28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63" name="Google Shape;163;p2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 bwMode="auto"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9" name="Google Shape;169;p29"/>
          <p:cNvSpPr txBox="1">
            <a:spLocks noGrp="1"/>
          </p:cNvSpPr>
          <p:nvPr>
            <p:ph type="body" idx="1"/>
          </p:nvPr>
        </p:nvSpPr>
        <p:spPr bwMode="auto">
          <a:xfrm>
            <a:off x="456818" y="2626031"/>
            <a:ext cx="7993200" cy="1197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pPr>
            <a:r>
              <a:rPr lang="ru" dirty="0" smtClean="0">
                <a:solidFill>
                  <a:srgbClr val="132C40"/>
                </a:solidFill>
              </a:rPr>
              <a:t>Выделение зон под обустройку;</a:t>
            </a:r>
            <a:endParaRPr lang="ru" dirty="0">
              <a:solidFill>
                <a:srgbClr val="132C40"/>
              </a:solidFill>
            </a:endParaRPr>
          </a:p>
          <a:p>
            <a:pPr marL="406400" lvl="0" indent="-2667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pPr>
            <a:r>
              <a:rPr lang="ru" dirty="0" smtClean="0">
                <a:solidFill>
                  <a:srgbClr val="132C40"/>
                </a:solidFill>
              </a:rPr>
              <a:t>Доведение информации до массовости;</a:t>
            </a:r>
            <a:endParaRPr lang="ru" dirty="0">
              <a:solidFill>
                <a:srgbClr val="132C40"/>
              </a:solidFill>
            </a:endParaRPr>
          </a:p>
          <a:p>
            <a:pPr marL="406400" lvl="0" indent="-2667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pPr>
            <a:r>
              <a:rPr lang="ru-RU" dirty="0" smtClean="0">
                <a:solidFill>
                  <a:srgbClr val="132C40"/>
                </a:solidFill>
              </a:rPr>
              <a:t>Установка в местах с нестабильной мобильной сетью серверных помещений с персоналом, которые будут обслуживать сервер и локальное ПО;</a:t>
            </a:r>
            <a:endParaRPr lang="ru-RU" sz="1300" dirty="0">
              <a:solidFill>
                <a:srgbClr val="132C40"/>
              </a:solidFill>
            </a:endParaRPr>
          </a:p>
          <a:p>
            <a:pPr marL="406400" lvl="0" indent="-2667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pPr>
            <a:r>
              <a:rPr lang="ru-RU" sz="1300" dirty="0" smtClean="0">
                <a:solidFill>
                  <a:srgbClr val="132C40"/>
                </a:solidFill>
              </a:rPr>
              <a:t>Развитие мобильных сетей в регионе;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70" name="Google Shape;170;p29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1" name="Google Shape;171;p29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" name="Google Shape;172;p29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" name="Google Shape;173;p29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4" name="Google Shape;174;p29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5" name="Google Shape;175;p29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6" name="Google Shape;176;p29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77" name="Google Shape;177;p2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title"/>
          </p:nvPr>
        </p:nvSpPr>
        <p:spPr bwMode="auto"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30"/>
          <p:cNvSpPr txBox="1">
            <a:spLocks noGrp="1"/>
          </p:cNvSpPr>
          <p:nvPr>
            <p:ph type="body" idx="1"/>
          </p:nvPr>
        </p:nvSpPr>
        <p:spPr bwMode="auto">
          <a:xfrm>
            <a:off x="356132" y="1481081"/>
            <a:ext cx="7743899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4" name="Google Shape;184;p30"/>
          <p:cNvSpPr txBox="1"/>
          <p:nvPr/>
        </p:nvSpPr>
        <p:spPr bwMode="auto">
          <a:xfrm>
            <a:off x="808057" y="2265120"/>
            <a:ext cx="5118900" cy="238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Кольские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маршруты</a:t>
            </a:r>
            <a:r>
              <a:rPr lang="en-US" sz="1200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;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клиентам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спортсменам, туристам и лицам с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ОВЗ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;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выбор туристического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маршрута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;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логистику построения маршрута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;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технологии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по типу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навигации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,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туристических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-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меток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;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 ценность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комфортного туристического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маршрута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;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85" name="Google Shape;185;p30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" name="Google Shape;193;p31"/>
          <p:cNvSpPr/>
          <p:nvPr/>
        </p:nvSpPr>
        <p:spPr bwMode="auto"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" name="Google Shape;194;p31"/>
          <p:cNvSpPr txBox="1"/>
          <p:nvPr/>
        </p:nvSpPr>
        <p:spPr bwMode="auto">
          <a:xfrm>
            <a:off x="488944" y="2340288"/>
            <a:ext cx="6936600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туристический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рынок</a:t>
            </a:r>
            <a:r>
              <a:rPr lang="ru" sz="12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;</a:t>
            </a: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Конкурентами являются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туристические базы, тур-агентства, тур-фирмы;</a:t>
            </a: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lvl="0">
              <a:lnSpc>
                <a:spcPct val="114999"/>
              </a:lnSpc>
              <a:buSzPts val="1200"/>
              <a:defRPr/>
            </a:pPr>
            <a:r>
              <a:rPr lang="ru-RU" sz="1200" dirty="0"/>
              <a:t>2022 год: </a:t>
            </a:r>
            <a:r>
              <a:rPr lang="ru-RU" sz="1200" b="1" dirty="0"/>
              <a:t>539,4 тыс. человек</a:t>
            </a:r>
            <a:r>
              <a:rPr lang="ru-RU" sz="1200" dirty="0"/>
              <a:t>, в том числе 18,4 тыс. человек иностранные </a:t>
            </a:r>
            <a:r>
              <a:rPr lang="ru-RU" sz="1200" dirty="0" smtClean="0"/>
              <a:t>туристы.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95" name="Google Shape;195;p31"/>
          <p:cNvSpPr txBox="1">
            <a:spLocks noGrp="1"/>
          </p:cNvSpPr>
          <p:nvPr>
            <p:ph type="title"/>
          </p:nvPr>
        </p:nvSpPr>
        <p:spPr bwMode="auto"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7" name="Google Shape;197;p31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8" name="Google Shape;198;p31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9" name="Google Shape;199;p31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5" name="Google Shape;205;p32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" name="Google Shape;206;p32"/>
          <p:cNvSpPr/>
          <p:nvPr/>
        </p:nvSpPr>
        <p:spPr bwMode="auto"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" name="Google Shape;207;p32"/>
          <p:cNvSpPr txBox="1"/>
          <p:nvPr/>
        </p:nvSpPr>
        <p:spPr bwMode="auto">
          <a:xfrm>
            <a:off x="488944" y="2340288"/>
            <a:ext cx="6936600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defRPr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Долина Уюта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, Семёновское озеро, эко </a:t>
            </a: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тропа...</a:t>
            </a:r>
          </a:p>
          <a:p>
            <a: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defRPr/>
            </a:pPr>
            <a:endParaRPr lang="ru" sz="1200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defRPr/>
            </a:pPr>
            <a:r>
              <a:rPr lang="ru" sz="12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Тур-агенства, тур-фирмы, базы отдыха, санатории;</a:t>
            </a:r>
          </a:p>
          <a:p>
            <a: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defRPr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defRPr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Есть инфраструктура, но давно не </a:t>
            </a:r>
            <a:r>
              <a:rPr lang="ru" sz="12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обновлялась...</a:t>
            </a:r>
          </a:p>
          <a:p>
            <a: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defRPr/>
            </a:pPr>
            <a:endParaRPr lang="ru" sz="1200" b="0" i="0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457200" lvl="0" indent="-304800">
              <a:lnSpc>
                <a:spcPct val="114999"/>
              </a:lnSpc>
              <a:buClr>
                <a:srgbClr val="132C40"/>
              </a:buClr>
              <a:buSzPts val="1200"/>
              <a:buFont typeface="Raleway"/>
              <a:buChar char="●"/>
              <a:defRPr/>
            </a:pPr>
            <a:r>
              <a:rPr lang="ru-RU" sz="1200" dirty="0"/>
              <a:t>Т</a:t>
            </a:r>
            <a:r>
              <a:rPr lang="ru-RU" sz="1200" dirty="0" smtClean="0"/>
              <a:t>уроператорские </a:t>
            </a:r>
            <a:r>
              <a:rPr lang="ru-RU" sz="1200" dirty="0"/>
              <a:t>фирмы и туристические агентства</a:t>
            </a:r>
            <a:r>
              <a:rPr lang="ru-RU" sz="1200" dirty="0" smtClean="0"/>
              <a:t>.</a:t>
            </a:r>
          </a:p>
          <a:p>
            <a:pPr marL="457200" lvl="0" indent="-304800">
              <a:lnSpc>
                <a:spcPct val="114999"/>
              </a:lnSpc>
              <a:buClr>
                <a:srgbClr val="132C40"/>
              </a:buClr>
              <a:buSzPts val="1200"/>
              <a:buFont typeface="Raleway"/>
              <a:buChar char="●"/>
              <a:defRPr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  <a:p>
            <a:pPr marL="457200" marR="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  <a:defRPr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Обустройка территории, поддержание в надлежащем состоянии.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 bwMode="auto"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0" name="Google Shape;210;p32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1" name="Google Shape;211;p32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2" name="Google Shape;212;p32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/>
        </p:nvSpPr>
        <p:spPr bwMode="auto">
          <a:xfrm>
            <a:off x="590936" y="2277106"/>
            <a:ext cx="6936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 dirty="0" smtClean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</a:rPr>
              <a:t>БИЗНЕС-МОДЕЛИ, КОТОРЫЕ БУДУТ ИСПОЛЬЗОВАТЬСЯ В ПРОЕКТЕ</a:t>
            </a: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-US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</a:rPr>
              <a:t>B to C</a:t>
            </a: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</a:rPr>
              <a:t>B to B</a:t>
            </a: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-US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</a:rPr>
              <a:t>B to G</a:t>
            </a:r>
            <a:endParaRPr lang="ru-RU" sz="1200" dirty="0" smtClean="0">
              <a:solidFill>
                <a:schemeClr val="dk1"/>
              </a:solidFill>
              <a:latin typeface="Raleway SemiBold"/>
              <a:ea typeface="Raleway"/>
              <a:cs typeface="Raleway"/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-US" sz="12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</a:rPr>
              <a:t>B to IT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18" name="Google Shape;218;p33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0" name="Google Shape;220;p33"/>
          <p:cNvSpPr/>
          <p:nvPr/>
        </p:nvSpPr>
        <p:spPr bwMode="auto"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title"/>
          </p:nvPr>
        </p:nvSpPr>
        <p:spPr bwMode="auto"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23" name="Google Shape;223;p33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24" name="Google Shape;224;p33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25" name="Google Shape;225;p33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26" name="Google Shape;226;p33"/>
          <p:cNvSpPr txBox="1"/>
          <p:nvPr/>
        </p:nvSpPr>
        <p:spPr bwMode="auto">
          <a:xfrm>
            <a:off x="407625" y="4527900"/>
            <a:ext cx="8091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* </a:t>
            </a: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 bwMode="auto"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b="1">
                <a:latin typeface="Raleway"/>
                <a:ea typeface="Raleway"/>
                <a:cs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</a:endParaRPr>
          </a:p>
        </p:txBody>
      </p:sp>
      <p:sp>
        <p:nvSpPr>
          <p:cNvPr id="232" name="Google Shape;232;p34"/>
          <p:cNvSpPr txBox="1">
            <a:spLocks noGrp="1"/>
          </p:cNvSpPr>
          <p:nvPr>
            <p:ph type="body" idx="1"/>
          </p:nvPr>
        </p:nvSpPr>
        <p:spPr bwMode="auto">
          <a:xfrm>
            <a:off x="456818" y="2340281"/>
            <a:ext cx="7993200" cy="704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  <a:defRPr/>
            </a:pPr>
            <a:r>
              <a:rPr lang="ru-RU" dirty="0" smtClean="0"/>
              <a:t>Написание технического задания</a:t>
            </a:r>
            <a:endParaRPr dirty="0"/>
          </a:p>
        </p:txBody>
      </p:sp>
      <p:sp>
        <p:nvSpPr>
          <p:cNvPr id="233" name="Google Shape;233;p34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4" name="Google Shape;234;p34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5" name="Google Shape;235;p34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6" name="Google Shape;236;p34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 bwMode="auto"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35"/>
          <p:cNvGraphicFramePr>
            <a:graphicFrameLocks/>
          </p:cNvGraphicFramePr>
          <p:nvPr/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tableStyleId>{EC1F0F25-DACA-49D6-B4C6-4B5209C2CA66}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Сенчаков Сергей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35"/>
          <p:cNvSpPr/>
          <p:nvPr/>
        </p:nvSpPr>
        <p:spPr bwMode="auto"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  <a:defRPr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244" name="Google Shape;244;p35"/>
          <p:cNvSpPr txBox="1">
            <a:spLocks noGrp="1"/>
          </p:cNvSpPr>
          <p:nvPr>
            <p:ph type="body" idx="1"/>
          </p:nvPr>
        </p:nvSpPr>
        <p:spPr bwMode="auto"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  <a:defRPr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</a:rPr>
              <a:t>ВАЖНО</a:t>
            </a:r>
            <a:endParaRPr/>
          </a:p>
        </p:txBody>
      </p:sp>
      <p:sp>
        <p:nvSpPr>
          <p:cNvPr id="245" name="Google Shape;245;p35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46" name="Google Shape;246;p35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7" name="Google Shape;247;p35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48" name="Google Shape;248;p35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49" name="Google Shape;249;p35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0" name="Google Shape;250;p35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 bwMode="auto"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36"/>
          <p:cNvSpPr txBox="1">
            <a:spLocks noGrp="1"/>
          </p:cNvSpPr>
          <p:nvPr>
            <p:ph type="body" idx="1"/>
          </p:nvPr>
        </p:nvSpPr>
        <p:spPr bwMode="auto">
          <a:xfrm>
            <a:off x="456825" y="1433725"/>
            <a:ext cx="7973700" cy="15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  <a:defRPr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  <a:defRPr/>
            </a:pPr>
            <a:r>
              <a:rPr lang="ru" sz="1300">
                <a:solidFill>
                  <a:srgbClr val="132C40"/>
                </a:solidFill>
              </a:rPr>
              <a:t>Договориться с органами власти о выделение территории под строительство инфраструктуры.</a:t>
            </a:r>
            <a:endParaRPr sz="1300">
              <a:solidFill>
                <a:srgbClr val="132C40"/>
              </a:solidFill>
            </a:endParaRPr>
          </a:p>
          <a:p>
            <a:pPr marL="457200" lvl="0" indent="-3111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  <a:defRPr/>
            </a:pPr>
            <a:r>
              <a:rPr lang="ru" sz="1300">
                <a:solidFill>
                  <a:srgbClr val="132C40"/>
                </a:solidFill>
              </a:rPr>
              <a:t>Предоставить план по благоустройству территории</a:t>
            </a:r>
            <a:endParaRPr sz="1300">
              <a:solidFill>
                <a:srgbClr val="132C40"/>
              </a:solidFill>
            </a:endParaRPr>
          </a:p>
          <a:p>
            <a:pPr marL="14605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  <a:defRPr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7" name="Google Shape;257;p36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58" name="Google Shape;258;p36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9" name="Google Shape;259;p36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0" name="Google Shape;260;p3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2" name="Google Shape;262;p36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3" name="Google Shape;263;p36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64" name="Google Shape;264;p36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aphicFrame>
        <p:nvGraphicFramePr>
          <p:cNvPr id="265" name="Google Shape;265;p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013238"/>
              </p:ext>
            </p:extLst>
          </p:nvPr>
        </p:nvGraphicFramePr>
        <p:xfrm>
          <a:off x="630335" y="3150175"/>
          <a:ext cx="7532024" cy="1700025"/>
        </p:xfrm>
        <a:graphic>
          <a:graphicData uri="http://schemas.openxmlformats.org/drawingml/2006/table">
            <a:tbl>
              <a:tblPr>
                <a:tableStyleId>{EC1F0F25-DACA-49D6-B4C6-4B5209C2CA66}</a:tableStyleId>
              </a:tblPr>
              <a:tblGrid>
                <a:gridCol w="3341400"/>
                <a:gridCol w="1679949"/>
                <a:gridCol w="2510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/>
                      </a:pPr>
                      <a:r>
                        <a:rPr lang="ru"/>
                        <a:t>Дизайн проекта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1 неделя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Сенчаков Сергей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 smtClean="0"/>
                        <a:t>Постановка</a:t>
                      </a:r>
                      <a:r>
                        <a:rPr lang="ru-RU" sz="1400" u="none" strike="noStrike" cap="none" baseline="0" dirty="0" smtClean="0"/>
                        <a:t> технического задания</a:t>
                      </a:r>
                      <a:endParaRPr lang="ru-RU" sz="1400" u="none" strike="noStrike" cap="none" dirty="0" smtClean="0"/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-RU" sz="1100" u="none" strike="noStrike" cap="none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3 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</a:rPr>
                        <a:t>Сенчаков Сергей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/>
                      </a:pP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</a:endParaRPr>
                    </a:p>
                  </a:txBody>
                  <a:tcPr marL="91425" marR="91425" marT="91425" marB="91425" anchor="ctr">
                    <a:lnL w="9525" algn="ctr">
                      <a:solidFill>
                        <a:schemeClr val="accent4"/>
                      </a:solidFill>
                    </a:lnL>
                    <a:lnR w="9525" algn="ctr">
                      <a:solidFill>
                        <a:schemeClr val="accent4"/>
                      </a:solidFill>
                    </a:lnR>
                    <a:lnT w="9525" algn="ctr">
                      <a:solidFill>
                        <a:schemeClr val="accent4"/>
                      </a:solidFill>
                    </a:lnT>
                    <a:lnB w="9525" algn="ctr">
                      <a:solidFill>
                        <a:schemeClr val="accent4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66" name="Google Shape;266;p36"/>
          <p:cNvSpPr txBox="1"/>
          <p:nvPr/>
        </p:nvSpPr>
        <p:spPr bwMode="auto">
          <a:xfrm>
            <a:off x="477924" y="2709325"/>
            <a:ext cx="5021399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  <a:defRPr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>
            <a:spLocks noGrp="1"/>
          </p:cNvSpPr>
          <p:nvPr>
            <p:ph type="title"/>
          </p:nvPr>
        </p:nvSpPr>
        <p:spPr bwMode="auto"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2" name="Google Shape;272;p37"/>
          <p:cNvSpPr txBox="1">
            <a:spLocks noGrp="1"/>
          </p:cNvSpPr>
          <p:nvPr>
            <p:ph type="body" idx="1"/>
          </p:nvPr>
        </p:nvSpPr>
        <p:spPr bwMode="auto"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ru">
                <a:solidFill>
                  <a:srgbClr val="132C40"/>
                </a:solidFill>
              </a:rPr>
              <a:t>Сенчаков Сергей моб. т.: +79210367680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3" name="Google Shape;273;p37"/>
          <p:cNvSpPr txBox="1">
            <a:spLocks noGrp="1"/>
          </p:cNvSpPr>
          <p:nvPr>
            <p:ph type="body" idx="1"/>
          </p:nvPr>
        </p:nvSpPr>
        <p:spPr bwMode="auto"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>
                <a:solidFill>
                  <a:srgbClr val="132C40"/>
                </a:solidFill>
              </a:rPr>
              <a:t>@sench26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4" name="Google Shape;274;p37"/>
          <p:cNvSpPr/>
          <p:nvPr/>
        </p:nvSpPr>
        <p:spPr bwMode="auto"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5" name="Google Shape;275;p37"/>
          <p:cNvSpPr txBox="1"/>
          <p:nvPr/>
        </p:nvSpPr>
        <p:spPr bwMode="auto"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6" name="Google Shape;276;p37"/>
          <p:cNvSpPr/>
          <p:nvPr/>
        </p:nvSpPr>
        <p:spPr bwMode="auto"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7" name="Google Shape;277;p3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 bwMode="auto">
          <a:xfrm>
            <a:off x="8788235" y="0"/>
            <a:ext cx="354899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79" name="Google Shape;279;p37"/>
          <p:cNvSpPr/>
          <p:nvPr/>
        </p:nvSpPr>
        <p:spPr bwMode="auto">
          <a:xfrm>
            <a:off x="8788179" y="4333388"/>
            <a:ext cx="354899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0" name="Google Shape;280;p37"/>
          <p:cNvSpPr/>
          <p:nvPr/>
        </p:nvSpPr>
        <p:spPr bwMode="auto">
          <a:xfrm>
            <a:off x="8788179" y="2088579"/>
            <a:ext cx="354899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81" name="Google Shape;281;p37"/>
          <p:cNvSpPr/>
          <p:nvPr/>
        </p:nvSpPr>
        <p:spPr bwMode="auto">
          <a:xfrm>
            <a:off x="8788179" y="3248117"/>
            <a:ext cx="354899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7515</TotalTime>
  <Words>494</Words>
  <Application>Microsoft Office PowerPoint</Application>
  <DocSecurity>0</DocSecurity>
  <PresentationFormat>Экран (16:9)</PresentationFormat>
  <Paragraphs>106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Simple Light</vt:lpstr>
      <vt:lpstr>Simple Light</vt:lpstr>
      <vt:lpstr>Навигация по туристическим маршрутам, информационная среда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Кольские маршруты</dc:title>
  <dc:creator>Сергей Сенчаков</dc:creator>
  <cp:lastModifiedBy>Сергей Сенчаков</cp:lastModifiedBy>
  <cp:revision>18</cp:revision>
  <dcterms:modified xsi:type="dcterms:W3CDTF">2023-10-21T13:16:12Z</dcterms:modified>
  <dc:identifier/>
  <dc:language/>
  <cp:version/>
</cp:coreProperties>
</file>