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8" r:id="rId4"/>
    <p:sldId id="260" r:id="rId5"/>
    <p:sldId id="257" r:id="rId6"/>
    <p:sldId id="263" r:id="rId7"/>
    <p:sldId id="265" r:id="rId8"/>
    <p:sldId id="262" r:id="rId9"/>
    <p:sldId id="266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75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2C03CA-D682-4DE2-9BEF-4DAE48833B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5BB9D3A-B7CB-46CF-B62C-D3DB9BE3E4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1FC858D-31ED-436D-BDB5-161EA8D122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01B2B-0EE8-45FF-B0BE-03D9DEB20C61}" type="datetimeFigureOut">
              <a:rPr lang="ru-RU" smtClean="0"/>
              <a:t>06.10.2023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8BEC4E6-4450-4692-AB2E-E557D1CC6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7EF9F57-64FB-4EEF-ABC0-CF9763E88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C6682-E7B4-4537-A15E-F8A5B8E72A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2592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7C94A3-CC63-4A54-B2DD-1A14C3EE2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6B8A839-B2D2-42FD-86C6-0BD1D99DE3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3BF3465-ED42-4CA8-B17E-EC5D6439C6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01B2B-0EE8-45FF-B0BE-03D9DEB20C61}" type="datetimeFigureOut">
              <a:rPr lang="ru-RU" smtClean="0"/>
              <a:t>06.10.2023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DB3F3CA-5A21-44C8-AB02-976BBEB59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93760A3-6B72-4364-8B60-51981466C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C6682-E7B4-4537-A15E-F8A5B8E72A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0130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760319-085E-42BD-A556-8071CCDC1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8D5083-8256-4A10-B19A-233BE9F487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9D0E9B3-CCC3-415B-BBC1-9CCFFD7181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01B2B-0EE8-45FF-B0BE-03D9DEB20C61}" type="datetimeFigureOut">
              <a:rPr lang="ru-RU" smtClean="0"/>
              <a:t>06.10.2023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7ADA721-BF29-4418-A8FD-4FB59AB6D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02198E8-80B1-45DE-9138-05282FE065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C6682-E7B4-4537-A15E-F8A5B8E72A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14913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02CA5D-37B4-4520-A8D2-0CDC8D8CE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096C944-C169-4E2A-83C5-1E06D11CDB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C3C2D1D-FEA9-436F-BADF-DC7678FF1D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CB50715-869B-4922-BA7C-A0088892B8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01B2B-0EE8-45FF-B0BE-03D9DEB20C61}" type="datetimeFigureOut">
              <a:rPr lang="ru-RU" smtClean="0"/>
              <a:t>06.10.2023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7DD48F0-4E09-4BFC-9237-87CD633F2B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E8B6B2D-F63D-4E2D-9C62-80C05F6164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C6682-E7B4-4537-A15E-F8A5B8E72A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64821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259405-CDD0-41B1-8A73-F930525232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E6714BA-67AD-4A0B-A6CE-CCCA3F8470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0583CA6-1817-4F9E-87F8-459C9637DE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7689408-06B1-41DA-ACCB-E870A85FEA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F1C0B92-8917-4F89-8219-642265DED19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D2DD715-7940-4E69-84C4-40475F2444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01B2B-0EE8-45FF-B0BE-03D9DEB20C61}" type="datetimeFigureOut">
              <a:rPr lang="ru-RU" smtClean="0"/>
              <a:t>06.10.2023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F30F34B-657D-40B2-8627-D39450A9E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6CD0C7A-AF93-4C9B-8286-A045EC265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C6682-E7B4-4537-A15E-F8A5B8E72A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1806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718F4E-67E0-4AD7-8DCD-04BF8ADBC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61F6D53-A5BE-4811-B55F-C2B22D34C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01B2B-0EE8-45FF-B0BE-03D9DEB20C61}" type="datetimeFigureOut">
              <a:rPr lang="ru-RU" smtClean="0"/>
              <a:t>06.10.2023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0507412-9E88-4390-BFF5-A358E9E79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9B4D65F-87AA-442A-95F3-D64C122FC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C6682-E7B4-4537-A15E-F8A5B8E72A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91609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0D7F213-2618-4E5F-8C6A-C8EACF5E1F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01B2B-0EE8-45FF-B0BE-03D9DEB20C61}" type="datetimeFigureOut">
              <a:rPr lang="ru-RU" smtClean="0"/>
              <a:t>06.10.2023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20C586A-DA51-456B-A8AA-5BEB969EAF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793588C-4413-447E-B5C9-791966811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C6682-E7B4-4537-A15E-F8A5B8E72A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62898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E89CAE-3917-4331-AF30-D29ACED40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EF05014-1D97-4E2F-9100-A1A571B717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8F66F5E-5FEB-42E6-BE45-D6846ADA54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72B200B-39C8-4967-8FC3-C4A32BB26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01B2B-0EE8-45FF-B0BE-03D9DEB20C61}" type="datetimeFigureOut">
              <a:rPr lang="ru-RU" smtClean="0"/>
              <a:t>06.10.2023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DFDF113-803F-4068-B65F-B88C302E3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BB60BD3-4EDA-4A0D-AA46-1B969A5611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C6682-E7B4-4537-A15E-F8A5B8E72A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44775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6F3A2C-68C9-4FCD-A54A-9C15028E60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479D31F-6FFB-434A-B992-237B9AB625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BFF65C0-7BCA-4ABD-AE1E-34ABE40D05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1993550-06BB-413D-BF7A-7EE7C3B88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01B2B-0EE8-45FF-B0BE-03D9DEB20C61}" type="datetimeFigureOut">
              <a:rPr lang="ru-RU" smtClean="0"/>
              <a:t>06.10.2023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6F0DF08-4865-4EB7-A328-2AA21609C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5FCE159-8B4F-4225-B28E-39A37CFF2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C6682-E7B4-4537-A15E-F8A5B8E72A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53363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CCAAF6-92C5-46C9-9A81-C9A4790972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1B2B11C-E8F7-4D3A-A61E-6D08275AB8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BC5A764-201C-4B11-BF48-750955E9E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01B2B-0EE8-45FF-B0BE-03D9DEB20C61}" type="datetimeFigureOut">
              <a:rPr lang="ru-RU" smtClean="0"/>
              <a:t>06.10.2023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45CE846-A365-4229-9015-1E4657C21B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6EF3F6D-B52A-45CC-9D93-98E2ACDE3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C6682-E7B4-4537-A15E-F8A5B8E72A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08140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C80942F-D14C-40DB-857D-37A4AC0588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07A10F4-6212-4450-9D2E-48106A092A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44982A9-2952-42EA-8968-C7AE5205D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01B2B-0EE8-45FF-B0BE-03D9DEB20C61}" type="datetimeFigureOut">
              <a:rPr lang="ru-RU" smtClean="0"/>
              <a:t>06.10.2023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130876-7669-4B62-BCB0-DA9823E404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755EB73-69A3-4ECD-9461-222DA9A2D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C6682-E7B4-4537-A15E-F8A5B8E72A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4494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EE3357-4691-4AC5-A95F-2B9AFFCB60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F7B37E8-045B-4ECA-A14F-53758F37B6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94F4AA5-5ECD-4047-84A3-F5F9C8CA16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A01B2B-0EE8-45FF-B0BE-03D9DEB20C61}" type="datetimeFigureOut">
              <a:rPr lang="ru-RU" smtClean="0"/>
              <a:t>06.10.2023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C283BA2-1FF7-4498-BC79-CA55958BB1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4F62960-5B7A-4AD7-99C8-E2C1E4C99F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3C6682-E7B4-4537-A15E-F8A5B8E72A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8523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628F037-FC46-42BC-94D5-57BAEC6141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8980" cy="6858000"/>
          </a:xfrm>
          <a:prstGeom prst="rect">
            <a:avLst/>
          </a:prstGeom>
          <a:effectLst/>
        </p:spPr>
      </p:pic>
      <p:pic>
        <p:nvPicPr>
          <p:cNvPr id="8" name="Picture 11">
            <a:extLst>
              <a:ext uri="{FF2B5EF4-FFF2-40B4-BE49-F238E27FC236}">
                <a16:creationId xmlns:a16="http://schemas.microsoft.com/office/drawing/2014/main" id="{B5791BC0-176B-488B-B9A5-041EBA4B51D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537"/>
          <a:stretch/>
        </p:blipFill>
        <p:spPr>
          <a:xfrm>
            <a:off x="622065" y="1066800"/>
            <a:ext cx="6896335" cy="4724400"/>
          </a:xfrm>
          <a:prstGeom prst="rect">
            <a:avLst/>
          </a:prstGeom>
        </p:spPr>
      </p:pic>
      <p:sp>
        <p:nvSpPr>
          <p:cNvPr id="9" name="Rectangle 18">
            <a:extLst>
              <a:ext uri="{FF2B5EF4-FFF2-40B4-BE49-F238E27FC236}">
                <a16:creationId xmlns:a16="http://schemas.microsoft.com/office/drawing/2014/main" id="{0EE72734-A499-41B3-9E87-4FC75EE570F2}"/>
              </a:ext>
            </a:extLst>
          </p:cNvPr>
          <p:cNvSpPr/>
          <p:nvPr/>
        </p:nvSpPr>
        <p:spPr>
          <a:xfrm>
            <a:off x="273050" y="196850"/>
            <a:ext cx="11645900" cy="6464300"/>
          </a:xfrm>
          <a:prstGeom prst="rect">
            <a:avLst/>
          </a:prstGeom>
          <a:noFill/>
          <a:ln>
            <a:solidFill>
              <a:schemeClr val="bg1">
                <a:alpha val="5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6C0C9BAE-9532-480F-915E-B6E99D5613E2}"/>
              </a:ext>
            </a:extLst>
          </p:cNvPr>
          <p:cNvGrpSpPr/>
          <p:nvPr/>
        </p:nvGrpSpPr>
        <p:grpSpPr>
          <a:xfrm>
            <a:off x="6674728" y="1697983"/>
            <a:ext cx="5593237" cy="3729995"/>
            <a:chOff x="6598763" y="1747530"/>
            <a:chExt cx="5593237" cy="3729995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E46F847-1EA7-4B19-A4EB-B4375A2D63E9}"/>
                </a:ext>
              </a:extLst>
            </p:cNvPr>
            <p:cNvSpPr txBox="1"/>
            <p:nvPr/>
          </p:nvSpPr>
          <p:spPr>
            <a:xfrm>
              <a:off x="6598763" y="1747530"/>
              <a:ext cx="559323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chemeClr val="bg1"/>
                  </a:solidFill>
                  <a:latin typeface="Montserrat Alternates" panose="00000800000000000000" pitchFamily="2" charset="-52"/>
                </a:rPr>
                <a:t>Перчатки для виртуальной реальности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1DF2DD1-26FB-414E-996D-35E4F631A100}"/>
                </a:ext>
              </a:extLst>
            </p:cNvPr>
            <p:cNvSpPr txBox="1"/>
            <p:nvPr/>
          </p:nvSpPr>
          <p:spPr>
            <a:xfrm>
              <a:off x="6598763" y="2892202"/>
              <a:ext cx="4886331" cy="25853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solidFill>
                    <a:schemeClr val="bg1"/>
                  </a:solidFill>
                  <a:latin typeface="Gentium Book Plus" panose="02000503060000020004" pitchFamily="2" charset="0"/>
                  <a:ea typeface="Gentium Book Plus" panose="02000503060000020004" pitchFamily="2" charset="0"/>
                  <a:cs typeface="Gentium Book Plus" panose="02000503060000020004" pitchFamily="2" charset="0"/>
                </a:rPr>
                <a:t>Проект представляет технологическое устройство в виде перчатки, которое способно визуализировать физические действия рук человека в ПО</a:t>
              </a:r>
              <a:br>
                <a:rPr lang="ru-RU" dirty="0">
                  <a:solidFill>
                    <a:schemeClr val="bg1"/>
                  </a:solidFill>
                  <a:latin typeface="Gentium Book Plus" panose="02000503060000020004" pitchFamily="2" charset="0"/>
                  <a:ea typeface="Gentium Book Plus" panose="02000503060000020004" pitchFamily="2" charset="0"/>
                  <a:cs typeface="Gentium Book Plus" panose="02000503060000020004" pitchFamily="2" charset="0"/>
                </a:rPr>
              </a:br>
              <a:br>
                <a:rPr lang="ru-RU" dirty="0">
                  <a:solidFill>
                    <a:schemeClr val="bg1"/>
                  </a:solidFill>
                  <a:latin typeface="Gentium Book Plus" panose="02000503060000020004" pitchFamily="2" charset="0"/>
                  <a:ea typeface="Gentium Book Plus" panose="02000503060000020004" pitchFamily="2" charset="0"/>
                  <a:cs typeface="Gentium Book Plus" panose="02000503060000020004" pitchFamily="2" charset="0"/>
                </a:rPr>
              </a:br>
              <a:r>
                <a:rPr lang="ru-RU" dirty="0">
                  <a:solidFill>
                    <a:schemeClr val="bg1"/>
                  </a:solidFill>
                  <a:latin typeface="Gentium Book Plus" panose="02000503060000020004" pitchFamily="2" charset="0"/>
                  <a:ea typeface="Gentium Book Plus" panose="02000503060000020004" pitchFamily="2" charset="0"/>
                  <a:cs typeface="Gentium Book Plus" panose="02000503060000020004" pitchFamily="2" charset="0"/>
                </a:rPr>
                <a:t>Особенностью устройства является возможность обратной тактильной отдачи, при помощи которой человек чувствует виртуальный объект буквально в своей руке.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531901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98;p11">
            <a:extLst>
              <a:ext uri="{FF2B5EF4-FFF2-40B4-BE49-F238E27FC236}">
                <a16:creationId xmlns:a16="http://schemas.microsoft.com/office/drawing/2014/main" id="{A2CF8342-449C-429D-A6D4-CF837D5DA77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19118" y="180000"/>
            <a:ext cx="10353762" cy="970450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4705"/>
              </a:srgbClr>
            </a:outerShdw>
          </a:effectLst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Lustria"/>
              <a:buNone/>
            </a:pPr>
            <a:r>
              <a:rPr lang="ru-RU" dirty="0">
                <a:latin typeface="Montserrat SemiBold" pitchFamily="2" charset="-52"/>
              </a:rPr>
              <a:t>Кто мы?</a:t>
            </a:r>
            <a:endParaRPr dirty="0">
              <a:latin typeface="Montserrat SemiBold" pitchFamily="2" charset="-52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83156F8-6D00-42F3-80B6-FD06F609A13A}"/>
              </a:ext>
            </a:extLst>
          </p:cNvPr>
          <p:cNvSpPr txBox="1"/>
          <p:nvPr/>
        </p:nvSpPr>
        <p:spPr>
          <a:xfrm>
            <a:off x="2146840" y="1144134"/>
            <a:ext cx="78983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Мы – студенты, которые сильно заинтересованы тематикой </a:t>
            </a:r>
            <a:r>
              <a:rPr lang="en-US" sz="2000" dirty="0"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AR, VR</a:t>
            </a:r>
            <a:r>
              <a:rPr lang="ru-RU" sz="2000" dirty="0"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!</a:t>
            </a:r>
          </a:p>
        </p:txBody>
      </p:sp>
      <p:pic>
        <p:nvPicPr>
          <p:cNvPr id="1028" name="!!ФОТКА" descr="Виртуальная реальность (VR, Virtual Reality)">
            <a:extLst>
              <a:ext uri="{FF2B5EF4-FFF2-40B4-BE49-F238E27FC236}">
                <a16:creationId xmlns:a16="http://schemas.microsoft.com/office/drawing/2014/main" id="{7095B91D-9B05-4E67-97B1-7C6195443A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626" y="1821208"/>
            <a:ext cx="4139114" cy="2478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!!ФОТО" descr="Как виртуальная реальность может помочь в лечении наркозависимости | РБК  Тренды">
            <a:extLst>
              <a:ext uri="{FF2B5EF4-FFF2-40B4-BE49-F238E27FC236}">
                <a16:creationId xmlns:a16="http://schemas.microsoft.com/office/drawing/2014/main" id="{731137FE-9D36-497C-85CF-DDF4F453A5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6793" y="3688385"/>
            <a:ext cx="4139114" cy="2560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!!ФОТА" descr="Виртуальная реальность: есть шансы помочь пациентам с агорафобией?">
            <a:extLst>
              <a:ext uri="{FF2B5EF4-FFF2-40B4-BE49-F238E27FC236}">
                <a16:creationId xmlns:a16="http://schemas.microsoft.com/office/drawing/2014/main" id="{B0F141C2-43FD-4EFD-9E6E-A1B7689995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8" y="1821208"/>
            <a:ext cx="3583940" cy="2846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!!ФОТА1" descr="Компания Manus Machina разработала перчатки для виртуальной реальности -  Медгаджетс">
            <a:extLst>
              <a:ext uri="{FF2B5EF4-FFF2-40B4-BE49-F238E27FC236}">
                <a16:creationId xmlns:a16="http://schemas.microsoft.com/office/drawing/2014/main" id="{5A81C4B2-DF8E-4A1F-BB18-38DD3C8A07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8142" y="4106588"/>
            <a:ext cx="3827992" cy="2142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11">
            <a:extLst>
              <a:ext uri="{FF2B5EF4-FFF2-40B4-BE49-F238E27FC236}">
                <a16:creationId xmlns:a16="http://schemas.microsoft.com/office/drawing/2014/main" id="{57EE0DE9-6706-47C1-8D4E-D73C2E35AB5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537"/>
          <a:stretch/>
        </p:blipFill>
        <p:spPr>
          <a:xfrm>
            <a:off x="-8658207" y="1144134"/>
            <a:ext cx="6896335" cy="4724400"/>
          </a:xfrm>
          <a:prstGeom prst="rect">
            <a:avLst/>
          </a:prstGeom>
        </p:spPr>
      </p:pic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4D6D48BB-BC11-4854-937F-A333F06EDD71}"/>
              </a:ext>
            </a:extLst>
          </p:cNvPr>
          <p:cNvGrpSpPr/>
          <p:nvPr/>
        </p:nvGrpSpPr>
        <p:grpSpPr>
          <a:xfrm>
            <a:off x="13735789" y="1821208"/>
            <a:ext cx="5593237" cy="3729995"/>
            <a:chOff x="6598763" y="1747530"/>
            <a:chExt cx="5593237" cy="3729995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67ACF09-B0E6-4181-A714-9A2465FF4638}"/>
                </a:ext>
              </a:extLst>
            </p:cNvPr>
            <p:cNvSpPr txBox="1"/>
            <p:nvPr/>
          </p:nvSpPr>
          <p:spPr>
            <a:xfrm>
              <a:off x="6598763" y="1747530"/>
              <a:ext cx="559323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chemeClr val="bg1"/>
                  </a:solidFill>
                  <a:latin typeface="Montserrat Alternates" panose="00000800000000000000" pitchFamily="2" charset="-52"/>
                </a:rPr>
                <a:t>Перчатки для виртуальной реальности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AFFEDD3-A469-4150-8656-198C95AF9E2D}"/>
                </a:ext>
              </a:extLst>
            </p:cNvPr>
            <p:cNvSpPr txBox="1"/>
            <p:nvPr/>
          </p:nvSpPr>
          <p:spPr>
            <a:xfrm>
              <a:off x="6598763" y="2892202"/>
              <a:ext cx="4886331" cy="25853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solidFill>
                    <a:schemeClr val="bg1"/>
                  </a:solidFill>
                  <a:latin typeface="Gentium Book Plus" panose="02000503060000020004" pitchFamily="2" charset="0"/>
                  <a:ea typeface="Gentium Book Plus" panose="02000503060000020004" pitchFamily="2" charset="0"/>
                  <a:cs typeface="Gentium Book Plus" panose="02000503060000020004" pitchFamily="2" charset="0"/>
                </a:rPr>
                <a:t>Проект представляет технологическое устройство в виде перчатки, которое способно визуализировать физические действия рук человека в ПО</a:t>
              </a:r>
              <a:br>
                <a:rPr lang="ru-RU" dirty="0">
                  <a:solidFill>
                    <a:schemeClr val="bg1"/>
                  </a:solidFill>
                  <a:latin typeface="Gentium Book Plus" panose="02000503060000020004" pitchFamily="2" charset="0"/>
                  <a:ea typeface="Gentium Book Plus" panose="02000503060000020004" pitchFamily="2" charset="0"/>
                  <a:cs typeface="Gentium Book Plus" panose="02000503060000020004" pitchFamily="2" charset="0"/>
                </a:rPr>
              </a:br>
              <a:br>
                <a:rPr lang="ru-RU" dirty="0">
                  <a:solidFill>
                    <a:schemeClr val="bg1"/>
                  </a:solidFill>
                  <a:latin typeface="Gentium Book Plus" panose="02000503060000020004" pitchFamily="2" charset="0"/>
                  <a:ea typeface="Gentium Book Plus" panose="02000503060000020004" pitchFamily="2" charset="0"/>
                  <a:cs typeface="Gentium Book Plus" panose="02000503060000020004" pitchFamily="2" charset="0"/>
                </a:rPr>
              </a:br>
              <a:r>
                <a:rPr lang="ru-RU" dirty="0">
                  <a:solidFill>
                    <a:schemeClr val="bg1"/>
                  </a:solidFill>
                  <a:latin typeface="Gentium Book Plus" panose="02000503060000020004" pitchFamily="2" charset="0"/>
                  <a:ea typeface="Gentium Book Plus" panose="02000503060000020004" pitchFamily="2" charset="0"/>
                  <a:cs typeface="Gentium Book Plus" panose="02000503060000020004" pitchFamily="2" charset="0"/>
                </a:rPr>
                <a:t>Особенностью устройства является возможность обратной тактильной отдачи, при помощи которой человек чувствует виртуальный объект буквально в своей руке.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621516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!!ФОТА1" descr="Компания Manus Machina разработала перчатки для виртуальной реальности -  Медгаджетс">
            <a:extLst>
              <a:ext uri="{FF2B5EF4-FFF2-40B4-BE49-F238E27FC236}">
                <a16:creationId xmlns:a16="http://schemas.microsoft.com/office/drawing/2014/main" id="{175D2A48-6E35-4A62-AE36-7DF2E6FDEC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5442" y="2609778"/>
            <a:ext cx="1814729" cy="1015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Google Shape;198;p11">
            <a:extLst>
              <a:ext uri="{FF2B5EF4-FFF2-40B4-BE49-F238E27FC236}">
                <a16:creationId xmlns:a16="http://schemas.microsoft.com/office/drawing/2014/main" id="{A2CF8342-449C-429D-A6D4-CF837D5DA77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19119" y="180000"/>
            <a:ext cx="10353762" cy="970450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4705"/>
              </a:srgbClr>
            </a:outerShdw>
          </a:effectLst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Lustria"/>
              <a:buNone/>
            </a:pPr>
            <a:r>
              <a:rPr lang="ru-RU" dirty="0">
                <a:latin typeface="Montserrat SemiBold" pitchFamily="2" charset="-52"/>
              </a:rPr>
              <a:t>Наша команда</a:t>
            </a:r>
            <a:endParaRPr dirty="0">
              <a:latin typeface="Montserrat SemiBold" pitchFamily="2" charset="-52"/>
            </a:endParaRPr>
          </a:p>
        </p:txBody>
      </p:sp>
      <p:pic>
        <p:nvPicPr>
          <p:cNvPr id="5" name="!!ФОТКА">
            <a:extLst>
              <a:ext uri="{FF2B5EF4-FFF2-40B4-BE49-F238E27FC236}">
                <a16:creationId xmlns:a16="http://schemas.microsoft.com/office/drawing/2014/main" id="{9FF08F83-DDF0-4C39-A5B9-D16F9E3BED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990" y="1524271"/>
            <a:ext cx="2892082" cy="318667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BB9FFBA-189A-4215-AFE4-A0F3DDEA0926}"/>
              </a:ext>
            </a:extLst>
          </p:cNvPr>
          <p:cNvSpPr txBox="1"/>
          <p:nvPr/>
        </p:nvSpPr>
        <p:spPr>
          <a:xfrm>
            <a:off x="1704635" y="4710950"/>
            <a:ext cx="14798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Три Ильи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44954DB-1E55-4576-BB50-4B0D3B04F35F}"/>
              </a:ext>
            </a:extLst>
          </p:cNvPr>
          <p:cNvSpPr txBox="1"/>
          <p:nvPr/>
        </p:nvSpPr>
        <p:spPr>
          <a:xfrm>
            <a:off x="1049006" y="5144775"/>
            <a:ext cx="379462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Илья Абрамов – экономист</a:t>
            </a:r>
          </a:p>
          <a:p>
            <a:r>
              <a:rPr lang="ru-RU" sz="2000" dirty="0"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Илья Карнаухов – </a:t>
            </a:r>
            <a:r>
              <a:rPr lang="en-US" sz="2000" dirty="0"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PR-</a:t>
            </a:r>
            <a:r>
              <a:rPr lang="ru-RU" sz="2000" dirty="0"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менеджер</a:t>
            </a:r>
          </a:p>
          <a:p>
            <a:r>
              <a:rPr lang="ru-RU" sz="2000" dirty="0"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Илья Пичугин – сборщик</a:t>
            </a:r>
          </a:p>
        </p:txBody>
      </p:sp>
      <p:pic>
        <p:nvPicPr>
          <p:cNvPr id="8" name="!!ФОТО">
            <a:extLst>
              <a:ext uri="{FF2B5EF4-FFF2-40B4-BE49-F238E27FC236}">
                <a16:creationId xmlns:a16="http://schemas.microsoft.com/office/drawing/2014/main" id="{F4A6C0B0-F4E1-4037-8A00-46CBB0E821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6252" y="1510450"/>
            <a:ext cx="2441257" cy="32005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60C0A97-91AA-44E0-93A1-B0784C1E7F5D}"/>
              </a:ext>
            </a:extLst>
          </p:cNvPr>
          <p:cNvSpPr txBox="1"/>
          <p:nvPr/>
        </p:nvSpPr>
        <p:spPr>
          <a:xfrm>
            <a:off x="4948891" y="4707660"/>
            <a:ext cx="22060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Лидер проекта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F326FD5-F3EC-45B8-A818-CA66A6C41B70}"/>
              </a:ext>
            </a:extLst>
          </p:cNvPr>
          <p:cNvSpPr txBox="1"/>
          <p:nvPr/>
        </p:nvSpPr>
        <p:spPr>
          <a:xfrm>
            <a:off x="5117205" y="5157050"/>
            <a:ext cx="18694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Закиров </a:t>
            </a:r>
            <a:r>
              <a:rPr lang="ru-RU" sz="2000" dirty="0" err="1"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Ленар</a:t>
            </a:r>
            <a:endParaRPr lang="ru-RU" sz="2000" dirty="0">
              <a:latin typeface="Gentium Book Plus" panose="02000503060000020004" pitchFamily="2" charset="0"/>
              <a:ea typeface="Gentium Book Plus" panose="02000503060000020004" pitchFamily="2" charset="0"/>
              <a:cs typeface="Gentium Book Plus" panose="02000503060000020004" pitchFamily="2" charset="0"/>
            </a:endParaRPr>
          </a:p>
        </p:txBody>
      </p:sp>
      <p:pic>
        <p:nvPicPr>
          <p:cNvPr id="11" name="!!ФОТА">
            <a:extLst>
              <a:ext uri="{FF2B5EF4-FFF2-40B4-BE49-F238E27FC236}">
                <a16:creationId xmlns:a16="http://schemas.microsoft.com/office/drawing/2014/main" id="{54A38289-1130-4972-A281-F669AE17A6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05841" y="1403110"/>
            <a:ext cx="3313933" cy="33045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F1FA706-5315-43E2-A098-C1C4BF06CBA9}"/>
              </a:ext>
            </a:extLst>
          </p:cNvPr>
          <p:cNvSpPr txBox="1"/>
          <p:nvPr/>
        </p:nvSpPr>
        <p:spPr>
          <a:xfrm>
            <a:off x="8205840" y="4726299"/>
            <a:ext cx="33139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Команда моральной и дизайнерской поддержки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36274AA-4858-4CE7-925D-CBDA0217B128}"/>
              </a:ext>
            </a:extLst>
          </p:cNvPr>
          <p:cNvSpPr txBox="1"/>
          <p:nvPr/>
        </p:nvSpPr>
        <p:spPr>
          <a:xfrm>
            <a:off x="8154588" y="5914328"/>
            <a:ext cx="34164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Екатерина Юшкина и Кирилл Хабаров </a:t>
            </a:r>
          </a:p>
        </p:txBody>
      </p:sp>
      <p:sp>
        <p:nvSpPr>
          <p:cNvPr id="15" name="Google Shape;198;p11">
            <a:extLst>
              <a:ext uri="{FF2B5EF4-FFF2-40B4-BE49-F238E27FC236}">
                <a16:creationId xmlns:a16="http://schemas.microsoft.com/office/drawing/2014/main" id="{86CB043E-EBF9-46F9-A813-1BCAAF228A83}"/>
              </a:ext>
            </a:extLst>
          </p:cNvPr>
          <p:cNvSpPr txBox="1">
            <a:spLocks/>
          </p:cNvSpPr>
          <p:nvPr/>
        </p:nvSpPr>
        <p:spPr>
          <a:xfrm>
            <a:off x="1049006" y="-1651170"/>
            <a:ext cx="10353762" cy="970450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4705"/>
              </a:srgbClr>
            </a:outerShdw>
          </a:effectLst>
        </p:spPr>
        <p:txBody>
          <a:bodyPr spcFirstLastPara="1" vert="horz" wrap="square" lIns="91425" tIns="45700" rIns="91425" bIns="4570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Bef>
                <a:spcPts val="0"/>
              </a:spcBef>
              <a:buClr>
                <a:schemeClr val="lt2"/>
              </a:buClr>
              <a:buSzPts val="4000"/>
              <a:buFont typeface="Lustria"/>
              <a:buNone/>
            </a:pPr>
            <a:r>
              <a:rPr lang="ru-RU" dirty="0">
                <a:latin typeface="Montserrat SemiBold" pitchFamily="2" charset="-52"/>
              </a:rPr>
              <a:t>Кто мы?</a:t>
            </a:r>
          </a:p>
        </p:txBody>
      </p:sp>
      <p:pic>
        <p:nvPicPr>
          <p:cNvPr id="14" name="Picture 2" descr="О виртуальной реальности и уникальной магистерской программе МГППУ  рассказывает профессор Владимир Селиванов | МГППУ">
            <a:extLst>
              <a:ext uri="{FF2B5EF4-FFF2-40B4-BE49-F238E27FC236}">
                <a16:creationId xmlns:a16="http://schemas.microsoft.com/office/drawing/2014/main" id="{056D47B4-FBA6-40FB-A238-5045264A2F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242973" y="813157"/>
            <a:ext cx="4595442" cy="3057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VR перчатки: для чего нужны, какие лучше, рейтинг и советы по выбору и  настройке">
            <a:extLst>
              <a:ext uri="{FF2B5EF4-FFF2-40B4-BE49-F238E27FC236}">
                <a16:creationId xmlns:a16="http://schemas.microsoft.com/office/drawing/2014/main" id="{899BCF81-76A7-42C5-B056-9476AA7CE3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42279" y="3340131"/>
            <a:ext cx="4595442" cy="3449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6C60720-5B60-46D2-8ED1-79990423FEE4}"/>
              </a:ext>
            </a:extLst>
          </p:cNvPr>
          <p:cNvSpPr txBox="1"/>
          <p:nvPr/>
        </p:nvSpPr>
        <p:spPr>
          <a:xfrm>
            <a:off x="-6265714" y="4406112"/>
            <a:ext cx="529648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Наша идея: создание перчаток для </a:t>
            </a:r>
            <a:r>
              <a:rPr lang="en-US" dirty="0"/>
              <a:t>VR </a:t>
            </a:r>
            <a:r>
              <a:rPr lang="ru-RU" dirty="0"/>
              <a:t>с обратной связью. </a:t>
            </a:r>
          </a:p>
          <a:p>
            <a:r>
              <a:rPr lang="ru-RU" dirty="0"/>
              <a:t>Вы можете целиком и полностью ощутить объект, взаимодействовать с ним. </a:t>
            </a:r>
          </a:p>
          <a:p>
            <a:r>
              <a:rPr lang="ru-RU" dirty="0"/>
              <a:t>Предмет буквально будет лежать у вас в руке, все тактильные ощущения как в живую.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5F02F63-C1DB-4C23-B085-1F0AAA93CD92}"/>
              </a:ext>
            </a:extLst>
          </p:cNvPr>
          <p:cNvSpPr txBox="1"/>
          <p:nvPr/>
        </p:nvSpPr>
        <p:spPr>
          <a:xfrm>
            <a:off x="14387954" y="1150450"/>
            <a:ext cx="552585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Идея проекта вытекает из её актуальности – погружение в виртуальное пространство. </a:t>
            </a:r>
          </a:p>
          <a:p>
            <a:r>
              <a:rPr lang="ru-RU" dirty="0"/>
              <a:t>В современном мире очками </a:t>
            </a:r>
            <a:r>
              <a:rPr lang="en-US" dirty="0"/>
              <a:t>VR </a:t>
            </a:r>
            <a:r>
              <a:rPr lang="ru-RU" dirty="0"/>
              <a:t>никого не удивить, перчатки же позволяют напрямую руками взаимодействовать с виртуальными объектами!</a:t>
            </a:r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39815609-3A21-4EC9-BA86-F34E75255759}"/>
              </a:ext>
            </a:extLst>
          </p:cNvPr>
          <p:cNvGrpSpPr/>
          <p:nvPr/>
        </p:nvGrpSpPr>
        <p:grpSpPr>
          <a:xfrm>
            <a:off x="-6834339" y="3176993"/>
            <a:ext cx="1229118" cy="1229119"/>
            <a:chOff x="7371531" y="167339"/>
            <a:chExt cx="1229118" cy="1229119"/>
          </a:xfrm>
        </p:grpSpPr>
        <p:cxnSp>
          <p:nvCxnSpPr>
            <p:cNvPr id="21" name="Прямая соединительная линия 20">
              <a:extLst>
                <a:ext uri="{FF2B5EF4-FFF2-40B4-BE49-F238E27FC236}">
                  <a16:creationId xmlns:a16="http://schemas.microsoft.com/office/drawing/2014/main" id="{8E8EFDBF-2EAB-4E68-9B5E-C45CC2458EB8}"/>
                </a:ext>
              </a:extLst>
            </p:cNvPr>
            <p:cNvCxnSpPr>
              <a:cxnSpLocks/>
            </p:cNvCxnSpPr>
            <p:nvPr/>
          </p:nvCxnSpPr>
          <p:spPr>
            <a:xfrm rot="2700000" flipH="1">
              <a:off x="7371533" y="1036458"/>
              <a:ext cx="720000" cy="0"/>
            </a:xfrm>
            <a:prstGeom prst="line">
              <a:avLst/>
            </a:prstGeom>
            <a:ln w="6350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>
              <a:extLst>
                <a:ext uri="{FF2B5EF4-FFF2-40B4-BE49-F238E27FC236}">
                  <a16:creationId xmlns:a16="http://schemas.microsoft.com/office/drawing/2014/main" id="{982AD932-24A9-4EE7-91C4-3487E8B36878}"/>
                </a:ext>
              </a:extLst>
            </p:cNvPr>
            <p:cNvCxnSpPr>
              <a:cxnSpLocks/>
            </p:cNvCxnSpPr>
            <p:nvPr/>
          </p:nvCxnSpPr>
          <p:spPr>
            <a:xfrm rot="2700000" flipH="1">
              <a:off x="7880648" y="527339"/>
              <a:ext cx="720000" cy="0"/>
            </a:xfrm>
            <a:prstGeom prst="line">
              <a:avLst/>
            </a:prstGeom>
            <a:ln w="6350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единительная линия 22">
              <a:extLst>
                <a:ext uri="{FF2B5EF4-FFF2-40B4-BE49-F238E27FC236}">
                  <a16:creationId xmlns:a16="http://schemas.microsoft.com/office/drawing/2014/main" id="{2B55085D-1D8D-46C7-98ED-B8011B85537A}"/>
                </a:ext>
              </a:extLst>
            </p:cNvPr>
            <p:cNvCxnSpPr>
              <a:cxnSpLocks/>
            </p:cNvCxnSpPr>
            <p:nvPr/>
          </p:nvCxnSpPr>
          <p:spPr>
            <a:xfrm rot="8100000" flipH="1">
              <a:off x="7371531" y="527341"/>
              <a:ext cx="720000" cy="0"/>
            </a:xfrm>
            <a:prstGeom prst="line">
              <a:avLst/>
            </a:prstGeom>
            <a:ln w="6350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единительная линия 23">
              <a:extLst>
                <a:ext uri="{FF2B5EF4-FFF2-40B4-BE49-F238E27FC236}">
                  <a16:creationId xmlns:a16="http://schemas.microsoft.com/office/drawing/2014/main" id="{32A4D32C-EFCD-4D0F-8467-ABAA4D1A88B1}"/>
                </a:ext>
              </a:extLst>
            </p:cNvPr>
            <p:cNvCxnSpPr>
              <a:cxnSpLocks/>
            </p:cNvCxnSpPr>
            <p:nvPr/>
          </p:nvCxnSpPr>
          <p:spPr>
            <a:xfrm rot="8100000" flipH="1">
              <a:off x="7880649" y="1036459"/>
              <a:ext cx="720000" cy="0"/>
            </a:xfrm>
            <a:prstGeom prst="line">
              <a:avLst/>
            </a:prstGeom>
            <a:ln w="6350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B9D1106A-21BD-447D-91EA-2C6764A1AC6F}"/>
              </a:ext>
            </a:extLst>
          </p:cNvPr>
          <p:cNvGrpSpPr/>
          <p:nvPr/>
        </p:nvGrpSpPr>
        <p:grpSpPr>
          <a:xfrm>
            <a:off x="-6557928" y="542591"/>
            <a:ext cx="720000" cy="720000"/>
            <a:chOff x="7371531" y="167339"/>
            <a:chExt cx="1229118" cy="1229119"/>
          </a:xfrm>
        </p:grpSpPr>
        <p:cxnSp>
          <p:nvCxnSpPr>
            <p:cNvPr id="26" name="Прямая соединительная линия 25">
              <a:extLst>
                <a:ext uri="{FF2B5EF4-FFF2-40B4-BE49-F238E27FC236}">
                  <a16:creationId xmlns:a16="http://schemas.microsoft.com/office/drawing/2014/main" id="{2642A16F-E2A2-4E2B-AA22-6723A8ED204A}"/>
                </a:ext>
              </a:extLst>
            </p:cNvPr>
            <p:cNvCxnSpPr>
              <a:cxnSpLocks/>
            </p:cNvCxnSpPr>
            <p:nvPr/>
          </p:nvCxnSpPr>
          <p:spPr>
            <a:xfrm rot="2700000" flipH="1">
              <a:off x="7371533" y="1036458"/>
              <a:ext cx="720000" cy="0"/>
            </a:xfrm>
            <a:prstGeom prst="line">
              <a:avLst/>
            </a:prstGeom>
            <a:ln w="6350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Прямая соединительная линия 26">
              <a:extLst>
                <a:ext uri="{FF2B5EF4-FFF2-40B4-BE49-F238E27FC236}">
                  <a16:creationId xmlns:a16="http://schemas.microsoft.com/office/drawing/2014/main" id="{ED15B150-35CD-46F4-8C64-1FD81CCD49EE}"/>
                </a:ext>
              </a:extLst>
            </p:cNvPr>
            <p:cNvCxnSpPr>
              <a:cxnSpLocks/>
            </p:cNvCxnSpPr>
            <p:nvPr/>
          </p:nvCxnSpPr>
          <p:spPr>
            <a:xfrm rot="2700000" flipH="1">
              <a:off x="7880648" y="527339"/>
              <a:ext cx="720000" cy="0"/>
            </a:xfrm>
            <a:prstGeom prst="line">
              <a:avLst/>
            </a:prstGeom>
            <a:ln w="6350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Прямая соединительная линия 27">
              <a:extLst>
                <a:ext uri="{FF2B5EF4-FFF2-40B4-BE49-F238E27FC236}">
                  <a16:creationId xmlns:a16="http://schemas.microsoft.com/office/drawing/2014/main" id="{C32E3EE1-173C-4046-B40F-AA516B086425}"/>
                </a:ext>
              </a:extLst>
            </p:cNvPr>
            <p:cNvCxnSpPr>
              <a:cxnSpLocks/>
            </p:cNvCxnSpPr>
            <p:nvPr/>
          </p:nvCxnSpPr>
          <p:spPr>
            <a:xfrm rot="8100000" flipH="1">
              <a:off x="7371531" y="527341"/>
              <a:ext cx="720000" cy="0"/>
            </a:xfrm>
            <a:prstGeom prst="line">
              <a:avLst/>
            </a:prstGeom>
            <a:ln w="6350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Прямая соединительная линия 28">
              <a:extLst>
                <a:ext uri="{FF2B5EF4-FFF2-40B4-BE49-F238E27FC236}">
                  <a16:creationId xmlns:a16="http://schemas.microsoft.com/office/drawing/2014/main" id="{74EDE094-2A2C-425F-932A-0B50F9E63AB5}"/>
                </a:ext>
              </a:extLst>
            </p:cNvPr>
            <p:cNvCxnSpPr>
              <a:cxnSpLocks/>
            </p:cNvCxnSpPr>
            <p:nvPr/>
          </p:nvCxnSpPr>
          <p:spPr>
            <a:xfrm rot="8100000" flipH="1">
              <a:off x="7880649" y="1036459"/>
              <a:ext cx="720000" cy="0"/>
            </a:xfrm>
            <a:prstGeom prst="line">
              <a:avLst/>
            </a:prstGeom>
            <a:ln w="6350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Группа 29">
            <a:extLst>
              <a:ext uri="{FF2B5EF4-FFF2-40B4-BE49-F238E27FC236}">
                <a16:creationId xmlns:a16="http://schemas.microsoft.com/office/drawing/2014/main" id="{0212CAF9-04A9-446A-9D6D-4166156893D1}"/>
              </a:ext>
            </a:extLst>
          </p:cNvPr>
          <p:cNvGrpSpPr/>
          <p:nvPr/>
        </p:nvGrpSpPr>
        <p:grpSpPr>
          <a:xfrm>
            <a:off x="13967455" y="6054959"/>
            <a:ext cx="1229118" cy="1229119"/>
            <a:chOff x="7371531" y="167339"/>
            <a:chExt cx="1229118" cy="1229119"/>
          </a:xfrm>
        </p:grpSpPr>
        <p:cxnSp>
          <p:nvCxnSpPr>
            <p:cNvPr id="31" name="Прямая соединительная линия 30">
              <a:extLst>
                <a:ext uri="{FF2B5EF4-FFF2-40B4-BE49-F238E27FC236}">
                  <a16:creationId xmlns:a16="http://schemas.microsoft.com/office/drawing/2014/main" id="{F71D747C-98B1-46DA-8ABD-EF206BE66B26}"/>
                </a:ext>
              </a:extLst>
            </p:cNvPr>
            <p:cNvCxnSpPr>
              <a:cxnSpLocks/>
            </p:cNvCxnSpPr>
            <p:nvPr/>
          </p:nvCxnSpPr>
          <p:spPr>
            <a:xfrm rot="2700000" flipH="1">
              <a:off x="7371533" y="1036458"/>
              <a:ext cx="720000" cy="0"/>
            </a:xfrm>
            <a:prstGeom prst="line">
              <a:avLst/>
            </a:prstGeom>
            <a:ln w="6350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Прямая соединительная линия 31">
              <a:extLst>
                <a:ext uri="{FF2B5EF4-FFF2-40B4-BE49-F238E27FC236}">
                  <a16:creationId xmlns:a16="http://schemas.microsoft.com/office/drawing/2014/main" id="{1570CBB8-28AD-4797-8BCB-87BFDA85E071}"/>
                </a:ext>
              </a:extLst>
            </p:cNvPr>
            <p:cNvCxnSpPr>
              <a:cxnSpLocks/>
            </p:cNvCxnSpPr>
            <p:nvPr/>
          </p:nvCxnSpPr>
          <p:spPr>
            <a:xfrm rot="2700000" flipH="1">
              <a:off x="7880648" y="527339"/>
              <a:ext cx="720000" cy="0"/>
            </a:xfrm>
            <a:prstGeom prst="line">
              <a:avLst/>
            </a:prstGeom>
            <a:ln w="6350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Прямая соединительная линия 32">
              <a:extLst>
                <a:ext uri="{FF2B5EF4-FFF2-40B4-BE49-F238E27FC236}">
                  <a16:creationId xmlns:a16="http://schemas.microsoft.com/office/drawing/2014/main" id="{F877E252-84B7-46A0-963A-E6E214821ADB}"/>
                </a:ext>
              </a:extLst>
            </p:cNvPr>
            <p:cNvCxnSpPr>
              <a:cxnSpLocks/>
            </p:cNvCxnSpPr>
            <p:nvPr/>
          </p:nvCxnSpPr>
          <p:spPr>
            <a:xfrm rot="8100000" flipH="1">
              <a:off x="7371531" y="527341"/>
              <a:ext cx="720000" cy="0"/>
            </a:xfrm>
            <a:prstGeom prst="line">
              <a:avLst/>
            </a:prstGeom>
            <a:ln w="6350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Прямая соединительная линия 33">
              <a:extLst>
                <a:ext uri="{FF2B5EF4-FFF2-40B4-BE49-F238E27FC236}">
                  <a16:creationId xmlns:a16="http://schemas.microsoft.com/office/drawing/2014/main" id="{AC024F12-72DA-499F-B6DD-A1B3074178F5}"/>
                </a:ext>
              </a:extLst>
            </p:cNvPr>
            <p:cNvCxnSpPr>
              <a:cxnSpLocks/>
            </p:cNvCxnSpPr>
            <p:nvPr/>
          </p:nvCxnSpPr>
          <p:spPr>
            <a:xfrm rot="8100000" flipH="1">
              <a:off x="7880649" y="1036459"/>
              <a:ext cx="720000" cy="0"/>
            </a:xfrm>
            <a:prstGeom prst="line">
              <a:avLst/>
            </a:prstGeom>
            <a:ln w="6350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Группа 34">
            <a:extLst>
              <a:ext uri="{FF2B5EF4-FFF2-40B4-BE49-F238E27FC236}">
                <a16:creationId xmlns:a16="http://schemas.microsoft.com/office/drawing/2014/main" id="{C0D7B6E9-2830-4ED1-A71F-47AD2013DDC5}"/>
              </a:ext>
            </a:extLst>
          </p:cNvPr>
          <p:cNvGrpSpPr/>
          <p:nvPr/>
        </p:nvGrpSpPr>
        <p:grpSpPr>
          <a:xfrm>
            <a:off x="18789209" y="2980131"/>
            <a:ext cx="720000" cy="720000"/>
            <a:chOff x="7371531" y="167339"/>
            <a:chExt cx="1229118" cy="1229119"/>
          </a:xfrm>
        </p:grpSpPr>
        <p:cxnSp>
          <p:nvCxnSpPr>
            <p:cNvPr id="36" name="Прямая соединительная линия 35">
              <a:extLst>
                <a:ext uri="{FF2B5EF4-FFF2-40B4-BE49-F238E27FC236}">
                  <a16:creationId xmlns:a16="http://schemas.microsoft.com/office/drawing/2014/main" id="{8C2A8FD7-25B9-42DA-8CD1-13859BFCF8DE}"/>
                </a:ext>
              </a:extLst>
            </p:cNvPr>
            <p:cNvCxnSpPr>
              <a:cxnSpLocks/>
            </p:cNvCxnSpPr>
            <p:nvPr/>
          </p:nvCxnSpPr>
          <p:spPr>
            <a:xfrm rot="2700000" flipH="1">
              <a:off x="7371533" y="1036458"/>
              <a:ext cx="720000" cy="0"/>
            </a:xfrm>
            <a:prstGeom prst="line">
              <a:avLst/>
            </a:prstGeom>
            <a:ln w="6350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Прямая соединительная линия 36">
              <a:extLst>
                <a:ext uri="{FF2B5EF4-FFF2-40B4-BE49-F238E27FC236}">
                  <a16:creationId xmlns:a16="http://schemas.microsoft.com/office/drawing/2014/main" id="{71ED143D-6D10-48DB-8243-D4B253AAC880}"/>
                </a:ext>
              </a:extLst>
            </p:cNvPr>
            <p:cNvCxnSpPr>
              <a:cxnSpLocks/>
            </p:cNvCxnSpPr>
            <p:nvPr/>
          </p:nvCxnSpPr>
          <p:spPr>
            <a:xfrm rot="2700000" flipH="1">
              <a:off x="7880648" y="527339"/>
              <a:ext cx="720000" cy="0"/>
            </a:xfrm>
            <a:prstGeom prst="line">
              <a:avLst/>
            </a:prstGeom>
            <a:ln w="6350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Прямая соединительная линия 37">
              <a:extLst>
                <a:ext uri="{FF2B5EF4-FFF2-40B4-BE49-F238E27FC236}">
                  <a16:creationId xmlns:a16="http://schemas.microsoft.com/office/drawing/2014/main" id="{121BD1D6-68EA-4C88-9CE7-87FAAE6B37D4}"/>
                </a:ext>
              </a:extLst>
            </p:cNvPr>
            <p:cNvCxnSpPr>
              <a:cxnSpLocks/>
            </p:cNvCxnSpPr>
            <p:nvPr/>
          </p:nvCxnSpPr>
          <p:spPr>
            <a:xfrm rot="8100000" flipH="1">
              <a:off x="7371531" y="527341"/>
              <a:ext cx="720000" cy="0"/>
            </a:xfrm>
            <a:prstGeom prst="line">
              <a:avLst/>
            </a:prstGeom>
            <a:ln w="6350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Прямая соединительная линия 38">
              <a:extLst>
                <a:ext uri="{FF2B5EF4-FFF2-40B4-BE49-F238E27FC236}">
                  <a16:creationId xmlns:a16="http://schemas.microsoft.com/office/drawing/2014/main" id="{1EDCA0F0-715B-44C9-A880-EA4DF753E75E}"/>
                </a:ext>
              </a:extLst>
            </p:cNvPr>
            <p:cNvCxnSpPr>
              <a:cxnSpLocks/>
            </p:cNvCxnSpPr>
            <p:nvPr/>
          </p:nvCxnSpPr>
          <p:spPr>
            <a:xfrm rot="8100000" flipH="1">
              <a:off x="7880649" y="1036459"/>
              <a:ext cx="720000" cy="0"/>
            </a:xfrm>
            <a:prstGeom prst="line">
              <a:avLst/>
            </a:prstGeom>
            <a:ln w="6350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057911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CE46AE1-F6BF-48B9-A7A9-521BFF1F0468}"/>
              </a:ext>
            </a:extLst>
          </p:cNvPr>
          <p:cNvSpPr txBox="1"/>
          <p:nvPr/>
        </p:nvSpPr>
        <p:spPr>
          <a:xfrm>
            <a:off x="799518" y="185930"/>
            <a:ext cx="1045831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latin typeface="Montserrat SemiBold" pitchFamily="2" charset="-52"/>
              </a:rPr>
              <a:t>В чём идея? Почему именно она?</a:t>
            </a:r>
          </a:p>
        </p:txBody>
      </p:sp>
      <p:sp>
        <p:nvSpPr>
          <p:cNvPr id="10" name="Google Shape;198;p11">
            <a:extLst>
              <a:ext uri="{FF2B5EF4-FFF2-40B4-BE49-F238E27FC236}">
                <a16:creationId xmlns:a16="http://schemas.microsoft.com/office/drawing/2014/main" id="{C5F7D618-3D6F-4E2A-BE18-B9B65F30880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99518" y="-1622941"/>
            <a:ext cx="10353762" cy="970450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4705"/>
              </a:srgbClr>
            </a:outerShdw>
          </a:effectLst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Lustria"/>
              <a:buNone/>
            </a:pPr>
            <a:r>
              <a:rPr lang="ru-RU" dirty="0">
                <a:latin typeface="Montserrat SemiBold" pitchFamily="2" charset="-52"/>
              </a:rPr>
              <a:t>Наша команда</a:t>
            </a:r>
            <a:endParaRPr dirty="0">
              <a:latin typeface="Montserrat SemiBold" pitchFamily="2" charset="-52"/>
            </a:endParaRPr>
          </a:p>
        </p:txBody>
      </p:sp>
      <p:pic>
        <p:nvPicPr>
          <p:cNvPr id="1026" name="Picture 2" descr="О виртуальной реальности и уникальной магистерской программе МГППУ  рассказывает профессор Владимир Селиванов | МГППУ">
            <a:extLst>
              <a:ext uri="{FF2B5EF4-FFF2-40B4-BE49-F238E27FC236}">
                <a16:creationId xmlns:a16="http://schemas.microsoft.com/office/drawing/2014/main" id="{87C08020-B1C9-4FE2-B2F6-5BE1E7F5DD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518" y="1025306"/>
            <a:ext cx="4595442" cy="3057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VR перчатки: для чего нужны, какие лучше, рейтинг и советы по выбору и  настройке">
            <a:extLst>
              <a:ext uri="{FF2B5EF4-FFF2-40B4-BE49-F238E27FC236}">
                <a16:creationId xmlns:a16="http://schemas.microsoft.com/office/drawing/2014/main" id="{8AEBF076-D9A7-40DD-80B3-F9FB46ABE0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7040" y="2889335"/>
            <a:ext cx="4595442" cy="3449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A4C6C2C-27E5-48A1-A88B-F59188657AC5}"/>
              </a:ext>
            </a:extLst>
          </p:cNvPr>
          <p:cNvSpPr txBox="1"/>
          <p:nvPr/>
        </p:nvSpPr>
        <p:spPr>
          <a:xfrm>
            <a:off x="5976399" y="1183689"/>
            <a:ext cx="552585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Идея проекта вытекает из её актуальности – погружение в виртуальное пространство. </a:t>
            </a:r>
          </a:p>
          <a:p>
            <a:r>
              <a:rPr lang="ru-RU" dirty="0"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В современном мире очками </a:t>
            </a:r>
            <a:r>
              <a:rPr lang="en-US" dirty="0"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VR </a:t>
            </a:r>
            <a:r>
              <a:rPr lang="ru-RU" dirty="0"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никого не удивить, перчатки же позволяют напрямую руками взаимодействовать с виртуальными объектами!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9DEA0A6-09B0-488E-BE71-2394322F509C}"/>
              </a:ext>
            </a:extLst>
          </p:cNvPr>
          <p:cNvSpPr txBox="1"/>
          <p:nvPr/>
        </p:nvSpPr>
        <p:spPr>
          <a:xfrm>
            <a:off x="732192" y="4373556"/>
            <a:ext cx="529648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Наша идея: создание перчаток для </a:t>
            </a:r>
            <a:r>
              <a:rPr lang="en-US" dirty="0"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VR </a:t>
            </a:r>
            <a:r>
              <a:rPr lang="ru-RU" dirty="0"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с обратной связью. </a:t>
            </a:r>
          </a:p>
          <a:p>
            <a:r>
              <a:rPr lang="ru-RU" dirty="0"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Вы можете целиком и полностью ощутить объект, взаимодействовать с ним. </a:t>
            </a:r>
          </a:p>
          <a:p>
            <a:r>
              <a:rPr lang="ru-RU" dirty="0"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Предмет буквально будет лежать у вас в руке, все тактильные ощущения как в живую.</a:t>
            </a:r>
          </a:p>
        </p:txBody>
      </p:sp>
      <p:pic>
        <p:nvPicPr>
          <p:cNvPr id="12" name="!!ФРИК">
            <a:extLst>
              <a:ext uri="{FF2B5EF4-FFF2-40B4-BE49-F238E27FC236}">
                <a16:creationId xmlns:a16="http://schemas.microsoft.com/office/drawing/2014/main" id="{5267CCC4-381C-49C6-8386-DD7F4750FDC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35" b="14090"/>
          <a:stretch/>
        </p:blipFill>
        <p:spPr>
          <a:xfrm rot="5400000">
            <a:off x="12165456" y="1611631"/>
            <a:ext cx="5458118" cy="3376156"/>
          </a:xfrm>
          <a:prstGeom prst="roundRect">
            <a:avLst/>
          </a:prstGeom>
          <a:effectLst/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853C827-BB52-41FC-8786-027BDE64A208}"/>
              </a:ext>
            </a:extLst>
          </p:cNvPr>
          <p:cNvSpPr txBox="1"/>
          <p:nvPr/>
        </p:nvSpPr>
        <p:spPr>
          <a:xfrm>
            <a:off x="-7011959" y="1453049"/>
            <a:ext cx="627390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000000"/>
                </a:solidFill>
                <a:effectLst/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На данный момент наш проект находится на уровне TRL 3.</a:t>
            </a:r>
            <a:br>
              <a:rPr lang="ru-RU" dirty="0"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</a:br>
            <a:br>
              <a:rPr lang="ru-RU" dirty="0"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</a:br>
            <a:r>
              <a:rPr lang="ru-RU" b="0" i="0" dirty="0">
                <a:solidFill>
                  <a:srgbClr val="000000"/>
                </a:solidFill>
                <a:effectLst/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В прототипе уже реализована функция передачи движений руки и пальцев в цифровое пространство. Создана сцена для демонстрации работоспособности макета.</a:t>
            </a:r>
            <a:br>
              <a:rPr lang="ru-RU" dirty="0"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</a:br>
            <a:r>
              <a:rPr lang="ru-RU" b="0" i="0" dirty="0">
                <a:solidFill>
                  <a:srgbClr val="000000"/>
                </a:solidFill>
                <a:effectLst/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 </a:t>
            </a:r>
            <a:br>
              <a:rPr lang="ru-RU" dirty="0"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</a:br>
            <a:r>
              <a:rPr lang="ru-RU" b="0" i="0" dirty="0">
                <a:solidFill>
                  <a:srgbClr val="000000"/>
                </a:solidFill>
                <a:effectLst/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Планируется дальнейшая модернизация прототипа. В первую очередь будет реализован гидро-поршневой механизм для создания обратной связи. </a:t>
            </a:r>
            <a:br>
              <a:rPr lang="ru-RU" dirty="0"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</a:br>
            <a:r>
              <a:rPr lang="ru-RU" b="0" i="0" dirty="0">
                <a:solidFill>
                  <a:srgbClr val="000000"/>
                </a:solidFill>
                <a:effectLst/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Одновременно происходит разработка дизайна продукта, доработка механической части, планирование выхода на рынок технологий.</a:t>
            </a:r>
            <a:endParaRPr lang="ru-RU" dirty="0">
              <a:latin typeface="Gentium Book Plus" panose="02000503060000020004" pitchFamily="2" charset="0"/>
              <a:ea typeface="Gentium Book Plus" panose="02000503060000020004" pitchFamily="2" charset="0"/>
              <a:cs typeface="Gentium Book Plus" panose="02000503060000020004" pitchFamily="2" charset="0"/>
            </a:endParaRPr>
          </a:p>
        </p:txBody>
      </p: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9C127D45-FB9C-45E2-AA9A-275AB0478B40}"/>
              </a:ext>
            </a:extLst>
          </p:cNvPr>
          <p:cNvGrpSpPr/>
          <p:nvPr/>
        </p:nvGrpSpPr>
        <p:grpSpPr>
          <a:xfrm>
            <a:off x="6210728" y="5628881"/>
            <a:ext cx="1229118" cy="1229119"/>
            <a:chOff x="7371531" y="167339"/>
            <a:chExt cx="1229118" cy="1229119"/>
          </a:xfrm>
        </p:grpSpPr>
        <p:cxnSp>
          <p:nvCxnSpPr>
            <p:cNvPr id="15" name="Прямая соединительная линия 14">
              <a:extLst>
                <a:ext uri="{FF2B5EF4-FFF2-40B4-BE49-F238E27FC236}">
                  <a16:creationId xmlns:a16="http://schemas.microsoft.com/office/drawing/2014/main" id="{70486AF3-ECC8-4579-AD39-BDC93032E408}"/>
                </a:ext>
              </a:extLst>
            </p:cNvPr>
            <p:cNvCxnSpPr>
              <a:cxnSpLocks/>
            </p:cNvCxnSpPr>
            <p:nvPr/>
          </p:nvCxnSpPr>
          <p:spPr>
            <a:xfrm rot="2700000" flipH="1">
              <a:off x="7371533" y="1036458"/>
              <a:ext cx="720000" cy="0"/>
            </a:xfrm>
            <a:prstGeom prst="line">
              <a:avLst/>
            </a:prstGeom>
            <a:ln w="5080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>
              <a:extLst>
                <a:ext uri="{FF2B5EF4-FFF2-40B4-BE49-F238E27FC236}">
                  <a16:creationId xmlns:a16="http://schemas.microsoft.com/office/drawing/2014/main" id="{9342F7C7-5D9F-42F7-A77B-06EE5AAEBBDE}"/>
                </a:ext>
              </a:extLst>
            </p:cNvPr>
            <p:cNvCxnSpPr>
              <a:cxnSpLocks/>
            </p:cNvCxnSpPr>
            <p:nvPr/>
          </p:nvCxnSpPr>
          <p:spPr>
            <a:xfrm rot="2700000" flipH="1">
              <a:off x="7880648" y="527339"/>
              <a:ext cx="720000" cy="0"/>
            </a:xfrm>
            <a:prstGeom prst="line">
              <a:avLst/>
            </a:prstGeom>
            <a:ln w="5080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>
              <a:extLst>
                <a:ext uri="{FF2B5EF4-FFF2-40B4-BE49-F238E27FC236}">
                  <a16:creationId xmlns:a16="http://schemas.microsoft.com/office/drawing/2014/main" id="{B9A0EEE5-6FEB-48B7-B97F-D940916D4D2A}"/>
                </a:ext>
              </a:extLst>
            </p:cNvPr>
            <p:cNvCxnSpPr>
              <a:cxnSpLocks/>
            </p:cNvCxnSpPr>
            <p:nvPr/>
          </p:nvCxnSpPr>
          <p:spPr>
            <a:xfrm rot="8100000" flipH="1">
              <a:off x="7371531" y="527341"/>
              <a:ext cx="720000" cy="0"/>
            </a:xfrm>
            <a:prstGeom prst="line">
              <a:avLst/>
            </a:prstGeom>
            <a:ln w="5080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>
              <a:extLst>
                <a:ext uri="{FF2B5EF4-FFF2-40B4-BE49-F238E27FC236}">
                  <a16:creationId xmlns:a16="http://schemas.microsoft.com/office/drawing/2014/main" id="{8EF01C37-6412-481A-8E26-8A6B4DC173AE}"/>
                </a:ext>
              </a:extLst>
            </p:cNvPr>
            <p:cNvCxnSpPr>
              <a:cxnSpLocks/>
            </p:cNvCxnSpPr>
            <p:nvPr/>
          </p:nvCxnSpPr>
          <p:spPr>
            <a:xfrm rot="8100000" flipH="1">
              <a:off x="7880649" y="1036459"/>
              <a:ext cx="720000" cy="0"/>
            </a:xfrm>
            <a:prstGeom prst="line">
              <a:avLst/>
            </a:prstGeom>
            <a:ln w="5080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32575797-4645-479E-91C8-FE9D61673D05}"/>
              </a:ext>
            </a:extLst>
          </p:cNvPr>
          <p:cNvGrpSpPr/>
          <p:nvPr/>
        </p:nvGrpSpPr>
        <p:grpSpPr>
          <a:xfrm>
            <a:off x="163107" y="3299708"/>
            <a:ext cx="1229118" cy="1229119"/>
            <a:chOff x="7371531" y="167339"/>
            <a:chExt cx="1229118" cy="1229119"/>
          </a:xfrm>
        </p:grpSpPr>
        <p:cxnSp>
          <p:nvCxnSpPr>
            <p:cNvPr id="20" name="Прямая соединительная линия 19">
              <a:extLst>
                <a:ext uri="{FF2B5EF4-FFF2-40B4-BE49-F238E27FC236}">
                  <a16:creationId xmlns:a16="http://schemas.microsoft.com/office/drawing/2014/main" id="{EC0ACC5C-5F79-4C5E-92F5-4655FD0EFDE7}"/>
                </a:ext>
              </a:extLst>
            </p:cNvPr>
            <p:cNvCxnSpPr>
              <a:cxnSpLocks/>
            </p:cNvCxnSpPr>
            <p:nvPr/>
          </p:nvCxnSpPr>
          <p:spPr>
            <a:xfrm rot="2700000" flipH="1">
              <a:off x="7371533" y="1036458"/>
              <a:ext cx="720000" cy="0"/>
            </a:xfrm>
            <a:prstGeom prst="line">
              <a:avLst/>
            </a:prstGeom>
            <a:ln w="5080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>
              <a:extLst>
                <a:ext uri="{FF2B5EF4-FFF2-40B4-BE49-F238E27FC236}">
                  <a16:creationId xmlns:a16="http://schemas.microsoft.com/office/drawing/2014/main" id="{6E25BF3F-0418-4141-95FF-740DAC3860B7}"/>
                </a:ext>
              </a:extLst>
            </p:cNvPr>
            <p:cNvCxnSpPr>
              <a:cxnSpLocks/>
            </p:cNvCxnSpPr>
            <p:nvPr/>
          </p:nvCxnSpPr>
          <p:spPr>
            <a:xfrm rot="2700000" flipH="1">
              <a:off x="7880648" y="527339"/>
              <a:ext cx="720000" cy="0"/>
            </a:xfrm>
            <a:prstGeom prst="line">
              <a:avLst/>
            </a:prstGeom>
            <a:ln w="5080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>
              <a:extLst>
                <a:ext uri="{FF2B5EF4-FFF2-40B4-BE49-F238E27FC236}">
                  <a16:creationId xmlns:a16="http://schemas.microsoft.com/office/drawing/2014/main" id="{13370110-9FF8-4CCC-98D6-55C1E3859F8C}"/>
                </a:ext>
              </a:extLst>
            </p:cNvPr>
            <p:cNvCxnSpPr>
              <a:cxnSpLocks/>
            </p:cNvCxnSpPr>
            <p:nvPr/>
          </p:nvCxnSpPr>
          <p:spPr>
            <a:xfrm rot="8100000" flipH="1">
              <a:off x="7371531" y="527341"/>
              <a:ext cx="720000" cy="0"/>
            </a:xfrm>
            <a:prstGeom prst="line">
              <a:avLst/>
            </a:prstGeom>
            <a:ln w="5080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единительная линия 22">
              <a:extLst>
                <a:ext uri="{FF2B5EF4-FFF2-40B4-BE49-F238E27FC236}">
                  <a16:creationId xmlns:a16="http://schemas.microsoft.com/office/drawing/2014/main" id="{9473062A-E4E6-4DC7-ACA0-EFEB98A21B2C}"/>
                </a:ext>
              </a:extLst>
            </p:cNvPr>
            <p:cNvCxnSpPr>
              <a:cxnSpLocks/>
            </p:cNvCxnSpPr>
            <p:nvPr/>
          </p:nvCxnSpPr>
          <p:spPr>
            <a:xfrm rot="8100000" flipH="1">
              <a:off x="7880649" y="1036459"/>
              <a:ext cx="720000" cy="0"/>
            </a:xfrm>
            <a:prstGeom prst="line">
              <a:avLst/>
            </a:prstGeom>
            <a:ln w="5080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32D12774-1018-46ED-B7DA-94D32C986B35}"/>
              </a:ext>
            </a:extLst>
          </p:cNvPr>
          <p:cNvGrpSpPr/>
          <p:nvPr/>
        </p:nvGrpSpPr>
        <p:grpSpPr>
          <a:xfrm>
            <a:off x="439518" y="665306"/>
            <a:ext cx="720000" cy="720000"/>
            <a:chOff x="7371531" y="167339"/>
            <a:chExt cx="1229118" cy="1229119"/>
          </a:xfrm>
        </p:grpSpPr>
        <p:cxnSp>
          <p:nvCxnSpPr>
            <p:cNvPr id="25" name="Прямая соединительная линия 24">
              <a:extLst>
                <a:ext uri="{FF2B5EF4-FFF2-40B4-BE49-F238E27FC236}">
                  <a16:creationId xmlns:a16="http://schemas.microsoft.com/office/drawing/2014/main" id="{8E173C77-54A9-4E78-9530-47EE750744EA}"/>
                </a:ext>
              </a:extLst>
            </p:cNvPr>
            <p:cNvCxnSpPr>
              <a:cxnSpLocks/>
            </p:cNvCxnSpPr>
            <p:nvPr/>
          </p:nvCxnSpPr>
          <p:spPr>
            <a:xfrm rot="2700000" flipH="1">
              <a:off x="7371533" y="1036458"/>
              <a:ext cx="720000" cy="0"/>
            </a:xfrm>
            <a:prstGeom prst="line">
              <a:avLst/>
            </a:prstGeom>
            <a:ln w="5080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единительная линия 25">
              <a:extLst>
                <a:ext uri="{FF2B5EF4-FFF2-40B4-BE49-F238E27FC236}">
                  <a16:creationId xmlns:a16="http://schemas.microsoft.com/office/drawing/2014/main" id="{5E39CE01-C1A6-4D8B-A204-E62F622645C0}"/>
                </a:ext>
              </a:extLst>
            </p:cNvPr>
            <p:cNvCxnSpPr>
              <a:cxnSpLocks/>
            </p:cNvCxnSpPr>
            <p:nvPr/>
          </p:nvCxnSpPr>
          <p:spPr>
            <a:xfrm rot="2700000" flipH="1">
              <a:off x="7880648" y="527339"/>
              <a:ext cx="720000" cy="0"/>
            </a:xfrm>
            <a:prstGeom prst="line">
              <a:avLst/>
            </a:prstGeom>
            <a:ln w="5080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Прямая соединительная линия 26">
              <a:extLst>
                <a:ext uri="{FF2B5EF4-FFF2-40B4-BE49-F238E27FC236}">
                  <a16:creationId xmlns:a16="http://schemas.microsoft.com/office/drawing/2014/main" id="{12292496-DEAA-45B1-B43A-C89C7563541A}"/>
                </a:ext>
              </a:extLst>
            </p:cNvPr>
            <p:cNvCxnSpPr>
              <a:cxnSpLocks/>
            </p:cNvCxnSpPr>
            <p:nvPr/>
          </p:nvCxnSpPr>
          <p:spPr>
            <a:xfrm rot="8100000" flipH="1">
              <a:off x="7371531" y="527341"/>
              <a:ext cx="720000" cy="0"/>
            </a:xfrm>
            <a:prstGeom prst="line">
              <a:avLst/>
            </a:prstGeom>
            <a:ln w="5080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Прямая соединительная линия 27">
              <a:extLst>
                <a:ext uri="{FF2B5EF4-FFF2-40B4-BE49-F238E27FC236}">
                  <a16:creationId xmlns:a16="http://schemas.microsoft.com/office/drawing/2014/main" id="{F3286149-4986-4E9A-85A0-F7CA5E1E0428}"/>
                </a:ext>
              </a:extLst>
            </p:cNvPr>
            <p:cNvCxnSpPr>
              <a:cxnSpLocks/>
            </p:cNvCxnSpPr>
            <p:nvPr/>
          </p:nvCxnSpPr>
          <p:spPr>
            <a:xfrm rot="8100000" flipH="1">
              <a:off x="7880649" y="1036459"/>
              <a:ext cx="720000" cy="0"/>
            </a:xfrm>
            <a:prstGeom prst="line">
              <a:avLst/>
            </a:prstGeom>
            <a:ln w="5080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2A320BD9-985A-4519-9CFC-5CFE9DE51C8C}"/>
              </a:ext>
            </a:extLst>
          </p:cNvPr>
          <p:cNvGrpSpPr/>
          <p:nvPr/>
        </p:nvGrpSpPr>
        <p:grpSpPr>
          <a:xfrm>
            <a:off x="11032482" y="2554053"/>
            <a:ext cx="720000" cy="720000"/>
            <a:chOff x="7371531" y="167339"/>
            <a:chExt cx="1229118" cy="1229119"/>
          </a:xfrm>
        </p:grpSpPr>
        <p:cxnSp>
          <p:nvCxnSpPr>
            <p:cNvPr id="30" name="Прямая соединительная линия 29">
              <a:extLst>
                <a:ext uri="{FF2B5EF4-FFF2-40B4-BE49-F238E27FC236}">
                  <a16:creationId xmlns:a16="http://schemas.microsoft.com/office/drawing/2014/main" id="{FBF1E55C-C23E-4ACB-B70C-CDE5A9002720}"/>
                </a:ext>
              </a:extLst>
            </p:cNvPr>
            <p:cNvCxnSpPr>
              <a:cxnSpLocks/>
            </p:cNvCxnSpPr>
            <p:nvPr/>
          </p:nvCxnSpPr>
          <p:spPr>
            <a:xfrm rot="2700000" flipH="1">
              <a:off x="7371533" y="1036458"/>
              <a:ext cx="720000" cy="0"/>
            </a:xfrm>
            <a:prstGeom prst="line">
              <a:avLst/>
            </a:prstGeom>
            <a:ln w="5080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Прямая соединительная линия 30">
              <a:extLst>
                <a:ext uri="{FF2B5EF4-FFF2-40B4-BE49-F238E27FC236}">
                  <a16:creationId xmlns:a16="http://schemas.microsoft.com/office/drawing/2014/main" id="{B20625A3-8E54-4FE4-8348-3D651BFB0C05}"/>
                </a:ext>
              </a:extLst>
            </p:cNvPr>
            <p:cNvCxnSpPr>
              <a:cxnSpLocks/>
            </p:cNvCxnSpPr>
            <p:nvPr/>
          </p:nvCxnSpPr>
          <p:spPr>
            <a:xfrm rot="2700000" flipH="1">
              <a:off x="7880648" y="527339"/>
              <a:ext cx="720000" cy="0"/>
            </a:xfrm>
            <a:prstGeom prst="line">
              <a:avLst/>
            </a:prstGeom>
            <a:ln w="5080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Прямая соединительная линия 31">
              <a:extLst>
                <a:ext uri="{FF2B5EF4-FFF2-40B4-BE49-F238E27FC236}">
                  <a16:creationId xmlns:a16="http://schemas.microsoft.com/office/drawing/2014/main" id="{CB9F758C-E984-4245-9EA4-1585969FA979}"/>
                </a:ext>
              </a:extLst>
            </p:cNvPr>
            <p:cNvCxnSpPr>
              <a:cxnSpLocks/>
            </p:cNvCxnSpPr>
            <p:nvPr/>
          </p:nvCxnSpPr>
          <p:spPr>
            <a:xfrm rot="8100000" flipH="1">
              <a:off x="7371531" y="527341"/>
              <a:ext cx="720000" cy="0"/>
            </a:xfrm>
            <a:prstGeom prst="line">
              <a:avLst/>
            </a:prstGeom>
            <a:ln w="5080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Прямая соединительная линия 32">
              <a:extLst>
                <a:ext uri="{FF2B5EF4-FFF2-40B4-BE49-F238E27FC236}">
                  <a16:creationId xmlns:a16="http://schemas.microsoft.com/office/drawing/2014/main" id="{4EEBE097-8B5B-4496-9A10-084B3DE93FD0}"/>
                </a:ext>
              </a:extLst>
            </p:cNvPr>
            <p:cNvCxnSpPr>
              <a:cxnSpLocks/>
            </p:cNvCxnSpPr>
            <p:nvPr/>
          </p:nvCxnSpPr>
          <p:spPr>
            <a:xfrm rot="8100000" flipH="1">
              <a:off x="7880649" y="1036459"/>
              <a:ext cx="720000" cy="0"/>
            </a:xfrm>
            <a:prstGeom prst="line">
              <a:avLst/>
            </a:prstGeom>
            <a:ln w="5080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396027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>
            <a:extLst>
              <a:ext uri="{FF2B5EF4-FFF2-40B4-BE49-F238E27FC236}">
                <a16:creationId xmlns:a16="http://schemas.microsoft.com/office/drawing/2014/main" id="{FE0C2030-CA75-4803-AB4D-A07ABBD7D5CA}"/>
              </a:ext>
            </a:extLst>
          </p:cNvPr>
          <p:cNvSpPr txBox="1"/>
          <p:nvPr/>
        </p:nvSpPr>
        <p:spPr>
          <a:xfrm>
            <a:off x="670029" y="535631"/>
            <a:ext cx="104583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Montserrat SemiBold" pitchFamily="2" charset="-52"/>
              </a:rPr>
              <a:t>В чём идея? Почему именно она?</a:t>
            </a:r>
          </a:p>
        </p:txBody>
      </p:sp>
      <p:pic>
        <p:nvPicPr>
          <p:cNvPr id="5" name="!!ФРИК">
            <a:extLst>
              <a:ext uri="{FF2B5EF4-FFF2-40B4-BE49-F238E27FC236}">
                <a16:creationId xmlns:a16="http://schemas.microsoft.com/office/drawing/2014/main" id="{5AB8F04C-08FC-4246-B6DC-1B8797AE167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35" b="14090"/>
          <a:stretch/>
        </p:blipFill>
        <p:spPr>
          <a:xfrm rot="5400000">
            <a:off x="7276635" y="1740362"/>
            <a:ext cx="5458118" cy="3376156"/>
          </a:xfrm>
          <a:prstGeom prst="roundRect">
            <a:avLst/>
          </a:prstGeom>
          <a:effectLst/>
        </p:spPr>
      </p:pic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A3055FE6-EB7A-4CFB-BFF2-260F94936F14}"/>
              </a:ext>
            </a:extLst>
          </p:cNvPr>
          <p:cNvGrpSpPr/>
          <p:nvPr/>
        </p:nvGrpSpPr>
        <p:grpSpPr>
          <a:xfrm>
            <a:off x="8327216" y="338820"/>
            <a:ext cx="509118" cy="1229120"/>
            <a:chOff x="7731531" y="167339"/>
            <a:chExt cx="509118" cy="1229120"/>
          </a:xfrm>
        </p:grpSpPr>
        <p:cxnSp>
          <p:nvCxnSpPr>
            <p:cNvPr id="18" name="Прямая соединительная линия 17">
              <a:extLst>
                <a:ext uri="{FF2B5EF4-FFF2-40B4-BE49-F238E27FC236}">
                  <a16:creationId xmlns:a16="http://schemas.microsoft.com/office/drawing/2014/main" id="{92B1BF06-EB65-47C9-9615-B48D6948EBF3}"/>
                </a:ext>
              </a:extLst>
            </p:cNvPr>
            <p:cNvCxnSpPr>
              <a:cxnSpLocks/>
            </p:cNvCxnSpPr>
            <p:nvPr/>
          </p:nvCxnSpPr>
          <p:spPr>
            <a:xfrm rot="2700000" flipH="1">
              <a:off x="7371533" y="1036458"/>
              <a:ext cx="720000" cy="0"/>
            </a:xfrm>
            <a:prstGeom prst="line">
              <a:avLst/>
            </a:prstGeom>
            <a:ln w="5080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единительная линия 23">
              <a:extLst>
                <a:ext uri="{FF2B5EF4-FFF2-40B4-BE49-F238E27FC236}">
                  <a16:creationId xmlns:a16="http://schemas.microsoft.com/office/drawing/2014/main" id="{4335DD08-5F6D-4241-B249-839D25B8FF87}"/>
                </a:ext>
              </a:extLst>
            </p:cNvPr>
            <p:cNvCxnSpPr>
              <a:cxnSpLocks/>
            </p:cNvCxnSpPr>
            <p:nvPr/>
          </p:nvCxnSpPr>
          <p:spPr>
            <a:xfrm rot="2700000" flipH="1">
              <a:off x="7880648" y="527339"/>
              <a:ext cx="720000" cy="0"/>
            </a:xfrm>
            <a:prstGeom prst="line">
              <a:avLst/>
            </a:prstGeom>
            <a:ln w="5080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Прямая соединительная линия 24">
              <a:extLst>
                <a:ext uri="{FF2B5EF4-FFF2-40B4-BE49-F238E27FC236}">
                  <a16:creationId xmlns:a16="http://schemas.microsoft.com/office/drawing/2014/main" id="{2903DE5E-8677-4136-A466-836B6E0C56C7}"/>
                </a:ext>
              </a:extLst>
            </p:cNvPr>
            <p:cNvCxnSpPr>
              <a:cxnSpLocks/>
            </p:cNvCxnSpPr>
            <p:nvPr/>
          </p:nvCxnSpPr>
          <p:spPr>
            <a:xfrm rot="2700000" flipH="1">
              <a:off x="7371531" y="527341"/>
              <a:ext cx="720000" cy="0"/>
            </a:xfrm>
            <a:prstGeom prst="line">
              <a:avLst/>
            </a:prstGeom>
            <a:ln w="5080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единительная линия 25">
              <a:extLst>
                <a:ext uri="{FF2B5EF4-FFF2-40B4-BE49-F238E27FC236}">
                  <a16:creationId xmlns:a16="http://schemas.microsoft.com/office/drawing/2014/main" id="{1765130F-FB7A-43FF-AC98-FFDA69DF7B09}"/>
                </a:ext>
              </a:extLst>
            </p:cNvPr>
            <p:cNvCxnSpPr>
              <a:cxnSpLocks/>
            </p:cNvCxnSpPr>
            <p:nvPr/>
          </p:nvCxnSpPr>
          <p:spPr>
            <a:xfrm rot="2700000" flipH="1">
              <a:off x="7880649" y="1036459"/>
              <a:ext cx="720000" cy="0"/>
            </a:xfrm>
            <a:prstGeom prst="line">
              <a:avLst/>
            </a:prstGeom>
            <a:ln w="5080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Группа 27">
            <a:extLst>
              <a:ext uri="{FF2B5EF4-FFF2-40B4-BE49-F238E27FC236}">
                <a16:creationId xmlns:a16="http://schemas.microsoft.com/office/drawing/2014/main" id="{A7684B59-00F9-4221-954F-C94E368B1DCB}"/>
              </a:ext>
            </a:extLst>
          </p:cNvPr>
          <p:cNvGrpSpPr/>
          <p:nvPr/>
        </p:nvGrpSpPr>
        <p:grpSpPr>
          <a:xfrm>
            <a:off x="11172016" y="5256260"/>
            <a:ext cx="509118" cy="1229120"/>
            <a:chOff x="7731531" y="167339"/>
            <a:chExt cx="509118" cy="1229120"/>
          </a:xfrm>
        </p:grpSpPr>
        <p:cxnSp>
          <p:nvCxnSpPr>
            <p:cNvPr id="29" name="Прямая соединительная линия 28">
              <a:extLst>
                <a:ext uri="{FF2B5EF4-FFF2-40B4-BE49-F238E27FC236}">
                  <a16:creationId xmlns:a16="http://schemas.microsoft.com/office/drawing/2014/main" id="{160F2646-BE7E-4671-864B-493DF8C9132B}"/>
                </a:ext>
              </a:extLst>
            </p:cNvPr>
            <p:cNvCxnSpPr>
              <a:cxnSpLocks/>
            </p:cNvCxnSpPr>
            <p:nvPr/>
          </p:nvCxnSpPr>
          <p:spPr>
            <a:xfrm rot="2700000" flipH="1">
              <a:off x="7371533" y="1036458"/>
              <a:ext cx="720000" cy="0"/>
            </a:xfrm>
            <a:prstGeom prst="line">
              <a:avLst/>
            </a:prstGeom>
            <a:ln w="5080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Прямая соединительная линия 29">
              <a:extLst>
                <a:ext uri="{FF2B5EF4-FFF2-40B4-BE49-F238E27FC236}">
                  <a16:creationId xmlns:a16="http://schemas.microsoft.com/office/drawing/2014/main" id="{E0091D89-0385-492E-9E02-877C2897899E}"/>
                </a:ext>
              </a:extLst>
            </p:cNvPr>
            <p:cNvCxnSpPr>
              <a:cxnSpLocks/>
            </p:cNvCxnSpPr>
            <p:nvPr/>
          </p:nvCxnSpPr>
          <p:spPr>
            <a:xfrm rot="2700000" flipH="1">
              <a:off x="7880648" y="527339"/>
              <a:ext cx="720000" cy="0"/>
            </a:xfrm>
            <a:prstGeom prst="line">
              <a:avLst/>
            </a:prstGeom>
            <a:ln w="5080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Прямая соединительная линия 30">
              <a:extLst>
                <a:ext uri="{FF2B5EF4-FFF2-40B4-BE49-F238E27FC236}">
                  <a16:creationId xmlns:a16="http://schemas.microsoft.com/office/drawing/2014/main" id="{6D5A312A-581F-4AFE-AF14-871D09566F5B}"/>
                </a:ext>
              </a:extLst>
            </p:cNvPr>
            <p:cNvCxnSpPr>
              <a:cxnSpLocks/>
            </p:cNvCxnSpPr>
            <p:nvPr/>
          </p:nvCxnSpPr>
          <p:spPr>
            <a:xfrm rot="2700000" flipH="1">
              <a:off x="7371531" y="527341"/>
              <a:ext cx="720000" cy="0"/>
            </a:xfrm>
            <a:prstGeom prst="line">
              <a:avLst/>
            </a:prstGeom>
            <a:ln w="5080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Прямая соединительная линия 31">
              <a:extLst>
                <a:ext uri="{FF2B5EF4-FFF2-40B4-BE49-F238E27FC236}">
                  <a16:creationId xmlns:a16="http://schemas.microsoft.com/office/drawing/2014/main" id="{EB44790B-6919-4ED2-AABD-1BF023277228}"/>
                </a:ext>
              </a:extLst>
            </p:cNvPr>
            <p:cNvCxnSpPr>
              <a:cxnSpLocks/>
            </p:cNvCxnSpPr>
            <p:nvPr/>
          </p:nvCxnSpPr>
          <p:spPr>
            <a:xfrm rot="2700000" flipH="1">
              <a:off x="7880649" y="1036459"/>
              <a:ext cx="720000" cy="0"/>
            </a:xfrm>
            <a:prstGeom prst="line">
              <a:avLst/>
            </a:prstGeom>
            <a:ln w="5080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Группа 32">
            <a:extLst>
              <a:ext uri="{FF2B5EF4-FFF2-40B4-BE49-F238E27FC236}">
                <a16:creationId xmlns:a16="http://schemas.microsoft.com/office/drawing/2014/main" id="{3DB0EF77-78AE-415C-962E-A4202DA48A60}"/>
              </a:ext>
            </a:extLst>
          </p:cNvPr>
          <p:cNvGrpSpPr/>
          <p:nvPr/>
        </p:nvGrpSpPr>
        <p:grpSpPr>
          <a:xfrm>
            <a:off x="8432655" y="593380"/>
            <a:ext cx="298234" cy="720001"/>
            <a:chOff x="7731531" y="167339"/>
            <a:chExt cx="509118" cy="1229120"/>
          </a:xfrm>
        </p:grpSpPr>
        <p:cxnSp>
          <p:nvCxnSpPr>
            <p:cNvPr id="34" name="Прямая соединительная линия 33">
              <a:extLst>
                <a:ext uri="{FF2B5EF4-FFF2-40B4-BE49-F238E27FC236}">
                  <a16:creationId xmlns:a16="http://schemas.microsoft.com/office/drawing/2014/main" id="{14006E2D-F672-4C74-8CC3-19E9C25F25D3}"/>
                </a:ext>
              </a:extLst>
            </p:cNvPr>
            <p:cNvCxnSpPr>
              <a:cxnSpLocks/>
            </p:cNvCxnSpPr>
            <p:nvPr/>
          </p:nvCxnSpPr>
          <p:spPr>
            <a:xfrm rot="2700000" flipH="1">
              <a:off x="7371533" y="1036458"/>
              <a:ext cx="720000" cy="0"/>
            </a:xfrm>
            <a:prstGeom prst="line">
              <a:avLst/>
            </a:prstGeom>
            <a:ln w="5080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Прямая соединительная линия 34">
              <a:extLst>
                <a:ext uri="{FF2B5EF4-FFF2-40B4-BE49-F238E27FC236}">
                  <a16:creationId xmlns:a16="http://schemas.microsoft.com/office/drawing/2014/main" id="{9BD76544-0446-4CBB-B314-07941632E3CF}"/>
                </a:ext>
              </a:extLst>
            </p:cNvPr>
            <p:cNvCxnSpPr>
              <a:cxnSpLocks/>
            </p:cNvCxnSpPr>
            <p:nvPr/>
          </p:nvCxnSpPr>
          <p:spPr>
            <a:xfrm rot="2700000" flipH="1">
              <a:off x="7880648" y="527339"/>
              <a:ext cx="720000" cy="0"/>
            </a:xfrm>
            <a:prstGeom prst="line">
              <a:avLst/>
            </a:prstGeom>
            <a:ln w="5080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Прямая соединительная линия 35">
              <a:extLst>
                <a:ext uri="{FF2B5EF4-FFF2-40B4-BE49-F238E27FC236}">
                  <a16:creationId xmlns:a16="http://schemas.microsoft.com/office/drawing/2014/main" id="{81750D55-E916-4C5A-B3FA-A6295DD3D988}"/>
                </a:ext>
              </a:extLst>
            </p:cNvPr>
            <p:cNvCxnSpPr>
              <a:cxnSpLocks/>
            </p:cNvCxnSpPr>
            <p:nvPr/>
          </p:nvCxnSpPr>
          <p:spPr>
            <a:xfrm rot="2700000" flipH="1">
              <a:off x="7371531" y="527341"/>
              <a:ext cx="720000" cy="0"/>
            </a:xfrm>
            <a:prstGeom prst="line">
              <a:avLst/>
            </a:prstGeom>
            <a:ln w="5080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Прямая соединительная линия 36">
              <a:extLst>
                <a:ext uri="{FF2B5EF4-FFF2-40B4-BE49-F238E27FC236}">
                  <a16:creationId xmlns:a16="http://schemas.microsoft.com/office/drawing/2014/main" id="{D6004A27-97C8-4C64-B0C3-DB21520D876F}"/>
                </a:ext>
              </a:extLst>
            </p:cNvPr>
            <p:cNvCxnSpPr>
              <a:cxnSpLocks/>
            </p:cNvCxnSpPr>
            <p:nvPr/>
          </p:nvCxnSpPr>
          <p:spPr>
            <a:xfrm rot="2700000" flipH="1">
              <a:off x="7880649" y="1036459"/>
              <a:ext cx="720000" cy="0"/>
            </a:xfrm>
            <a:prstGeom prst="line">
              <a:avLst/>
            </a:prstGeom>
            <a:ln w="5080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Группа 37">
            <a:extLst>
              <a:ext uri="{FF2B5EF4-FFF2-40B4-BE49-F238E27FC236}">
                <a16:creationId xmlns:a16="http://schemas.microsoft.com/office/drawing/2014/main" id="{70908437-4451-4B9D-BEC5-A459217D8A42}"/>
              </a:ext>
            </a:extLst>
          </p:cNvPr>
          <p:cNvGrpSpPr/>
          <p:nvPr/>
        </p:nvGrpSpPr>
        <p:grpSpPr>
          <a:xfrm>
            <a:off x="11277455" y="5510820"/>
            <a:ext cx="298234" cy="720001"/>
            <a:chOff x="7731531" y="167339"/>
            <a:chExt cx="509118" cy="1229120"/>
          </a:xfrm>
        </p:grpSpPr>
        <p:cxnSp>
          <p:nvCxnSpPr>
            <p:cNvPr id="39" name="Прямая соединительная линия 38">
              <a:extLst>
                <a:ext uri="{FF2B5EF4-FFF2-40B4-BE49-F238E27FC236}">
                  <a16:creationId xmlns:a16="http://schemas.microsoft.com/office/drawing/2014/main" id="{4DC64430-40F7-4B08-A471-6F4D017670DE}"/>
                </a:ext>
              </a:extLst>
            </p:cNvPr>
            <p:cNvCxnSpPr>
              <a:cxnSpLocks/>
            </p:cNvCxnSpPr>
            <p:nvPr/>
          </p:nvCxnSpPr>
          <p:spPr>
            <a:xfrm rot="2700000" flipH="1">
              <a:off x="7371533" y="1036458"/>
              <a:ext cx="720000" cy="0"/>
            </a:xfrm>
            <a:prstGeom prst="line">
              <a:avLst/>
            </a:prstGeom>
            <a:ln w="5080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Прямая соединительная линия 39">
              <a:extLst>
                <a:ext uri="{FF2B5EF4-FFF2-40B4-BE49-F238E27FC236}">
                  <a16:creationId xmlns:a16="http://schemas.microsoft.com/office/drawing/2014/main" id="{AFE5BC52-9AD7-40B2-84F3-C38DAA724EFE}"/>
                </a:ext>
              </a:extLst>
            </p:cNvPr>
            <p:cNvCxnSpPr>
              <a:cxnSpLocks/>
            </p:cNvCxnSpPr>
            <p:nvPr/>
          </p:nvCxnSpPr>
          <p:spPr>
            <a:xfrm rot="2700000" flipH="1">
              <a:off x="7880648" y="527339"/>
              <a:ext cx="720000" cy="0"/>
            </a:xfrm>
            <a:prstGeom prst="line">
              <a:avLst/>
            </a:prstGeom>
            <a:ln w="5080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Прямая соединительная линия 40">
              <a:extLst>
                <a:ext uri="{FF2B5EF4-FFF2-40B4-BE49-F238E27FC236}">
                  <a16:creationId xmlns:a16="http://schemas.microsoft.com/office/drawing/2014/main" id="{E592A8E7-3678-46FC-8A7E-8103E8DA2D2D}"/>
                </a:ext>
              </a:extLst>
            </p:cNvPr>
            <p:cNvCxnSpPr>
              <a:cxnSpLocks/>
            </p:cNvCxnSpPr>
            <p:nvPr/>
          </p:nvCxnSpPr>
          <p:spPr>
            <a:xfrm rot="2700000" flipH="1">
              <a:off x="7371531" y="527341"/>
              <a:ext cx="720000" cy="0"/>
            </a:xfrm>
            <a:prstGeom prst="line">
              <a:avLst/>
            </a:prstGeom>
            <a:ln w="5080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Прямая соединительная линия 41">
              <a:extLst>
                <a:ext uri="{FF2B5EF4-FFF2-40B4-BE49-F238E27FC236}">
                  <a16:creationId xmlns:a16="http://schemas.microsoft.com/office/drawing/2014/main" id="{766DB2A0-5FC1-41AD-BBC9-4DB22432111D}"/>
                </a:ext>
              </a:extLst>
            </p:cNvPr>
            <p:cNvCxnSpPr>
              <a:cxnSpLocks/>
            </p:cNvCxnSpPr>
            <p:nvPr/>
          </p:nvCxnSpPr>
          <p:spPr>
            <a:xfrm rot="2700000" flipH="1">
              <a:off x="7880649" y="1036459"/>
              <a:ext cx="720000" cy="0"/>
            </a:xfrm>
            <a:prstGeom prst="line">
              <a:avLst/>
            </a:prstGeom>
            <a:ln w="5080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DC74AA2F-3BED-4ECB-A5FC-45640F14BCBD}"/>
              </a:ext>
            </a:extLst>
          </p:cNvPr>
          <p:cNvSpPr txBox="1"/>
          <p:nvPr/>
        </p:nvSpPr>
        <p:spPr>
          <a:xfrm>
            <a:off x="1478107" y="333056"/>
            <a:ext cx="500489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latin typeface="Montserrat SemiBold" pitchFamily="2" charset="-52"/>
              </a:rPr>
              <a:t>На</a:t>
            </a:r>
            <a:r>
              <a:rPr lang="ru-RU" sz="2400" dirty="0">
                <a:latin typeface="Montserrat SemiBold" pitchFamily="2" charset="-52"/>
              </a:rPr>
              <a:t> </a:t>
            </a:r>
            <a:r>
              <a:rPr lang="ru-RU" sz="4400" dirty="0">
                <a:latin typeface="Montserrat SemiBold" pitchFamily="2" charset="-52"/>
              </a:rPr>
              <a:t>каком</a:t>
            </a:r>
            <a:r>
              <a:rPr lang="ru-RU" sz="2400" dirty="0">
                <a:latin typeface="Montserrat SemiBold" pitchFamily="2" charset="-52"/>
              </a:rPr>
              <a:t> </a:t>
            </a:r>
            <a:r>
              <a:rPr lang="ru-RU" sz="4400" dirty="0">
                <a:latin typeface="Montserrat SemiBold" pitchFamily="2" charset="-52"/>
              </a:rPr>
              <a:t>этапе?</a:t>
            </a:r>
            <a:endParaRPr lang="ru-RU" sz="2400" dirty="0">
              <a:latin typeface="Montserrat SemiBold" pitchFamily="2" charset="-52"/>
            </a:endParaRPr>
          </a:p>
        </p:txBody>
      </p:sp>
      <p:sp>
        <p:nvSpPr>
          <p:cNvPr id="2" name="Стрелка: шеврон 1">
            <a:extLst>
              <a:ext uri="{FF2B5EF4-FFF2-40B4-BE49-F238E27FC236}">
                <a16:creationId xmlns:a16="http://schemas.microsoft.com/office/drawing/2014/main" id="{EE306BA0-5C7E-4337-8265-28FE9608D5FC}"/>
              </a:ext>
            </a:extLst>
          </p:cNvPr>
          <p:cNvSpPr/>
          <p:nvPr/>
        </p:nvSpPr>
        <p:spPr>
          <a:xfrm>
            <a:off x="7200000" y="3128402"/>
            <a:ext cx="552450" cy="600075"/>
          </a:xfrm>
          <a:prstGeom prst="chevron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3C9663B-5303-4076-AF3D-352E8B563F5C}"/>
              </a:ext>
            </a:extLst>
          </p:cNvPr>
          <p:cNvSpPr txBox="1"/>
          <p:nvPr/>
        </p:nvSpPr>
        <p:spPr>
          <a:xfrm>
            <a:off x="643513" y="1997278"/>
            <a:ext cx="627390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000000"/>
                </a:solidFill>
                <a:effectLst/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На данный момент наш проект находится на уровне TRL 3.</a:t>
            </a:r>
            <a:br>
              <a:rPr lang="ru-RU" sz="2000" dirty="0"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</a:br>
            <a:br>
              <a:rPr lang="ru-RU" sz="2000" dirty="0"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</a:br>
            <a:r>
              <a:rPr lang="ru-RU" sz="2000" dirty="0">
                <a:solidFill>
                  <a:srgbClr val="000000"/>
                </a:solidFill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Создан рабочий прототип перчатки с датчиками сгиба. </a:t>
            </a:r>
          </a:p>
          <a:p>
            <a:r>
              <a:rPr lang="ru-RU" sz="2000" dirty="0">
                <a:solidFill>
                  <a:srgbClr val="000000"/>
                </a:solidFill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Данное устройство считывает угол искривления трубки, зафиксированной на пальце, после чего передаёт информацию на плату, которая в свою очередь общается с ПО на компьютере.</a:t>
            </a:r>
            <a:endParaRPr lang="ru-RU" sz="2000" b="0" i="0" dirty="0">
              <a:solidFill>
                <a:srgbClr val="000000"/>
              </a:solidFill>
              <a:effectLst/>
              <a:latin typeface="Gentium Book Plus" panose="02000503060000020004" pitchFamily="2" charset="0"/>
              <a:ea typeface="Gentium Book Plus" panose="02000503060000020004" pitchFamily="2" charset="0"/>
              <a:cs typeface="Gentium Book Plus" panose="02000503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78936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26AC14-237E-4FF1-AD45-AC79B8B5CF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06" y="0"/>
            <a:ext cx="12118692" cy="1325563"/>
          </a:xfrm>
        </p:spPr>
        <p:txBody>
          <a:bodyPr/>
          <a:lstStyle/>
          <a:p>
            <a:pPr algn="ctr"/>
            <a:r>
              <a:rPr lang="ru-RU" dirty="0">
                <a:latin typeface="Montserrat SemiBold" pitchFamily="2" charset="-52"/>
              </a:rPr>
              <a:t>Что сделано?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9B08551-0130-459B-8E82-A430D3693B97}"/>
              </a:ext>
            </a:extLst>
          </p:cNvPr>
          <p:cNvSpPr txBox="1"/>
          <p:nvPr/>
        </p:nvSpPr>
        <p:spPr>
          <a:xfrm>
            <a:off x="1462867" y="-1376810"/>
            <a:ext cx="500489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latin typeface="Montserrat SemiBold" pitchFamily="2" charset="-52"/>
              </a:rPr>
              <a:t>На</a:t>
            </a:r>
            <a:r>
              <a:rPr lang="ru-RU" sz="2400" dirty="0">
                <a:latin typeface="Montserrat SemiBold" pitchFamily="2" charset="-52"/>
              </a:rPr>
              <a:t> </a:t>
            </a:r>
            <a:r>
              <a:rPr lang="ru-RU" sz="4400" dirty="0">
                <a:latin typeface="Montserrat SemiBold" pitchFamily="2" charset="-52"/>
              </a:rPr>
              <a:t>каком</a:t>
            </a:r>
            <a:r>
              <a:rPr lang="ru-RU" sz="2400" dirty="0">
                <a:latin typeface="Montserrat SemiBold" pitchFamily="2" charset="-52"/>
              </a:rPr>
              <a:t> </a:t>
            </a:r>
            <a:r>
              <a:rPr lang="ru-RU" sz="4400" dirty="0">
                <a:latin typeface="Montserrat SemiBold" pitchFamily="2" charset="-52"/>
              </a:rPr>
              <a:t>этапе?</a:t>
            </a:r>
            <a:endParaRPr lang="ru-RU" sz="2400" dirty="0">
              <a:latin typeface="Montserrat SemiBold" pitchFamily="2" charset="-52"/>
            </a:endParaRPr>
          </a:p>
        </p:txBody>
      </p:sp>
      <p:sp>
        <p:nvSpPr>
          <p:cNvPr id="7" name="!!ТЕКСТ">
            <a:extLst>
              <a:ext uri="{FF2B5EF4-FFF2-40B4-BE49-F238E27FC236}">
                <a16:creationId xmlns:a16="http://schemas.microsoft.com/office/drawing/2014/main" id="{FB448A0E-01F3-43AD-A507-1916703B032E}"/>
              </a:ext>
            </a:extLst>
          </p:cNvPr>
          <p:cNvSpPr txBox="1"/>
          <p:nvPr/>
        </p:nvSpPr>
        <p:spPr>
          <a:xfrm>
            <a:off x="6096000" y="2737335"/>
            <a:ext cx="586761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Реализовано: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400" dirty="0"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Функция передачи движений руки в цифровое пространство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400" dirty="0"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Сцена для демонстрации работоспособности прототипа</a:t>
            </a:r>
          </a:p>
        </p:txBody>
      </p:sp>
      <p:pic>
        <p:nvPicPr>
          <p:cNvPr id="8" name="!!РИС">
            <a:extLst>
              <a:ext uri="{FF2B5EF4-FFF2-40B4-BE49-F238E27FC236}">
                <a16:creationId xmlns:a16="http://schemas.microsoft.com/office/drawing/2014/main" id="{031BB429-AA7F-43AF-AC88-207AAFA647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2198012"/>
            <a:ext cx="5364692" cy="3017639"/>
          </a:xfrm>
          <a:prstGeom prst="rect">
            <a:avLst/>
          </a:prstGeom>
        </p:spPr>
      </p:pic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9E469F9F-52BF-4328-BB9B-994D20C4DEC5}"/>
              </a:ext>
            </a:extLst>
          </p:cNvPr>
          <p:cNvGrpSpPr/>
          <p:nvPr/>
        </p:nvGrpSpPr>
        <p:grpSpPr>
          <a:xfrm>
            <a:off x="5567335" y="4601091"/>
            <a:ext cx="509118" cy="1229120"/>
            <a:chOff x="7731531" y="167339"/>
            <a:chExt cx="509118" cy="1229120"/>
          </a:xfrm>
        </p:grpSpPr>
        <p:cxnSp>
          <p:nvCxnSpPr>
            <p:cNvPr id="30" name="Прямая соединительная линия 29">
              <a:extLst>
                <a:ext uri="{FF2B5EF4-FFF2-40B4-BE49-F238E27FC236}">
                  <a16:creationId xmlns:a16="http://schemas.microsoft.com/office/drawing/2014/main" id="{23510A4F-5562-429B-AC8C-3F72B23C5586}"/>
                </a:ext>
              </a:extLst>
            </p:cNvPr>
            <p:cNvCxnSpPr>
              <a:cxnSpLocks/>
            </p:cNvCxnSpPr>
            <p:nvPr/>
          </p:nvCxnSpPr>
          <p:spPr>
            <a:xfrm rot="2700000" flipH="1">
              <a:off x="7371533" y="1036458"/>
              <a:ext cx="720000" cy="0"/>
            </a:xfrm>
            <a:prstGeom prst="line">
              <a:avLst/>
            </a:prstGeom>
            <a:ln w="5080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Прямая соединительная линия 30">
              <a:extLst>
                <a:ext uri="{FF2B5EF4-FFF2-40B4-BE49-F238E27FC236}">
                  <a16:creationId xmlns:a16="http://schemas.microsoft.com/office/drawing/2014/main" id="{918EDD2C-7C88-4EEB-8B21-73A784F2DF77}"/>
                </a:ext>
              </a:extLst>
            </p:cNvPr>
            <p:cNvCxnSpPr>
              <a:cxnSpLocks/>
            </p:cNvCxnSpPr>
            <p:nvPr/>
          </p:nvCxnSpPr>
          <p:spPr>
            <a:xfrm rot="2700000" flipH="1">
              <a:off x="7880648" y="527339"/>
              <a:ext cx="720000" cy="0"/>
            </a:xfrm>
            <a:prstGeom prst="line">
              <a:avLst/>
            </a:prstGeom>
            <a:ln w="5080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Прямая соединительная линия 31">
              <a:extLst>
                <a:ext uri="{FF2B5EF4-FFF2-40B4-BE49-F238E27FC236}">
                  <a16:creationId xmlns:a16="http://schemas.microsoft.com/office/drawing/2014/main" id="{5EE97F29-E317-4BCA-BA57-ABEF10DDFCA3}"/>
                </a:ext>
              </a:extLst>
            </p:cNvPr>
            <p:cNvCxnSpPr>
              <a:cxnSpLocks/>
            </p:cNvCxnSpPr>
            <p:nvPr/>
          </p:nvCxnSpPr>
          <p:spPr>
            <a:xfrm rot="2700000" flipH="1">
              <a:off x="7371531" y="527341"/>
              <a:ext cx="720000" cy="0"/>
            </a:xfrm>
            <a:prstGeom prst="line">
              <a:avLst/>
            </a:prstGeom>
            <a:ln w="5080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Прямая соединительная линия 32">
              <a:extLst>
                <a:ext uri="{FF2B5EF4-FFF2-40B4-BE49-F238E27FC236}">
                  <a16:creationId xmlns:a16="http://schemas.microsoft.com/office/drawing/2014/main" id="{66112B98-F74C-4A9F-AE2D-4570F9498A9E}"/>
                </a:ext>
              </a:extLst>
            </p:cNvPr>
            <p:cNvCxnSpPr>
              <a:cxnSpLocks/>
            </p:cNvCxnSpPr>
            <p:nvPr/>
          </p:nvCxnSpPr>
          <p:spPr>
            <a:xfrm rot="2700000" flipH="1">
              <a:off x="7880649" y="1036459"/>
              <a:ext cx="720000" cy="0"/>
            </a:xfrm>
            <a:prstGeom prst="line">
              <a:avLst/>
            </a:prstGeom>
            <a:ln w="5080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Группа 33">
            <a:extLst>
              <a:ext uri="{FF2B5EF4-FFF2-40B4-BE49-F238E27FC236}">
                <a16:creationId xmlns:a16="http://schemas.microsoft.com/office/drawing/2014/main" id="{9333004F-2C90-4967-897F-CAD8005DD6AD}"/>
              </a:ext>
            </a:extLst>
          </p:cNvPr>
          <p:cNvGrpSpPr/>
          <p:nvPr/>
        </p:nvGrpSpPr>
        <p:grpSpPr>
          <a:xfrm>
            <a:off x="5598645" y="1536906"/>
            <a:ext cx="509118" cy="1229120"/>
            <a:chOff x="7731531" y="167339"/>
            <a:chExt cx="509118" cy="1229120"/>
          </a:xfrm>
        </p:grpSpPr>
        <p:cxnSp>
          <p:nvCxnSpPr>
            <p:cNvPr id="35" name="Прямая соединительная линия 34">
              <a:extLst>
                <a:ext uri="{FF2B5EF4-FFF2-40B4-BE49-F238E27FC236}">
                  <a16:creationId xmlns:a16="http://schemas.microsoft.com/office/drawing/2014/main" id="{32405C63-F479-4469-B1D2-1EB61C01EC34}"/>
                </a:ext>
              </a:extLst>
            </p:cNvPr>
            <p:cNvCxnSpPr>
              <a:cxnSpLocks/>
            </p:cNvCxnSpPr>
            <p:nvPr/>
          </p:nvCxnSpPr>
          <p:spPr>
            <a:xfrm rot="2700000" flipH="1">
              <a:off x="7371533" y="1036458"/>
              <a:ext cx="720000" cy="0"/>
            </a:xfrm>
            <a:prstGeom prst="line">
              <a:avLst/>
            </a:prstGeom>
            <a:ln w="5080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Прямая соединительная линия 35">
              <a:extLst>
                <a:ext uri="{FF2B5EF4-FFF2-40B4-BE49-F238E27FC236}">
                  <a16:creationId xmlns:a16="http://schemas.microsoft.com/office/drawing/2014/main" id="{1EF0C4BB-0F32-41A5-994E-5874AE241EBE}"/>
                </a:ext>
              </a:extLst>
            </p:cNvPr>
            <p:cNvCxnSpPr>
              <a:cxnSpLocks/>
            </p:cNvCxnSpPr>
            <p:nvPr/>
          </p:nvCxnSpPr>
          <p:spPr>
            <a:xfrm rot="2700000" flipH="1">
              <a:off x="7880648" y="527339"/>
              <a:ext cx="720000" cy="0"/>
            </a:xfrm>
            <a:prstGeom prst="line">
              <a:avLst/>
            </a:prstGeom>
            <a:ln w="5080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Прямая соединительная линия 36">
              <a:extLst>
                <a:ext uri="{FF2B5EF4-FFF2-40B4-BE49-F238E27FC236}">
                  <a16:creationId xmlns:a16="http://schemas.microsoft.com/office/drawing/2014/main" id="{0BF72741-08AF-4F0B-83FB-9C8450091489}"/>
                </a:ext>
              </a:extLst>
            </p:cNvPr>
            <p:cNvCxnSpPr>
              <a:cxnSpLocks/>
            </p:cNvCxnSpPr>
            <p:nvPr/>
          </p:nvCxnSpPr>
          <p:spPr>
            <a:xfrm rot="2700000" flipH="1">
              <a:off x="7371531" y="527341"/>
              <a:ext cx="720000" cy="0"/>
            </a:xfrm>
            <a:prstGeom prst="line">
              <a:avLst/>
            </a:prstGeom>
            <a:ln w="5080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Прямая соединительная линия 37">
              <a:extLst>
                <a:ext uri="{FF2B5EF4-FFF2-40B4-BE49-F238E27FC236}">
                  <a16:creationId xmlns:a16="http://schemas.microsoft.com/office/drawing/2014/main" id="{9808AA1D-04FC-4699-BF76-A3FEBAD5AC66}"/>
                </a:ext>
              </a:extLst>
            </p:cNvPr>
            <p:cNvCxnSpPr>
              <a:cxnSpLocks/>
            </p:cNvCxnSpPr>
            <p:nvPr/>
          </p:nvCxnSpPr>
          <p:spPr>
            <a:xfrm rot="2700000" flipH="1">
              <a:off x="7880649" y="1036459"/>
              <a:ext cx="720000" cy="0"/>
            </a:xfrm>
            <a:prstGeom prst="line">
              <a:avLst/>
            </a:prstGeom>
            <a:ln w="5080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Группа 38">
            <a:extLst>
              <a:ext uri="{FF2B5EF4-FFF2-40B4-BE49-F238E27FC236}">
                <a16:creationId xmlns:a16="http://schemas.microsoft.com/office/drawing/2014/main" id="{0CDF8A07-3BFB-4274-8012-2A7DD89608D6}"/>
              </a:ext>
            </a:extLst>
          </p:cNvPr>
          <p:cNvGrpSpPr/>
          <p:nvPr/>
        </p:nvGrpSpPr>
        <p:grpSpPr>
          <a:xfrm>
            <a:off x="276768" y="1791465"/>
            <a:ext cx="298234" cy="720001"/>
            <a:chOff x="7731531" y="167339"/>
            <a:chExt cx="509118" cy="1229120"/>
          </a:xfrm>
        </p:grpSpPr>
        <p:cxnSp>
          <p:nvCxnSpPr>
            <p:cNvPr id="40" name="Прямая соединительная линия 39">
              <a:extLst>
                <a:ext uri="{FF2B5EF4-FFF2-40B4-BE49-F238E27FC236}">
                  <a16:creationId xmlns:a16="http://schemas.microsoft.com/office/drawing/2014/main" id="{2E6DF6ED-16F0-4F2E-81CA-8B4119580A53}"/>
                </a:ext>
              </a:extLst>
            </p:cNvPr>
            <p:cNvCxnSpPr>
              <a:cxnSpLocks/>
            </p:cNvCxnSpPr>
            <p:nvPr/>
          </p:nvCxnSpPr>
          <p:spPr>
            <a:xfrm rot="2700000" flipH="1">
              <a:off x="7371533" y="1036458"/>
              <a:ext cx="720000" cy="0"/>
            </a:xfrm>
            <a:prstGeom prst="line">
              <a:avLst/>
            </a:prstGeom>
            <a:ln w="5080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Прямая соединительная линия 40">
              <a:extLst>
                <a:ext uri="{FF2B5EF4-FFF2-40B4-BE49-F238E27FC236}">
                  <a16:creationId xmlns:a16="http://schemas.microsoft.com/office/drawing/2014/main" id="{749848E3-C413-489B-8FB1-7C890BC5C7C9}"/>
                </a:ext>
              </a:extLst>
            </p:cNvPr>
            <p:cNvCxnSpPr>
              <a:cxnSpLocks/>
            </p:cNvCxnSpPr>
            <p:nvPr/>
          </p:nvCxnSpPr>
          <p:spPr>
            <a:xfrm rot="2700000" flipH="1">
              <a:off x="7880648" y="527339"/>
              <a:ext cx="720000" cy="0"/>
            </a:xfrm>
            <a:prstGeom prst="line">
              <a:avLst/>
            </a:prstGeom>
            <a:ln w="5080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Прямая соединительная линия 41">
              <a:extLst>
                <a:ext uri="{FF2B5EF4-FFF2-40B4-BE49-F238E27FC236}">
                  <a16:creationId xmlns:a16="http://schemas.microsoft.com/office/drawing/2014/main" id="{ECF02330-4C99-4C92-BE5F-9F665914B758}"/>
                </a:ext>
              </a:extLst>
            </p:cNvPr>
            <p:cNvCxnSpPr>
              <a:cxnSpLocks/>
            </p:cNvCxnSpPr>
            <p:nvPr/>
          </p:nvCxnSpPr>
          <p:spPr>
            <a:xfrm rot="2700000" flipH="1">
              <a:off x="7371531" y="527341"/>
              <a:ext cx="720000" cy="0"/>
            </a:xfrm>
            <a:prstGeom prst="line">
              <a:avLst/>
            </a:prstGeom>
            <a:ln w="5080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Прямая соединительная линия 42">
              <a:extLst>
                <a:ext uri="{FF2B5EF4-FFF2-40B4-BE49-F238E27FC236}">
                  <a16:creationId xmlns:a16="http://schemas.microsoft.com/office/drawing/2014/main" id="{09AD801C-A3D9-43CF-AE80-629BFE3F7437}"/>
                </a:ext>
              </a:extLst>
            </p:cNvPr>
            <p:cNvCxnSpPr>
              <a:cxnSpLocks/>
            </p:cNvCxnSpPr>
            <p:nvPr/>
          </p:nvCxnSpPr>
          <p:spPr>
            <a:xfrm rot="2700000" flipH="1">
              <a:off x="7880649" y="1036459"/>
              <a:ext cx="720000" cy="0"/>
            </a:xfrm>
            <a:prstGeom prst="line">
              <a:avLst/>
            </a:prstGeom>
            <a:ln w="5080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Группа 43">
            <a:extLst>
              <a:ext uri="{FF2B5EF4-FFF2-40B4-BE49-F238E27FC236}">
                <a16:creationId xmlns:a16="http://schemas.microsoft.com/office/drawing/2014/main" id="{3B2ADEAF-DE56-4A97-916A-394EFB2E1B58}"/>
              </a:ext>
            </a:extLst>
          </p:cNvPr>
          <p:cNvGrpSpPr/>
          <p:nvPr/>
        </p:nvGrpSpPr>
        <p:grpSpPr>
          <a:xfrm>
            <a:off x="284188" y="4855650"/>
            <a:ext cx="298234" cy="720001"/>
            <a:chOff x="7731531" y="167339"/>
            <a:chExt cx="509118" cy="1229120"/>
          </a:xfrm>
        </p:grpSpPr>
        <p:cxnSp>
          <p:nvCxnSpPr>
            <p:cNvPr id="45" name="Прямая соединительная линия 44">
              <a:extLst>
                <a:ext uri="{FF2B5EF4-FFF2-40B4-BE49-F238E27FC236}">
                  <a16:creationId xmlns:a16="http://schemas.microsoft.com/office/drawing/2014/main" id="{3E75FBB1-D3A0-41F5-9514-9D01D335BE0F}"/>
                </a:ext>
              </a:extLst>
            </p:cNvPr>
            <p:cNvCxnSpPr>
              <a:cxnSpLocks/>
            </p:cNvCxnSpPr>
            <p:nvPr/>
          </p:nvCxnSpPr>
          <p:spPr>
            <a:xfrm rot="2700000" flipH="1">
              <a:off x="7371533" y="1036458"/>
              <a:ext cx="720000" cy="0"/>
            </a:xfrm>
            <a:prstGeom prst="line">
              <a:avLst/>
            </a:prstGeom>
            <a:ln w="5080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Прямая соединительная линия 45">
              <a:extLst>
                <a:ext uri="{FF2B5EF4-FFF2-40B4-BE49-F238E27FC236}">
                  <a16:creationId xmlns:a16="http://schemas.microsoft.com/office/drawing/2014/main" id="{C28A4C51-5FAA-47EC-9A2C-43551BC148EB}"/>
                </a:ext>
              </a:extLst>
            </p:cNvPr>
            <p:cNvCxnSpPr>
              <a:cxnSpLocks/>
            </p:cNvCxnSpPr>
            <p:nvPr/>
          </p:nvCxnSpPr>
          <p:spPr>
            <a:xfrm rot="2700000" flipH="1">
              <a:off x="7880648" y="527339"/>
              <a:ext cx="720000" cy="0"/>
            </a:xfrm>
            <a:prstGeom prst="line">
              <a:avLst/>
            </a:prstGeom>
            <a:ln w="5080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Прямая соединительная линия 46">
              <a:extLst>
                <a:ext uri="{FF2B5EF4-FFF2-40B4-BE49-F238E27FC236}">
                  <a16:creationId xmlns:a16="http://schemas.microsoft.com/office/drawing/2014/main" id="{53A1B7D5-14D5-4F86-9391-87727847A891}"/>
                </a:ext>
              </a:extLst>
            </p:cNvPr>
            <p:cNvCxnSpPr>
              <a:cxnSpLocks/>
            </p:cNvCxnSpPr>
            <p:nvPr/>
          </p:nvCxnSpPr>
          <p:spPr>
            <a:xfrm rot="2700000" flipH="1">
              <a:off x="7371531" y="527341"/>
              <a:ext cx="720000" cy="0"/>
            </a:xfrm>
            <a:prstGeom prst="line">
              <a:avLst/>
            </a:prstGeom>
            <a:ln w="5080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Прямая соединительная линия 47">
              <a:extLst>
                <a:ext uri="{FF2B5EF4-FFF2-40B4-BE49-F238E27FC236}">
                  <a16:creationId xmlns:a16="http://schemas.microsoft.com/office/drawing/2014/main" id="{F8C7A258-D146-4223-A115-6CF772042540}"/>
                </a:ext>
              </a:extLst>
            </p:cNvPr>
            <p:cNvCxnSpPr>
              <a:cxnSpLocks/>
            </p:cNvCxnSpPr>
            <p:nvPr/>
          </p:nvCxnSpPr>
          <p:spPr>
            <a:xfrm rot="2700000" flipH="1">
              <a:off x="7880649" y="1036459"/>
              <a:ext cx="720000" cy="0"/>
            </a:xfrm>
            <a:prstGeom prst="line">
              <a:avLst/>
            </a:prstGeom>
            <a:ln w="5080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995834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26AC14-237E-4FF1-AD45-AC79B8B5CF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52" y="61901"/>
            <a:ext cx="12118692" cy="1325563"/>
          </a:xfrm>
        </p:spPr>
        <p:txBody>
          <a:bodyPr/>
          <a:lstStyle/>
          <a:p>
            <a:pPr algn="ctr"/>
            <a:r>
              <a:rPr lang="ru-RU" dirty="0">
                <a:latin typeface="Montserrat SemiBold" pitchFamily="2" charset="-52"/>
              </a:rPr>
              <a:t>Что планируете сделать?</a:t>
            </a:r>
          </a:p>
        </p:txBody>
      </p:sp>
      <p:sp>
        <p:nvSpPr>
          <p:cNvPr id="7" name="TextBox 6" hidden="1">
            <a:extLst>
              <a:ext uri="{FF2B5EF4-FFF2-40B4-BE49-F238E27FC236}">
                <a16:creationId xmlns:a16="http://schemas.microsoft.com/office/drawing/2014/main" id="{FB448A0E-01F3-43AD-A507-1916703B032E}"/>
              </a:ext>
            </a:extLst>
          </p:cNvPr>
          <p:cNvSpPr txBox="1"/>
          <p:nvPr/>
        </p:nvSpPr>
        <p:spPr>
          <a:xfrm>
            <a:off x="6080761" y="1767840"/>
            <a:ext cx="586761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Реализовано: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Функция передачи движений руки в цифровое пространство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Сцена для демонстрации работоспособности прототипа</a:t>
            </a:r>
          </a:p>
        </p:txBody>
      </p:sp>
      <p:pic>
        <p:nvPicPr>
          <p:cNvPr id="8" name="!!РИС">
            <a:extLst>
              <a:ext uri="{FF2B5EF4-FFF2-40B4-BE49-F238E27FC236}">
                <a16:creationId xmlns:a16="http://schemas.microsoft.com/office/drawing/2014/main" id="{031BB429-AA7F-43AF-AC88-207AAFA647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32654" y="1920180"/>
            <a:ext cx="5364691" cy="301763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5BFC461-2038-4996-ADCD-2BF22A8F0D58}"/>
              </a:ext>
            </a:extLst>
          </p:cNvPr>
          <p:cNvSpPr txBox="1"/>
          <p:nvPr/>
        </p:nvSpPr>
        <p:spPr>
          <a:xfrm>
            <a:off x="359781" y="1720840"/>
            <a:ext cx="54864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Планируется: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400" dirty="0"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Модернизация прототипа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400" dirty="0"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Реализация гидро-поршневого механизма для создания обратной связи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400" dirty="0"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Разработка дизайна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400" dirty="0"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Доработка механической части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400" dirty="0"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Планирование метода выхода на рынок технологий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40E1887-8CF2-409E-B742-501EAE1949C5}"/>
              </a:ext>
            </a:extLst>
          </p:cNvPr>
          <p:cNvSpPr txBox="1"/>
          <p:nvPr/>
        </p:nvSpPr>
        <p:spPr>
          <a:xfrm>
            <a:off x="1102654" y="-1643987"/>
            <a:ext cx="1006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Montserrat SemiBold" pitchFamily="2" charset="-52"/>
              </a:rPr>
              <a:t>Какая основная проблема? В чём нужна помощь?</a:t>
            </a:r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1102812B-FB43-4EEA-9BAC-FDEBA0048FD3}"/>
              </a:ext>
            </a:extLst>
          </p:cNvPr>
          <p:cNvGrpSpPr/>
          <p:nvPr/>
        </p:nvGrpSpPr>
        <p:grpSpPr>
          <a:xfrm>
            <a:off x="10882786" y="4323260"/>
            <a:ext cx="1229118" cy="1229119"/>
            <a:chOff x="7371531" y="167339"/>
            <a:chExt cx="1229118" cy="1229119"/>
          </a:xfrm>
        </p:grpSpPr>
        <p:cxnSp>
          <p:nvCxnSpPr>
            <p:cNvPr id="11" name="Прямая соединительная линия 10">
              <a:extLst>
                <a:ext uri="{FF2B5EF4-FFF2-40B4-BE49-F238E27FC236}">
                  <a16:creationId xmlns:a16="http://schemas.microsoft.com/office/drawing/2014/main" id="{FE4E505C-9ED6-4993-BF6F-4E8F11FF918F}"/>
                </a:ext>
              </a:extLst>
            </p:cNvPr>
            <p:cNvCxnSpPr>
              <a:cxnSpLocks/>
            </p:cNvCxnSpPr>
            <p:nvPr/>
          </p:nvCxnSpPr>
          <p:spPr>
            <a:xfrm rot="2700000" flipH="1">
              <a:off x="7371533" y="1036458"/>
              <a:ext cx="720000" cy="0"/>
            </a:xfrm>
            <a:prstGeom prst="line">
              <a:avLst/>
            </a:prstGeom>
            <a:ln w="5080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>
              <a:extLst>
                <a:ext uri="{FF2B5EF4-FFF2-40B4-BE49-F238E27FC236}">
                  <a16:creationId xmlns:a16="http://schemas.microsoft.com/office/drawing/2014/main" id="{C6B625B1-7A69-4264-8F05-004566D6E546}"/>
                </a:ext>
              </a:extLst>
            </p:cNvPr>
            <p:cNvCxnSpPr>
              <a:cxnSpLocks/>
            </p:cNvCxnSpPr>
            <p:nvPr/>
          </p:nvCxnSpPr>
          <p:spPr>
            <a:xfrm rot="2700000" flipH="1">
              <a:off x="7880648" y="527339"/>
              <a:ext cx="720000" cy="0"/>
            </a:xfrm>
            <a:prstGeom prst="line">
              <a:avLst/>
            </a:prstGeom>
            <a:ln w="5080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>
              <a:extLst>
                <a:ext uri="{FF2B5EF4-FFF2-40B4-BE49-F238E27FC236}">
                  <a16:creationId xmlns:a16="http://schemas.microsoft.com/office/drawing/2014/main" id="{475FE721-9383-4191-9E9F-44251B1282CB}"/>
                </a:ext>
              </a:extLst>
            </p:cNvPr>
            <p:cNvCxnSpPr>
              <a:cxnSpLocks/>
            </p:cNvCxnSpPr>
            <p:nvPr/>
          </p:nvCxnSpPr>
          <p:spPr>
            <a:xfrm rot="8100000" flipH="1">
              <a:off x="7371531" y="527341"/>
              <a:ext cx="720000" cy="0"/>
            </a:xfrm>
            <a:prstGeom prst="line">
              <a:avLst/>
            </a:prstGeom>
            <a:ln w="5080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>
              <a:extLst>
                <a:ext uri="{FF2B5EF4-FFF2-40B4-BE49-F238E27FC236}">
                  <a16:creationId xmlns:a16="http://schemas.microsoft.com/office/drawing/2014/main" id="{3463DCA3-A66E-48EC-A693-687EED962BE3}"/>
                </a:ext>
              </a:extLst>
            </p:cNvPr>
            <p:cNvCxnSpPr>
              <a:cxnSpLocks/>
            </p:cNvCxnSpPr>
            <p:nvPr/>
          </p:nvCxnSpPr>
          <p:spPr>
            <a:xfrm rot="8100000" flipH="1">
              <a:off x="7880649" y="1036459"/>
              <a:ext cx="720000" cy="0"/>
            </a:xfrm>
            <a:prstGeom prst="line">
              <a:avLst/>
            </a:prstGeom>
            <a:ln w="5080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A15EAA17-4363-4462-AADB-D39B1F8733DD}"/>
              </a:ext>
            </a:extLst>
          </p:cNvPr>
          <p:cNvGrpSpPr/>
          <p:nvPr/>
        </p:nvGrpSpPr>
        <p:grpSpPr>
          <a:xfrm>
            <a:off x="5481440" y="1305620"/>
            <a:ext cx="1229118" cy="1229119"/>
            <a:chOff x="7371531" y="167339"/>
            <a:chExt cx="1229118" cy="1229119"/>
          </a:xfrm>
        </p:grpSpPr>
        <p:cxnSp>
          <p:nvCxnSpPr>
            <p:cNvPr id="16" name="Прямая соединительная линия 15">
              <a:extLst>
                <a:ext uri="{FF2B5EF4-FFF2-40B4-BE49-F238E27FC236}">
                  <a16:creationId xmlns:a16="http://schemas.microsoft.com/office/drawing/2014/main" id="{652AFE0A-1FD5-4B7E-B8B0-E5CDA8CBD402}"/>
                </a:ext>
              </a:extLst>
            </p:cNvPr>
            <p:cNvCxnSpPr>
              <a:cxnSpLocks/>
            </p:cNvCxnSpPr>
            <p:nvPr/>
          </p:nvCxnSpPr>
          <p:spPr>
            <a:xfrm rot="2700000" flipH="1">
              <a:off x="7371533" y="1036458"/>
              <a:ext cx="720000" cy="0"/>
            </a:xfrm>
            <a:prstGeom prst="line">
              <a:avLst/>
            </a:prstGeom>
            <a:ln w="5080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>
              <a:extLst>
                <a:ext uri="{FF2B5EF4-FFF2-40B4-BE49-F238E27FC236}">
                  <a16:creationId xmlns:a16="http://schemas.microsoft.com/office/drawing/2014/main" id="{E92F8BB1-407C-4722-9087-8810D1C1C836}"/>
                </a:ext>
              </a:extLst>
            </p:cNvPr>
            <p:cNvCxnSpPr>
              <a:cxnSpLocks/>
            </p:cNvCxnSpPr>
            <p:nvPr/>
          </p:nvCxnSpPr>
          <p:spPr>
            <a:xfrm rot="2700000" flipH="1">
              <a:off x="7880648" y="527339"/>
              <a:ext cx="720000" cy="0"/>
            </a:xfrm>
            <a:prstGeom prst="line">
              <a:avLst/>
            </a:prstGeom>
            <a:ln w="5080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>
              <a:extLst>
                <a:ext uri="{FF2B5EF4-FFF2-40B4-BE49-F238E27FC236}">
                  <a16:creationId xmlns:a16="http://schemas.microsoft.com/office/drawing/2014/main" id="{678E84CA-51E8-40C4-85CD-E93F4C43D1CA}"/>
                </a:ext>
              </a:extLst>
            </p:cNvPr>
            <p:cNvCxnSpPr>
              <a:cxnSpLocks/>
            </p:cNvCxnSpPr>
            <p:nvPr/>
          </p:nvCxnSpPr>
          <p:spPr>
            <a:xfrm rot="8100000" flipH="1">
              <a:off x="7371531" y="527341"/>
              <a:ext cx="720000" cy="0"/>
            </a:xfrm>
            <a:prstGeom prst="line">
              <a:avLst/>
            </a:prstGeom>
            <a:ln w="5080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>
              <a:extLst>
                <a:ext uri="{FF2B5EF4-FFF2-40B4-BE49-F238E27FC236}">
                  <a16:creationId xmlns:a16="http://schemas.microsoft.com/office/drawing/2014/main" id="{C11D277D-08D0-447F-8BBD-DCE707E41F1A}"/>
                </a:ext>
              </a:extLst>
            </p:cNvPr>
            <p:cNvCxnSpPr>
              <a:cxnSpLocks/>
            </p:cNvCxnSpPr>
            <p:nvPr/>
          </p:nvCxnSpPr>
          <p:spPr>
            <a:xfrm rot="8100000" flipH="1">
              <a:off x="7880649" y="1036459"/>
              <a:ext cx="720000" cy="0"/>
            </a:xfrm>
            <a:prstGeom prst="line">
              <a:avLst/>
            </a:prstGeom>
            <a:ln w="5080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E05FDFB2-1699-4F4F-A124-4703F8402AF3}"/>
              </a:ext>
            </a:extLst>
          </p:cNvPr>
          <p:cNvGrpSpPr/>
          <p:nvPr/>
        </p:nvGrpSpPr>
        <p:grpSpPr>
          <a:xfrm>
            <a:off x="5735998" y="1560179"/>
            <a:ext cx="720000" cy="720000"/>
            <a:chOff x="7371531" y="167339"/>
            <a:chExt cx="1229118" cy="1229119"/>
          </a:xfrm>
        </p:grpSpPr>
        <p:cxnSp>
          <p:nvCxnSpPr>
            <p:cNvPr id="21" name="Прямая соединительная линия 20">
              <a:extLst>
                <a:ext uri="{FF2B5EF4-FFF2-40B4-BE49-F238E27FC236}">
                  <a16:creationId xmlns:a16="http://schemas.microsoft.com/office/drawing/2014/main" id="{614C560A-E8B3-4987-A5FE-AE7BB48AFFF8}"/>
                </a:ext>
              </a:extLst>
            </p:cNvPr>
            <p:cNvCxnSpPr>
              <a:cxnSpLocks/>
            </p:cNvCxnSpPr>
            <p:nvPr/>
          </p:nvCxnSpPr>
          <p:spPr>
            <a:xfrm rot="2700000" flipH="1">
              <a:off x="7371533" y="1036458"/>
              <a:ext cx="720000" cy="0"/>
            </a:xfrm>
            <a:prstGeom prst="line">
              <a:avLst/>
            </a:prstGeom>
            <a:ln w="5080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>
              <a:extLst>
                <a:ext uri="{FF2B5EF4-FFF2-40B4-BE49-F238E27FC236}">
                  <a16:creationId xmlns:a16="http://schemas.microsoft.com/office/drawing/2014/main" id="{AE3D7A44-C743-4001-88FF-66826E8BBDDC}"/>
                </a:ext>
              </a:extLst>
            </p:cNvPr>
            <p:cNvCxnSpPr>
              <a:cxnSpLocks/>
            </p:cNvCxnSpPr>
            <p:nvPr/>
          </p:nvCxnSpPr>
          <p:spPr>
            <a:xfrm rot="2700000" flipH="1">
              <a:off x="7880648" y="527339"/>
              <a:ext cx="720000" cy="0"/>
            </a:xfrm>
            <a:prstGeom prst="line">
              <a:avLst/>
            </a:prstGeom>
            <a:ln w="5080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единительная линия 22">
              <a:extLst>
                <a:ext uri="{FF2B5EF4-FFF2-40B4-BE49-F238E27FC236}">
                  <a16:creationId xmlns:a16="http://schemas.microsoft.com/office/drawing/2014/main" id="{972E0721-5E72-4D3A-A373-B3DE6E67F96D}"/>
                </a:ext>
              </a:extLst>
            </p:cNvPr>
            <p:cNvCxnSpPr>
              <a:cxnSpLocks/>
            </p:cNvCxnSpPr>
            <p:nvPr/>
          </p:nvCxnSpPr>
          <p:spPr>
            <a:xfrm rot="8100000" flipH="1">
              <a:off x="7371531" y="527341"/>
              <a:ext cx="720000" cy="0"/>
            </a:xfrm>
            <a:prstGeom prst="line">
              <a:avLst/>
            </a:prstGeom>
            <a:ln w="5080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единительная линия 23">
              <a:extLst>
                <a:ext uri="{FF2B5EF4-FFF2-40B4-BE49-F238E27FC236}">
                  <a16:creationId xmlns:a16="http://schemas.microsoft.com/office/drawing/2014/main" id="{74437ADC-D7DD-4AEF-9CE7-C781CEE45961}"/>
                </a:ext>
              </a:extLst>
            </p:cNvPr>
            <p:cNvCxnSpPr>
              <a:cxnSpLocks/>
            </p:cNvCxnSpPr>
            <p:nvPr/>
          </p:nvCxnSpPr>
          <p:spPr>
            <a:xfrm rot="8100000" flipH="1">
              <a:off x="7880649" y="1036459"/>
              <a:ext cx="720000" cy="0"/>
            </a:xfrm>
            <a:prstGeom prst="line">
              <a:avLst/>
            </a:prstGeom>
            <a:ln w="5080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52FB1DF7-D2A8-4746-BD8F-A82F669997F3}"/>
              </a:ext>
            </a:extLst>
          </p:cNvPr>
          <p:cNvGrpSpPr/>
          <p:nvPr/>
        </p:nvGrpSpPr>
        <p:grpSpPr>
          <a:xfrm>
            <a:off x="11137345" y="4577820"/>
            <a:ext cx="720000" cy="720000"/>
            <a:chOff x="7371531" y="167339"/>
            <a:chExt cx="1229118" cy="1229119"/>
          </a:xfrm>
        </p:grpSpPr>
        <p:cxnSp>
          <p:nvCxnSpPr>
            <p:cNvPr id="26" name="Прямая соединительная линия 25">
              <a:extLst>
                <a:ext uri="{FF2B5EF4-FFF2-40B4-BE49-F238E27FC236}">
                  <a16:creationId xmlns:a16="http://schemas.microsoft.com/office/drawing/2014/main" id="{36E01D5C-FE03-4C7B-A05D-ED34F2421F6B}"/>
                </a:ext>
              </a:extLst>
            </p:cNvPr>
            <p:cNvCxnSpPr>
              <a:cxnSpLocks/>
            </p:cNvCxnSpPr>
            <p:nvPr/>
          </p:nvCxnSpPr>
          <p:spPr>
            <a:xfrm rot="2700000" flipH="1">
              <a:off x="7371533" y="1036458"/>
              <a:ext cx="720000" cy="0"/>
            </a:xfrm>
            <a:prstGeom prst="line">
              <a:avLst/>
            </a:prstGeom>
            <a:ln w="5080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Прямая соединительная линия 26">
              <a:extLst>
                <a:ext uri="{FF2B5EF4-FFF2-40B4-BE49-F238E27FC236}">
                  <a16:creationId xmlns:a16="http://schemas.microsoft.com/office/drawing/2014/main" id="{2A1E40F9-AEBE-418E-BE62-895B03FF0D83}"/>
                </a:ext>
              </a:extLst>
            </p:cNvPr>
            <p:cNvCxnSpPr>
              <a:cxnSpLocks/>
            </p:cNvCxnSpPr>
            <p:nvPr/>
          </p:nvCxnSpPr>
          <p:spPr>
            <a:xfrm rot="2700000" flipH="1">
              <a:off x="7880648" y="527339"/>
              <a:ext cx="720000" cy="0"/>
            </a:xfrm>
            <a:prstGeom prst="line">
              <a:avLst/>
            </a:prstGeom>
            <a:ln w="5080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Прямая соединительная линия 27">
              <a:extLst>
                <a:ext uri="{FF2B5EF4-FFF2-40B4-BE49-F238E27FC236}">
                  <a16:creationId xmlns:a16="http://schemas.microsoft.com/office/drawing/2014/main" id="{2ECBDE3B-9201-40EE-BC7F-6329A6E3117E}"/>
                </a:ext>
              </a:extLst>
            </p:cNvPr>
            <p:cNvCxnSpPr>
              <a:cxnSpLocks/>
            </p:cNvCxnSpPr>
            <p:nvPr/>
          </p:nvCxnSpPr>
          <p:spPr>
            <a:xfrm rot="8100000" flipH="1">
              <a:off x="7371531" y="527341"/>
              <a:ext cx="720000" cy="0"/>
            </a:xfrm>
            <a:prstGeom prst="line">
              <a:avLst/>
            </a:prstGeom>
            <a:ln w="5080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Прямая соединительная линия 28">
              <a:extLst>
                <a:ext uri="{FF2B5EF4-FFF2-40B4-BE49-F238E27FC236}">
                  <a16:creationId xmlns:a16="http://schemas.microsoft.com/office/drawing/2014/main" id="{64C6F3AE-1AF5-43EB-8FCD-C170A68FCF6D}"/>
                </a:ext>
              </a:extLst>
            </p:cNvPr>
            <p:cNvCxnSpPr>
              <a:cxnSpLocks/>
            </p:cNvCxnSpPr>
            <p:nvPr/>
          </p:nvCxnSpPr>
          <p:spPr>
            <a:xfrm rot="8100000" flipH="1">
              <a:off x="7880649" y="1036459"/>
              <a:ext cx="720000" cy="0"/>
            </a:xfrm>
            <a:prstGeom prst="line">
              <a:avLst/>
            </a:prstGeom>
            <a:ln w="5080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070889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!!РИС" descr="VR-перчатка Teslasuit Glove позволяет чувствовать виртуальные объекты и  способна отслеживать пульс - ITC.ua">
            <a:extLst>
              <a:ext uri="{FF2B5EF4-FFF2-40B4-BE49-F238E27FC236}">
                <a16:creationId xmlns:a16="http://schemas.microsoft.com/office/drawing/2014/main" id="{777AF7B3-0498-40AC-9FED-3E24B63ECB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57" r="12417"/>
          <a:stretch/>
        </p:blipFill>
        <p:spPr bwMode="auto">
          <a:xfrm>
            <a:off x="8308015" y="669803"/>
            <a:ext cx="3373118" cy="5458119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40C13A75-8991-4C00-BE3E-1E1A8D0D79A4}"/>
              </a:ext>
            </a:extLst>
          </p:cNvPr>
          <p:cNvSpPr txBox="1"/>
          <p:nvPr/>
        </p:nvSpPr>
        <p:spPr>
          <a:xfrm>
            <a:off x="-762457" y="669804"/>
            <a:ext cx="106618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Montserrat SemiBold" pitchFamily="2" charset="-52"/>
              </a:rPr>
              <a:t>Что за идея? Почему именно она?</a:t>
            </a:r>
          </a:p>
        </p:txBody>
      </p:sp>
      <p:grpSp>
        <p:nvGrpSpPr>
          <p:cNvPr id="33" name="Группа 32">
            <a:extLst>
              <a:ext uri="{FF2B5EF4-FFF2-40B4-BE49-F238E27FC236}">
                <a16:creationId xmlns:a16="http://schemas.microsoft.com/office/drawing/2014/main" id="{3DB0EF77-78AE-415C-962E-A4202DA48A60}"/>
              </a:ext>
            </a:extLst>
          </p:cNvPr>
          <p:cNvGrpSpPr/>
          <p:nvPr/>
        </p:nvGrpSpPr>
        <p:grpSpPr>
          <a:xfrm>
            <a:off x="11073211" y="524045"/>
            <a:ext cx="720000" cy="720000"/>
            <a:chOff x="7371531" y="167339"/>
            <a:chExt cx="1229118" cy="1229119"/>
          </a:xfrm>
        </p:grpSpPr>
        <p:cxnSp>
          <p:nvCxnSpPr>
            <p:cNvPr id="34" name="Прямая соединительная линия 33">
              <a:extLst>
                <a:ext uri="{FF2B5EF4-FFF2-40B4-BE49-F238E27FC236}">
                  <a16:creationId xmlns:a16="http://schemas.microsoft.com/office/drawing/2014/main" id="{14006E2D-F672-4C74-8CC3-19E9C25F25D3}"/>
                </a:ext>
              </a:extLst>
            </p:cNvPr>
            <p:cNvCxnSpPr>
              <a:cxnSpLocks/>
            </p:cNvCxnSpPr>
            <p:nvPr/>
          </p:nvCxnSpPr>
          <p:spPr>
            <a:xfrm rot="2700000" flipH="1">
              <a:off x="7371533" y="1036458"/>
              <a:ext cx="720000" cy="0"/>
            </a:xfrm>
            <a:prstGeom prst="line">
              <a:avLst/>
            </a:prstGeom>
            <a:ln w="5080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Прямая соединительная линия 34">
              <a:extLst>
                <a:ext uri="{FF2B5EF4-FFF2-40B4-BE49-F238E27FC236}">
                  <a16:creationId xmlns:a16="http://schemas.microsoft.com/office/drawing/2014/main" id="{9BD76544-0446-4CBB-B314-07941632E3CF}"/>
                </a:ext>
              </a:extLst>
            </p:cNvPr>
            <p:cNvCxnSpPr>
              <a:cxnSpLocks/>
            </p:cNvCxnSpPr>
            <p:nvPr/>
          </p:nvCxnSpPr>
          <p:spPr>
            <a:xfrm rot="2700000" flipH="1">
              <a:off x="7880648" y="527339"/>
              <a:ext cx="720000" cy="0"/>
            </a:xfrm>
            <a:prstGeom prst="line">
              <a:avLst/>
            </a:prstGeom>
            <a:ln w="5080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Прямая соединительная линия 35">
              <a:extLst>
                <a:ext uri="{FF2B5EF4-FFF2-40B4-BE49-F238E27FC236}">
                  <a16:creationId xmlns:a16="http://schemas.microsoft.com/office/drawing/2014/main" id="{81750D55-E916-4C5A-B3FA-A6295DD3D988}"/>
                </a:ext>
              </a:extLst>
            </p:cNvPr>
            <p:cNvCxnSpPr>
              <a:cxnSpLocks/>
            </p:cNvCxnSpPr>
            <p:nvPr/>
          </p:nvCxnSpPr>
          <p:spPr>
            <a:xfrm rot="8100000" flipH="1">
              <a:off x="7371531" y="527341"/>
              <a:ext cx="720000" cy="0"/>
            </a:xfrm>
            <a:prstGeom prst="line">
              <a:avLst/>
            </a:prstGeom>
            <a:ln w="5080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Прямая соединительная линия 36">
              <a:extLst>
                <a:ext uri="{FF2B5EF4-FFF2-40B4-BE49-F238E27FC236}">
                  <a16:creationId xmlns:a16="http://schemas.microsoft.com/office/drawing/2014/main" id="{D6004A27-97C8-4C64-B0C3-DB21520D876F}"/>
                </a:ext>
              </a:extLst>
            </p:cNvPr>
            <p:cNvCxnSpPr>
              <a:cxnSpLocks/>
            </p:cNvCxnSpPr>
            <p:nvPr/>
          </p:nvCxnSpPr>
          <p:spPr>
            <a:xfrm rot="8100000" flipH="1">
              <a:off x="7880649" y="1036459"/>
              <a:ext cx="720000" cy="0"/>
            </a:xfrm>
            <a:prstGeom prst="line">
              <a:avLst/>
            </a:prstGeom>
            <a:ln w="5080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Группа 37">
            <a:extLst>
              <a:ext uri="{FF2B5EF4-FFF2-40B4-BE49-F238E27FC236}">
                <a16:creationId xmlns:a16="http://schemas.microsoft.com/office/drawing/2014/main" id="{70908437-4451-4B9D-BEC5-A459217D8A42}"/>
              </a:ext>
            </a:extLst>
          </p:cNvPr>
          <p:cNvGrpSpPr/>
          <p:nvPr/>
        </p:nvGrpSpPr>
        <p:grpSpPr>
          <a:xfrm>
            <a:off x="8257703" y="5568046"/>
            <a:ext cx="720000" cy="720000"/>
            <a:chOff x="7371531" y="167339"/>
            <a:chExt cx="1229118" cy="1229119"/>
          </a:xfrm>
        </p:grpSpPr>
        <p:cxnSp>
          <p:nvCxnSpPr>
            <p:cNvPr id="39" name="Прямая соединительная линия 38">
              <a:extLst>
                <a:ext uri="{FF2B5EF4-FFF2-40B4-BE49-F238E27FC236}">
                  <a16:creationId xmlns:a16="http://schemas.microsoft.com/office/drawing/2014/main" id="{4DC64430-40F7-4B08-A471-6F4D017670DE}"/>
                </a:ext>
              </a:extLst>
            </p:cNvPr>
            <p:cNvCxnSpPr>
              <a:cxnSpLocks/>
            </p:cNvCxnSpPr>
            <p:nvPr/>
          </p:nvCxnSpPr>
          <p:spPr>
            <a:xfrm rot="2700000" flipH="1">
              <a:off x="7371533" y="1036458"/>
              <a:ext cx="720000" cy="0"/>
            </a:xfrm>
            <a:prstGeom prst="line">
              <a:avLst/>
            </a:prstGeom>
            <a:ln w="5080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Прямая соединительная линия 39">
              <a:extLst>
                <a:ext uri="{FF2B5EF4-FFF2-40B4-BE49-F238E27FC236}">
                  <a16:creationId xmlns:a16="http://schemas.microsoft.com/office/drawing/2014/main" id="{AFE5BC52-9AD7-40B2-84F3-C38DAA724EFE}"/>
                </a:ext>
              </a:extLst>
            </p:cNvPr>
            <p:cNvCxnSpPr>
              <a:cxnSpLocks/>
            </p:cNvCxnSpPr>
            <p:nvPr/>
          </p:nvCxnSpPr>
          <p:spPr>
            <a:xfrm rot="2700000" flipH="1">
              <a:off x="7880648" y="527339"/>
              <a:ext cx="720000" cy="0"/>
            </a:xfrm>
            <a:prstGeom prst="line">
              <a:avLst/>
            </a:prstGeom>
            <a:ln w="5080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Прямая соединительная линия 40">
              <a:extLst>
                <a:ext uri="{FF2B5EF4-FFF2-40B4-BE49-F238E27FC236}">
                  <a16:creationId xmlns:a16="http://schemas.microsoft.com/office/drawing/2014/main" id="{E592A8E7-3678-46FC-8A7E-8103E8DA2D2D}"/>
                </a:ext>
              </a:extLst>
            </p:cNvPr>
            <p:cNvCxnSpPr>
              <a:cxnSpLocks/>
            </p:cNvCxnSpPr>
            <p:nvPr/>
          </p:nvCxnSpPr>
          <p:spPr>
            <a:xfrm rot="8100000" flipH="1">
              <a:off x="7371531" y="527341"/>
              <a:ext cx="720000" cy="0"/>
            </a:xfrm>
            <a:prstGeom prst="line">
              <a:avLst/>
            </a:prstGeom>
            <a:ln w="5080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Прямая соединительная линия 41">
              <a:extLst>
                <a:ext uri="{FF2B5EF4-FFF2-40B4-BE49-F238E27FC236}">
                  <a16:creationId xmlns:a16="http://schemas.microsoft.com/office/drawing/2014/main" id="{766DB2A0-5FC1-41AD-BBC9-4DB22432111D}"/>
                </a:ext>
              </a:extLst>
            </p:cNvPr>
            <p:cNvCxnSpPr>
              <a:cxnSpLocks/>
            </p:cNvCxnSpPr>
            <p:nvPr/>
          </p:nvCxnSpPr>
          <p:spPr>
            <a:xfrm rot="8100000" flipH="1">
              <a:off x="7880649" y="1036459"/>
              <a:ext cx="720000" cy="0"/>
            </a:xfrm>
            <a:prstGeom prst="line">
              <a:avLst/>
            </a:prstGeom>
            <a:ln w="5080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A3055FE6-EB7A-4CFB-BFF2-260F94936F14}"/>
              </a:ext>
            </a:extLst>
          </p:cNvPr>
          <p:cNvGrpSpPr/>
          <p:nvPr/>
        </p:nvGrpSpPr>
        <p:grpSpPr>
          <a:xfrm>
            <a:off x="10818654" y="269487"/>
            <a:ext cx="1229118" cy="1229119"/>
            <a:chOff x="7371531" y="167339"/>
            <a:chExt cx="1229118" cy="1229119"/>
          </a:xfrm>
        </p:grpSpPr>
        <p:cxnSp>
          <p:nvCxnSpPr>
            <p:cNvPr id="18" name="Прямая соединительная линия 17">
              <a:extLst>
                <a:ext uri="{FF2B5EF4-FFF2-40B4-BE49-F238E27FC236}">
                  <a16:creationId xmlns:a16="http://schemas.microsoft.com/office/drawing/2014/main" id="{92B1BF06-EB65-47C9-9615-B48D6948EBF3}"/>
                </a:ext>
              </a:extLst>
            </p:cNvPr>
            <p:cNvCxnSpPr>
              <a:cxnSpLocks/>
            </p:cNvCxnSpPr>
            <p:nvPr/>
          </p:nvCxnSpPr>
          <p:spPr>
            <a:xfrm rot="2700000" flipH="1">
              <a:off x="7371533" y="1036458"/>
              <a:ext cx="720000" cy="0"/>
            </a:xfrm>
            <a:prstGeom prst="line">
              <a:avLst/>
            </a:prstGeom>
            <a:ln w="5080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единительная линия 23">
              <a:extLst>
                <a:ext uri="{FF2B5EF4-FFF2-40B4-BE49-F238E27FC236}">
                  <a16:creationId xmlns:a16="http://schemas.microsoft.com/office/drawing/2014/main" id="{4335DD08-5F6D-4241-B249-839D25B8FF87}"/>
                </a:ext>
              </a:extLst>
            </p:cNvPr>
            <p:cNvCxnSpPr>
              <a:cxnSpLocks/>
            </p:cNvCxnSpPr>
            <p:nvPr/>
          </p:nvCxnSpPr>
          <p:spPr>
            <a:xfrm rot="2700000" flipH="1">
              <a:off x="7880648" y="527339"/>
              <a:ext cx="720000" cy="0"/>
            </a:xfrm>
            <a:prstGeom prst="line">
              <a:avLst/>
            </a:prstGeom>
            <a:ln w="5080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Прямая соединительная линия 24">
              <a:extLst>
                <a:ext uri="{FF2B5EF4-FFF2-40B4-BE49-F238E27FC236}">
                  <a16:creationId xmlns:a16="http://schemas.microsoft.com/office/drawing/2014/main" id="{2903DE5E-8677-4136-A466-836B6E0C56C7}"/>
                </a:ext>
              </a:extLst>
            </p:cNvPr>
            <p:cNvCxnSpPr>
              <a:cxnSpLocks/>
            </p:cNvCxnSpPr>
            <p:nvPr/>
          </p:nvCxnSpPr>
          <p:spPr>
            <a:xfrm rot="8100000" flipH="1">
              <a:off x="7371531" y="527341"/>
              <a:ext cx="720000" cy="0"/>
            </a:xfrm>
            <a:prstGeom prst="line">
              <a:avLst/>
            </a:prstGeom>
            <a:ln w="5080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единительная линия 25">
              <a:extLst>
                <a:ext uri="{FF2B5EF4-FFF2-40B4-BE49-F238E27FC236}">
                  <a16:creationId xmlns:a16="http://schemas.microsoft.com/office/drawing/2014/main" id="{1765130F-FB7A-43FF-AC98-FFDA69DF7B09}"/>
                </a:ext>
              </a:extLst>
            </p:cNvPr>
            <p:cNvCxnSpPr>
              <a:cxnSpLocks/>
            </p:cNvCxnSpPr>
            <p:nvPr/>
          </p:nvCxnSpPr>
          <p:spPr>
            <a:xfrm rot="8100000" flipH="1">
              <a:off x="7880649" y="1036459"/>
              <a:ext cx="720000" cy="0"/>
            </a:xfrm>
            <a:prstGeom prst="line">
              <a:avLst/>
            </a:prstGeom>
            <a:ln w="5080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Группа 27">
            <a:extLst>
              <a:ext uri="{FF2B5EF4-FFF2-40B4-BE49-F238E27FC236}">
                <a16:creationId xmlns:a16="http://schemas.microsoft.com/office/drawing/2014/main" id="{A7684B59-00F9-4221-954F-C94E368B1DCB}"/>
              </a:ext>
            </a:extLst>
          </p:cNvPr>
          <p:cNvGrpSpPr/>
          <p:nvPr/>
        </p:nvGrpSpPr>
        <p:grpSpPr>
          <a:xfrm>
            <a:off x="7993444" y="5313487"/>
            <a:ext cx="1229118" cy="1229119"/>
            <a:chOff x="7371531" y="167339"/>
            <a:chExt cx="1229118" cy="1229119"/>
          </a:xfrm>
        </p:grpSpPr>
        <p:cxnSp>
          <p:nvCxnSpPr>
            <p:cNvPr id="29" name="Прямая соединительная линия 28">
              <a:extLst>
                <a:ext uri="{FF2B5EF4-FFF2-40B4-BE49-F238E27FC236}">
                  <a16:creationId xmlns:a16="http://schemas.microsoft.com/office/drawing/2014/main" id="{160F2646-BE7E-4671-864B-493DF8C9132B}"/>
                </a:ext>
              </a:extLst>
            </p:cNvPr>
            <p:cNvCxnSpPr>
              <a:cxnSpLocks/>
            </p:cNvCxnSpPr>
            <p:nvPr/>
          </p:nvCxnSpPr>
          <p:spPr>
            <a:xfrm rot="2700000" flipH="1">
              <a:off x="7371533" y="1036458"/>
              <a:ext cx="720000" cy="0"/>
            </a:xfrm>
            <a:prstGeom prst="line">
              <a:avLst/>
            </a:prstGeom>
            <a:ln w="5080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Прямая соединительная линия 29">
              <a:extLst>
                <a:ext uri="{FF2B5EF4-FFF2-40B4-BE49-F238E27FC236}">
                  <a16:creationId xmlns:a16="http://schemas.microsoft.com/office/drawing/2014/main" id="{E0091D89-0385-492E-9E02-877C2897899E}"/>
                </a:ext>
              </a:extLst>
            </p:cNvPr>
            <p:cNvCxnSpPr>
              <a:cxnSpLocks/>
            </p:cNvCxnSpPr>
            <p:nvPr/>
          </p:nvCxnSpPr>
          <p:spPr>
            <a:xfrm rot="2700000" flipH="1">
              <a:off x="7880648" y="527339"/>
              <a:ext cx="720000" cy="0"/>
            </a:xfrm>
            <a:prstGeom prst="line">
              <a:avLst/>
            </a:prstGeom>
            <a:ln w="5080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Прямая соединительная линия 30">
              <a:extLst>
                <a:ext uri="{FF2B5EF4-FFF2-40B4-BE49-F238E27FC236}">
                  <a16:creationId xmlns:a16="http://schemas.microsoft.com/office/drawing/2014/main" id="{6D5A312A-581F-4AFE-AF14-871D09566F5B}"/>
                </a:ext>
              </a:extLst>
            </p:cNvPr>
            <p:cNvCxnSpPr>
              <a:cxnSpLocks/>
            </p:cNvCxnSpPr>
            <p:nvPr/>
          </p:nvCxnSpPr>
          <p:spPr>
            <a:xfrm rot="8100000" flipH="1">
              <a:off x="7371531" y="527341"/>
              <a:ext cx="720000" cy="0"/>
            </a:xfrm>
            <a:prstGeom prst="line">
              <a:avLst/>
            </a:prstGeom>
            <a:ln w="5080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Прямая соединительная линия 31">
              <a:extLst>
                <a:ext uri="{FF2B5EF4-FFF2-40B4-BE49-F238E27FC236}">
                  <a16:creationId xmlns:a16="http://schemas.microsoft.com/office/drawing/2014/main" id="{EB44790B-6919-4ED2-AABD-1BF023277228}"/>
                </a:ext>
              </a:extLst>
            </p:cNvPr>
            <p:cNvCxnSpPr>
              <a:cxnSpLocks/>
            </p:cNvCxnSpPr>
            <p:nvPr/>
          </p:nvCxnSpPr>
          <p:spPr>
            <a:xfrm rot="8100000" flipH="1">
              <a:off x="7880649" y="1036459"/>
              <a:ext cx="720000" cy="0"/>
            </a:xfrm>
            <a:prstGeom prst="line">
              <a:avLst/>
            </a:prstGeom>
            <a:ln w="5080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" name="Стрелка: шеврон 45">
            <a:extLst>
              <a:ext uri="{FF2B5EF4-FFF2-40B4-BE49-F238E27FC236}">
                <a16:creationId xmlns:a16="http://schemas.microsoft.com/office/drawing/2014/main" id="{5150AD90-1831-46E0-BF3E-C8FB97303B55}"/>
              </a:ext>
            </a:extLst>
          </p:cNvPr>
          <p:cNvSpPr/>
          <p:nvPr/>
        </p:nvSpPr>
        <p:spPr>
          <a:xfrm flipH="1">
            <a:off x="7200000" y="3128402"/>
            <a:ext cx="552450" cy="600075"/>
          </a:xfrm>
          <a:prstGeom prst="chevron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7B678D8-5FF6-453A-A6C4-AEBB0A5B2FCB}"/>
              </a:ext>
            </a:extLst>
          </p:cNvPr>
          <p:cNvSpPr txBox="1"/>
          <p:nvPr/>
        </p:nvSpPr>
        <p:spPr>
          <a:xfrm>
            <a:off x="827568" y="1835651"/>
            <a:ext cx="604374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0" i="0" dirty="0">
                <a:solidFill>
                  <a:srgbClr val="000000"/>
                </a:solidFill>
                <a:effectLst/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Наша основная проблема: нехватка рабочих рук. </a:t>
            </a:r>
            <a:br>
              <a:rPr lang="ru-RU" sz="2400" dirty="0"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</a:br>
            <a:br>
              <a:rPr lang="ru-RU" sz="2400" dirty="0"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</a:br>
            <a:r>
              <a:rPr lang="ru-RU" sz="2400" b="0" i="0" dirty="0">
                <a:solidFill>
                  <a:srgbClr val="000000"/>
                </a:solidFill>
                <a:effectLst/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Ищем, приглашаем в команду: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400" dirty="0"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системного 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программиста,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400" b="0" i="0" dirty="0">
                <a:solidFill>
                  <a:srgbClr val="000000"/>
                </a:solidFill>
                <a:effectLst/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3D-дизайнера / промышленного дизайнера. </a:t>
            </a:r>
            <a:br>
              <a:rPr lang="ru-RU" sz="2400" dirty="0"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</a:br>
            <a:endParaRPr lang="ru-RU" sz="2400" dirty="0">
              <a:latin typeface="Gentium Book Plus" panose="02000503060000020004" pitchFamily="2" charset="0"/>
              <a:ea typeface="Gentium Book Plus" panose="02000503060000020004" pitchFamily="2" charset="0"/>
              <a:cs typeface="Gentium Book Plus" panose="02000503060000020004" pitchFamily="2" charset="0"/>
            </a:endParaRPr>
          </a:p>
          <a:p>
            <a:r>
              <a:rPr lang="ru-RU" sz="2400" b="0" i="0" dirty="0">
                <a:solidFill>
                  <a:srgbClr val="000000"/>
                </a:solidFill>
                <a:effectLst/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Будем очень благодарны моральной и материальной поддержке!</a:t>
            </a:r>
            <a:endParaRPr lang="ru-RU" sz="2400" dirty="0">
              <a:latin typeface="Gentium Book Plus" panose="02000503060000020004" pitchFamily="2" charset="0"/>
              <a:ea typeface="Gentium Book Plus" panose="02000503060000020004" pitchFamily="2" charset="0"/>
              <a:cs typeface="Gentium Book Plus" panose="02000503060000020004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A67F9DD-2B6D-451B-8C2B-F01D8A292948}"/>
              </a:ext>
            </a:extLst>
          </p:cNvPr>
          <p:cNvSpPr txBox="1"/>
          <p:nvPr/>
        </p:nvSpPr>
        <p:spPr>
          <a:xfrm>
            <a:off x="1162326" y="119182"/>
            <a:ext cx="1006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Montserrat SemiBold" pitchFamily="2" charset="-52"/>
              </a:rPr>
              <a:t>Какая основная проблема? В чём нужна помощь?</a:t>
            </a:r>
          </a:p>
        </p:txBody>
      </p:sp>
      <p:sp>
        <p:nvSpPr>
          <p:cNvPr id="45" name="Заголовок 1">
            <a:extLst>
              <a:ext uri="{FF2B5EF4-FFF2-40B4-BE49-F238E27FC236}">
                <a16:creationId xmlns:a16="http://schemas.microsoft.com/office/drawing/2014/main" id="{86E31F83-8F31-496E-B339-E633E5FD0E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54" y="-1785402"/>
            <a:ext cx="12118692" cy="1325563"/>
          </a:xfrm>
        </p:spPr>
        <p:txBody>
          <a:bodyPr/>
          <a:lstStyle/>
          <a:p>
            <a:r>
              <a:rPr lang="ru-RU" dirty="0">
                <a:latin typeface="Montserrat SemiBold" pitchFamily="2" charset="-52"/>
              </a:rPr>
              <a:t>Что сделано? Что планируете сделать?</a:t>
            </a:r>
          </a:p>
        </p:txBody>
      </p:sp>
    </p:spTree>
    <p:extLst>
      <p:ext uri="{BB962C8B-B14F-4D97-AF65-F5344CB8AC3E}">
        <p14:creationId xmlns:p14="http://schemas.microsoft.com/office/powerpoint/2010/main" val="42018273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21;p36">
            <a:extLst>
              <a:ext uri="{FF2B5EF4-FFF2-40B4-BE49-F238E27FC236}">
                <a16:creationId xmlns:a16="http://schemas.microsoft.com/office/drawing/2014/main" id="{AEB86FEE-CA0C-4B57-9E94-075FEB598D41}"/>
              </a:ext>
            </a:extLst>
          </p:cNvPr>
          <p:cNvSpPr txBox="1">
            <a:spLocks/>
          </p:cNvSpPr>
          <p:nvPr/>
        </p:nvSpPr>
        <p:spPr>
          <a:xfrm>
            <a:off x="838575" y="919800"/>
            <a:ext cx="9988500" cy="5018400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490"/>
              </a:srgbClr>
            </a:outerShdw>
          </a:effectLst>
        </p:spPr>
        <p:txBody>
          <a:bodyPr spcFirstLastPara="1" vert="horz" wrap="square" lIns="91425" tIns="45700" rIns="91425" bIns="45700" rtlCol="0" anchor="t" anchorCtr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900" indent="0">
              <a:lnSpc>
                <a:spcPct val="100000"/>
              </a:lnSpc>
              <a:spcBef>
                <a:spcPts val="962"/>
              </a:spcBef>
              <a:buSzPct val="70000"/>
              <a:buFont typeface="Arial" panose="020B0604020202020204" pitchFamily="34" charset="0"/>
              <a:buNone/>
            </a:pPr>
            <a:r>
              <a:rPr lang="ru-RU" sz="2900" b="1" dirty="0">
                <a:latin typeface="Montserrat SemiBold" pitchFamily="2" charset="-52"/>
              </a:rPr>
              <a:t>ТАМ (общий целевой рынок) </a:t>
            </a:r>
            <a:endParaRPr lang="ru-RU" dirty="0">
              <a:latin typeface="Montserrat SemiBold" pitchFamily="2" charset="-52"/>
            </a:endParaRPr>
          </a:p>
          <a:p>
            <a:pPr marL="342900" indent="-340671">
              <a:lnSpc>
                <a:spcPct val="100000"/>
              </a:lnSpc>
              <a:spcBef>
                <a:spcPts val="925"/>
              </a:spcBef>
              <a:buSzPct val="70000"/>
              <a:buFont typeface="Arial" panose="020B0604020202020204" pitchFamily="34" charset="0"/>
              <a:buChar char="◈"/>
            </a:pPr>
            <a:r>
              <a:rPr lang="ru-RU" sz="2600" dirty="0"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120,4 миллион * 1,92% = 2,31 миллион пользователей </a:t>
            </a:r>
            <a:r>
              <a:rPr lang="ru-RU" sz="2600" dirty="0" err="1"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steam</a:t>
            </a:r>
            <a:r>
              <a:rPr lang="ru-RU" sz="2600" dirty="0"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 владеют VR</a:t>
            </a:r>
            <a:endParaRPr lang="ru-RU" dirty="0">
              <a:latin typeface="Gentium Book Plus" panose="02000503060000020004" pitchFamily="2" charset="0"/>
              <a:ea typeface="Gentium Book Plus" panose="02000503060000020004" pitchFamily="2" charset="0"/>
              <a:cs typeface="Gentium Book Plus" panose="02000503060000020004" pitchFamily="2" charset="0"/>
            </a:endParaRPr>
          </a:p>
          <a:p>
            <a:pPr marL="36899" indent="0">
              <a:lnSpc>
                <a:spcPct val="100000"/>
              </a:lnSpc>
              <a:spcBef>
                <a:spcPts val="962"/>
              </a:spcBef>
              <a:buSzPct val="70000"/>
              <a:buFont typeface="Arial" panose="020B0604020202020204" pitchFamily="34" charset="0"/>
              <a:buNone/>
            </a:pPr>
            <a:r>
              <a:rPr lang="ru-RU" sz="2900" b="1" dirty="0">
                <a:latin typeface="Montserrat SemiBold" pitchFamily="2" charset="-52"/>
              </a:rPr>
              <a:t>SAM (объем достижимого сегмента рынка)</a:t>
            </a:r>
            <a:endParaRPr lang="ru-RU" dirty="0">
              <a:latin typeface="Montserrat SemiBold" pitchFamily="2" charset="-52"/>
            </a:endParaRPr>
          </a:p>
          <a:p>
            <a:pPr marL="342900" indent="-340671">
              <a:lnSpc>
                <a:spcPct val="100000"/>
              </a:lnSpc>
              <a:spcBef>
                <a:spcPts val="925"/>
              </a:spcBef>
              <a:buSzPct val="70000"/>
              <a:buFont typeface="Arial" panose="020B0604020202020204" pitchFamily="34" charset="0"/>
              <a:buChar char="◈"/>
            </a:pPr>
            <a:r>
              <a:rPr lang="ru-RU" sz="2600" dirty="0"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2,2 </a:t>
            </a:r>
            <a:r>
              <a:rPr lang="ru-RU" sz="2600" dirty="0" err="1"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млн.шт</a:t>
            </a:r>
            <a:r>
              <a:rPr lang="ru-RU" sz="2600" dirty="0"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*0,113 = 249 тыс. штук </a:t>
            </a:r>
            <a:endParaRPr lang="ru-RU" dirty="0">
              <a:latin typeface="Gentium Book Plus" panose="02000503060000020004" pitchFamily="2" charset="0"/>
              <a:ea typeface="Gentium Book Plus" panose="02000503060000020004" pitchFamily="2" charset="0"/>
              <a:cs typeface="Gentium Book Plus" panose="02000503060000020004" pitchFamily="2" charset="0"/>
            </a:endParaRPr>
          </a:p>
          <a:p>
            <a:pPr marL="342900" indent="-340671">
              <a:lnSpc>
                <a:spcPct val="100000"/>
              </a:lnSpc>
              <a:spcBef>
                <a:spcPts val="925"/>
              </a:spcBef>
              <a:buSzPct val="70000"/>
              <a:buFont typeface="Arial" panose="020B0604020202020204" pitchFamily="34" charset="0"/>
              <a:buChar char="◈"/>
            </a:pPr>
            <a:r>
              <a:rPr lang="ru-RU" sz="2600" dirty="0"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249 000*42 000=10 458 </a:t>
            </a:r>
            <a:r>
              <a:rPr lang="ru-RU" sz="2600" dirty="0" err="1"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млн.руб</a:t>
            </a:r>
            <a:endParaRPr lang="ru-RU" sz="2600" dirty="0">
              <a:latin typeface="Gentium Book Plus" panose="02000503060000020004" pitchFamily="2" charset="0"/>
              <a:ea typeface="Gentium Book Plus" panose="02000503060000020004" pitchFamily="2" charset="0"/>
              <a:cs typeface="Gentium Book Plus" panose="02000503060000020004" pitchFamily="2" charset="0"/>
            </a:endParaRPr>
          </a:p>
          <a:p>
            <a:pPr marL="36900" indent="0">
              <a:lnSpc>
                <a:spcPct val="100000"/>
              </a:lnSpc>
              <a:spcBef>
                <a:spcPts val="962"/>
              </a:spcBef>
              <a:buSzPct val="70000"/>
              <a:buFont typeface="Arial" panose="020B0604020202020204" pitchFamily="34" charset="0"/>
              <a:buNone/>
            </a:pPr>
            <a:r>
              <a:rPr lang="ru-RU" sz="2900" b="1" dirty="0">
                <a:latin typeface="Montserrat SemiBold" pitchFamily="2" charset="-52"/>
              </a:rPr>
              <a:t>SOM (доля рынка, которую планируем занять)</a:t>
            </a:r>
            <a:endParaRPr lang="ru-RU" dirty="0">
              <a:latin typeface="Montserrat SemiBold" pitchFamily="2" charset="-52"/>
            </a:endParaRPr>
          </a:p>
          <a:p>
            <a:pPr marL="342900" indent="-340671">
              <a:lnSpc>
                <a:spcPct val="100000"/>
              </a:lnSpc>
              <a:spcBef>
                <a:spcPts val="925"/>
              </a:spcBef>
              <a:buSzPct val="70000"/>
              <a:buFont typeface="Arial" panose="020B0604020202020204" pitchFamily="34" charset="0"/>
              <a:buChar char="◈"/>
            </a:pPr>
            <a:r>
              <a:rPr lang="ru-RU" sz="2600" dirty="0"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если удастся занять хотя бы 0,5 % рынка:</a:t>
            </a:r>
            <a:endParaRPr lang="ru-RU" dirty="0">
              <a:latin typeface="Gentium Book Plus" panose="02000503060000020004" pitchFamily="2" charset="0"/>
              <a:ea typeface="Gentium Book Plus" panose="02000503060000020004" pitchFamily="2" charset="0"/>
              <a:cs typeface="Gentium Book Plus" panose="02000503060000020004" pitchFamily="2" charset="0"/>
            </a:endParaRPr>
          </a:p>
          <a:p>
            <a:pPr marL="342900" indent="-340671">
              <a:lnSpc>
                <a:spcPct val="100000"/>
              </a:lnSpc>
              <a:spcBef>
                <a:spcPts val="925"/>
              </a:spcBef>
              <a:buSzPct val="70000"/>
              <a:buFont typeface="Arial" panose="020B0604020202020204" pitchFamily="34" charset="0"/>
              <a:buChar char="◈"/>
            </a:pPr>
            <a:r>
              <a:rPr lang="ru-RU" sz="2600" dirty="0"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10 458 </a:t>
            </a:r>
            <a:r>
              <a:rPr lang="ru-RU" sz="2600" dirty="0" err="1"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млн.руб</a:t>
            </a:r>
            <a:r>
              <a:rPr lang="ru-RU" sz="2600" dirty="0"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*0,005 = 52,29 млн </a:t>
            </a:r>
            <a:r>
              <a:rPr lang="ru-RU" sz="2600" dirty="0" err="1"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руб</a:t>
            </a:r>
            <a:r>
              <a:rPr lang="ru-RU" sz="2600" dirty="0"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 (1245 устройств в год)</a:t>
            </a:r>
            <a:br>
              <a:rPr lang="ru-RU" sz="2600" dirty="0"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</a:br>
            <a:endParaRPr lang="ru-RU" sz="2600" dirty="0">
              <a:latin typeface="Gentium Book Plus" panose="02000503060000020004" pitchFamily="2" charset="0"/>
              <a:ea typeface="Gentium Book Plus" panose="02000503060000020004" pitchFamily="2" charset="0"/>
              <a:cs typeface="Gentium Book Plus" panose="02000503060000020004" pitchFamily="2" charset="0"/>
            </a:endParaRPr>
          </a:p>
          <a:p>
            <a:pPr marL="342900" indent="-340671">
              <a:lnSpc>
                <a:spcPct val="100000"/>
              </a:lnSpc>
              <a:spcBef>
                <a:spcPts val="925"/>
              </a:spcBef>
              <a:buSzPct val="70000"/>
              <a:buFont typeface="Arial" panose="020B0604020202020204" pitchFamily="34" charset="0"/>
              <a:buChar char="◈"/>
            </a:pPr>
            <a:r>
              <a:rPr lang="ru-RU" sz="2600" dirty="0" err="1"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Steam</a:t>
            </a:r>
            <a:r>
              <a:rPr lang="ru-RU" sz="2600" dirty="0"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 VR - одна из 2х по </a:t>
            </a:r>
            <a:r>
              <a:rPr lang="ru-RU" sz="2600" dirty="0" err="1"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величене</a:t>
            </a:r>
            <a:r>
              <a:rPr lang="ru-RU" sz="2600" dirty="0"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 платформ, дающих доступ к VR играм</a:t>
            </a:r>
            <a:endParaRPr lang="ru-RU" dirty="0">
              <a:latin typeface="Gentium Book Plus" panose="02000503060000020004" pitchFamily="2" charset="0"/>
              <a:ea typeface="Gentium Book Plus" panose="02000503060000020004" pitchFamily="2" charset="0"/>
              <a:cs typeface="Gentium Book Plus" panose="02000503060000020004" pitchFamily="2" charset="0"/>
            </a:endParaRPr>
          </a:p>
          <a:p>
            <a:pPr marL="342900" indent="-250436">
              <a:lnSpc>
                <a:spcPct val="100000"/>
              </a:lnSpc>
              <a:spcBef>
                <a:spcPts val="850"/>
              </a:spcBef>
              <a:buSzPct val="70000"/>
              <a:buFont typeface="Arial" panose="020B0604020202020204" pitchFamily="34" charset="0"/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881851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745</TotalTime>
  <Words>638</Words>
  <Application>Microsoft Office PowerPoint</Application>
  <PresentationFormat>Широкоэкранный</PresentationFormat>
  <Paragraphs>65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8" baseType="lpstr">
      <vt:lpstr>Arial</vt:lpstr>
      <vt:lpstr>Calibri</vt:lpstr>
      <vt:lpstr>Calibri Light</vt:lpstr>
      <vt:lpstr>Gentium Book Plus</vt:lpstr>
      <vt:lpstr>Lustria</vt:lpstr>
      <vt:lpstr>Montserrat Alternates</vt:lpstr>
      <vt:lpstr>Montserrat SemiBold</vt:lpstr>
      <vt:lpstr>Wingdings</vt:lpstr>
      <vt:lpstr>Тема Office</vt:lpstr>
      <vt:lpstr>Презентация PowerPoint</vt:lpstr>
      <vt:lpstr>Кто мы?</vt:lpstr>
      <vt:lpstr>Наша команда</vt:lpstr>
      <vt:lpstr>Наша команда</vt:lpstr>
      <vt:lpstr>Презентация PowerPoint</vt:lpstr>
      <vt:lpstr>Что сделано?</vt:lpstr>
      <vt:lpstr>Что планируете сделать?</vt:lpstr>
      <vt:lpstr>Что сделано? Что планируете сделать?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WuBaHyTuu nJlywKa</dc:creator>
  <cp:lastModifiedBy>WuBaHyTuu nJlywKa</cp:lastModifiedBy>
  <cp:revision>46</cp:revision>
  <dcterms:created xsi:type="dcterms:W3CDTF">2023-10-04T19:14:34Z</dcterms:created>
  <dcterms:modified xsi:type="dcterms:W3CDTF">2023-10-06T11:18:32Z</dcterms:modified>
</cp:coreProperties>
</file>