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64" r:id="rId5"/>
    <p:sldId id="265" r:id="rId6"/>
    <p:sldId id="259" r:id="rId7"/>
    <p:sldId id="262" r:id="rId8"/>
    <p:sldId id="261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725" autoAdjust="0"/>
  </p:normalViewPr>
  <p:slideViewPr>
    <p:cSldViewPr snapToGrid="0">
      <p:cViewPr varScale="1">
        <p:scale>
          <a:sx n="70" d="100"/>
          <a:sy n="70" d="100"/>
        </p:scale>
        <p:origin x="-126" y="-6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472C86-4308-4E54-8CD1-99D68005065D}" type="datetimeFigureOut">
              <a:rPr lang="ru-RU" smtClean="0"/>
              <a:pPr/>
              <a:t>31.01.2024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647B41-0734-4A26-9663-35EFF58FF63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69423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647B41-0734-4A26-9663-35EFF58FF638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021809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6023" y="1143549"/>
            <a:ext cx="6005955" cy="308553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Площадь </a:t>
            </a:r>
            <a:r>
              <a:rPr lang="ru-RU" dirty="0" err="1"/>
              <a:t>лабы</a:t>
            </a:r>
            <a:r>
              <a:rPr lang="ru-RU" dirty="0"/>
              <a:t>, кол-во участников, физическую сущность, описание, </a:t>
            </a:r>
            <a:endParaRPr lang="ru-RU" dirty="0" smtClean="0"/>
          </a:p>
          <a:p>
            <a:r>
              <a:rPr lang="ru-RU" dirty="0" smtClean="0"/>
              <a:t>мини-дорожные </a:t>
            </a:r>
            <a:r>
              <a:rPr lang="ru-RU" dirty="0"/>
              <a:t>карты (экономика, вехи, время) и циклы обновления и наука, инженерные позиции, которые на выходе.</a:t>
            </a:r>
          </a:p>
          <a:p>
            <a:endParaRPr lang="ru-RU" dirty="0"/>
          </a:p>
          <a:p>
            <a:r>
              <a:rPr lang="ru-RU" dirty="0"/>
              <a:t>Добавить методику расчета показателей: почему так считают. </a:t>
            </a:r>
            <a:endParaRPr lang="ru-RU" dirty="0" smtClean="0"/>
          </a:p>
          <a:p>
            <a:endParaRPr lang="ru-RU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С кем связка?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C46624-A599-4392-8E3E-BEB11AADE8E6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523566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6023" y="1143549"/>
            <a:ext cx="6005955" cy="308553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Площадь </a:t>
            </a:r>
            <a:r>
              <a:rPr lang="ru-RU" dirty="0" err="1"/>
              <a:t>лабы</a:t>
            </a:r>
            <a:r>
              <a:rPr lang="ru-RU" dirty="0"/>
              <a:t>, кол-во участников, физическую сущность, описание, </a:t>
            </a:r>
            <a:endParaRPr lang="ru-RU" dirty="0" smtClean="0"/>
          </a:p>
          <a:p>
            <a:r>
              <a:rPr lang="ru-RU" dirty="0" smtClean="0"/>
              <a:t>мини-дорожные </a:t>
            </a:r>
            <a:r>
              <a:rPr lang="ru-RU" dirty="0"/>
              <a:t>карты (экономика, вехи, время) и циклы обновления и наука, инженерные позиции, которые на выходе.</a:t>
            </a:r>
          </a:p>
          <a:p>
            <a:endParaRPr lang="ru-RU" dirty="0"/>
          </a:p>
          <a:p>
            <a:r>
              <a:rPr lang="ru-RU" dirty="0"/>
              <a:t>Добавить методику расчета показателей: почему так считают. </a:t>
            </a:r>
            <a:endParaRPr lang="ru-RU" dirty="0" smtClean="0"/>
          </a:p>
          <a:p>
            <a:endParaRPr lang="ru-RU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С кем связка?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C46624-A599-4392-8E3E-BEB11AADE8E6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523566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647B41-0734-4A26-9663-35EFF58FF638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04360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24DF8EB-1F25-62C1-54BC-A2039A30E3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E9F7384B-5399-502C-7185-C2290D1896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0CB9161-3E33-FDD0-4C99-8512329DCE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31.01.2024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B470C42-3A6B-27E2-1BAE-5B8C9AF06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44D461CC-0D62-01AE-1BA4-2EA1BC46F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43007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C8CCC85-B6C8-CFEA-9286-4E5A848A1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CF1A2425-FF7B-1475-7B9E-F638563E86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C042097E-CD2A-BD81-2219-F57005FDE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31.01.2024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4E7C8555-37E0-E47E-8B16-81BF67C36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215833BE-A49D-80BD-F860-9CB713B0F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33680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FE2CF7F-1EE4-A76C-F022-EE4338BE4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3661BD97-481E-F81C-4C07-0FBCAE2D96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43507FA2-0A42-8C8B-5410-9FF3FC3EB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31.01.2024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E046B17D-276E-DCDA-1428-B9D1A1294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608CA8B2-FBD5-BA9B-8911-74872DE79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895850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E4C7B56-77D8-3062-1D0D-E272CDDE8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9D2CCCFB-9F97-F6C6-0090-F0DFB0F010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EFDE636E-13EC-A6F4-9D18-83943932C5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B4F04ED6-91FE-E635-670C-276438006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31.01.2024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AFDD7FD0-30BD-DC23-ADB6-6D524442A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A1D52443-8DA5-99C7-881A-2572BFE7C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04111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DEE6899-7A93-22F2-F0F1-F52EAC793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EDBE1FA2-5E74-EDE1-2DA0-9257D9743C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ED53C6BD-9217-8C18-8828-EC2FCB933A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1D182F0B-0CDA-73EB-D998-08B355B4B7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F4D10F7D-BD39-948B-EDC0-ABE4C35926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99A27168-182C-C548-5874-CA0E399A9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31.01.2024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CB09F76F-B9AE-A3AC-C57F-61FA8680E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9E80A4A4-2277-367F-9A7A-1C02963C3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63718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57115B5-9A17-8491-254F-B90CC8B82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417DE46F-D485-3362-7DFC-098BBD13C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31.01.2024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CD3207F3-4258-5A42-FC64-F5751228A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24C63DBD-2661-488B-E8B8-5B184AF2A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52678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C7FE7A05-4548-A862-7A6B-06E938B7A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31.01.2024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28C25496-B3F9-6752-3F30-44E080855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02A6ABD5-0EB5-6B8C-B78F-484833DD5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28453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A7F075A-06F1-957B-EFF0-0BB84358E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0BD47F05-CAA1-C25C-8FC7-2E88047651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8F829191-A56F-D2D4-BBE2-FC95230C51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DC04BEE4-481E-DA51-1EEE-B848DEE96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31.01.2024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F02273D3-4C2A-9C76-CB8F-7570BCE7F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CF22815E-BED8-AB4B-9238-41BB08286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98035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4B62034-7306-899E-7CE2-49C8115FD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7D0E1E6D-9287-70CA-DD79-CDA727EF4A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5107299F-10D3-CD9D-D440-22821D28BD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F5188DFD-46BF-F7C0-15F7-F69D9087A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31.01.2024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2E911E02-DB24-1894-D636-3F69FC9CD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C959EF40-98D0-E34F-2F76-5DC102942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41763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543CB50-C724-8BEC-BD9B-821C20020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FE81B79C-3164-7969-8D70-8A3C177617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A363E81-01D2-F15B-68AC-23D16A6715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31.01.2024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BE673BCA-96B9-5245-570E-260B1A9D0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47BE8BE7-2EDA-B3FB-1ADE-7E2687E9C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19397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FF71F029-5026-5AE7-9604-BB49A7D355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09B2C08C-DEF0-84A5-10D4-A8E2497223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68316D82-ED7E-4D28-CCC0-3AD8C6B50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31.01.2024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275DCE30-5303-E0FA-57B5-1BA0C6B82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BD68BA6C-E563-15C7-BB1D-4D2C6905E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92558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9D439E8-3DB2-5E1C-E8C1-35001D102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66051D8A-772D-99C1-5157-E73ED2AA2E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353DCBF7-DA32-332F-F0D1-EEAE19D8B4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A0683D-8A6D-450C-9035-CB611BFFE93C}" type="datetimeFigureOut">
              <a:rPr lang="ru-RU" smtClean="0"/>
              <a:pPr/>
              <a:t>31.01.2024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4149C798-E42B-2192-CD4C-30689E46D0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98E4CF8-3139-4D40-26F9-CE666924C2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6772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808DF9DF-04BB-ADFF-1CDF-98E6A12BEF2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321099" y="2106352"/>
            <a:ext cx="50213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Определение параметров силового привода для электрических транспортных средств (ТС)</a:t>
            </a:r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181525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D3E99BE5-8817-1258-1EBE-C93753A0C6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8294255" y="1866898"/>
            <a:ext cx="3475181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/>
            <a:r>
              <a:rPr lang="ru-RU" dirty="0" smtClean="0"/>
              <a:t>     За счет правильного подбора электрического привода планируется оптимизировать характеристики электрического привода, что в свою очередь обеспечит уменьшение стоимости комплектующих ТС, а подбор компонентов электрического привода обеспечит необходимый пробег ТС.</a:t>
            </a:r>
            <a:endParaRPr lang="ru-RU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6291" y="2085262"/>
            <a:ext cx="393007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/>
            <a:r>
              <a:rPr lang="ru-RU" dirty="0" smtClean="0"/>
              <a:t>В данный момент в мире всё больше становятся популярны автомобили с электродвигателями, но в нашей стране по ряду объективных причин данный тип ТС не пользуются большой популярностью. В частности, основными недостатками является высокая стоимость ТС и ограниченный его пробег. Задача проекта устранить указанные недостатки ТС.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285397" y="2226270"/>
            <a:ext cx="36775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/>
            <a:r>
              <a:rPr lang="ru-RU" dirty="0" smtClean="0"/>
              <a:t>      Компании, которые занимаются электрификацией автомобилей </a:t>
            </a:r>
            <a:endParaRPr lang="ru-RU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753901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BD9C1F1C-EFD7-EEAF-7C4C-C3709811BC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 flipH="1">
            <a:off x="1027081" y="1516150"/>
            <a:ext cx="10357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Технология применения тягового привода в ТС различного назначения. 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 flipH="1">
            <a:off x="541481" y="4652818"/>
            <a:ext cx="111090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dirty="0" smtClean="0"/>
              <a:t>Обеспечивает лучшие экономические и </a:t>
            </a:r>
            <a:r>
              <a:rPr lang="ru-RU" dirty="0" err="1" smtClean="0"/>
              <a:t>мощностные</a:t>
            </a:r>
            <a:r>
              <a:rPr lang="ru-RU" dirty="0" smtClean="0"/>
              <a:t> характеристики, при приемлемой для потребителя стоимости.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8975939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30">
            <a:extLst>
              <a:ext uri="{FF2B5EF4-FFF2-40B4-BE49-F238E27FC236}">
                <a16:creationId xmlns:a16="http://schemas.microsoft.com/office/drawing/2014/main" xmlns="" id="{52CA4615-FAA3-1847-BD71-C1C38F0E8F46}"/>
              </a:ext>
            </a:extLst>
          </p:cNvPr>
          <p:cNvSpPr txBox="1">
            <a:spLocks/>
          </p:cNvSpPr>
          <p:nvPr/>
        </p:nvSpPr>
        <p:spPr>
          <a:xfrm>
            <a:off x="191344" y="148329"/>
            <a:ext cx="9217024" cy="399100"/>
          </a:xfrm>
          <a:prstGeom prst="rect">
            <a:avLst/>
          </a:prstGeom>
        </p:spPr>
        <p:txBody>
          <a:bodyPr vert="horz" wrap="square" lIns="0" tIns="7509" rIns="0" bIns="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2267" marR="75376" algn="l">
              <a:lnSpc>
                <a:spcPct val="105800"/>
              </a:lnSpc>
              <a:tabLst>
                <a:tab pos="325475" algn="l"/>
              </a:tabLst>
            </a:pPr>
            <a:r>
              <a:rPr lang="ru-RU" sz="2400" spc="-10" dirty="0" smtClean="0">
                <a:solidFill>
                  <a:srgbClr val="275EF6"/>
                </a:solidFill>
                <a:latin typeface="Verdana"/>
                <a:cs typeface="Verdana"/>
              </a:rPr>
              <a:t>Концепция электропривода - вариант 1 (65 – 113 кВт)</a:t>
            </a:r>
            <a:endParaRPr lang="ru-RU" sz="2400" spc="-10" dirty="0">
              <a:solidFill>
                <a:srgbClr val="275EF6"/>
              </a:solidFill>
              <a:latin typeface="Verdana"/>
              <a:cs typeface="Verdana"/>
            </a:endParaRPr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xmlns="" id="{C474B6CC-94AD-1241-BA0B-E61DA32EF1E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6537" t="2855" r="11669" b="90363"/>
          <a:stretch/>
        </p:blipFill>
        <p:spPr>
          <a:xfrm>
            <a:off x="9308324" y="102032"/>
            <a:ext cx="2802434" cy="491695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9219" t="20833" r="26772" b="7361"/>
          <a:stretch/>
        </p:blipFill>
        <p:spPr bwMode="auto">
          <a:xfrm>
            <a:off x="7032104" y="3083035"/>
            <a:ext cx="3421543" cy="3140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85594524"/>
              </p:ext>
            </p:extLst>
          </p:nvPr>
        </p:nvGraphicFramePr>
        <p:xfrm>
          <a:off x="767408" y="1052736"/>
          <a:ext cx="4392488" cy="3600399"/>
        </p:xfrm>
        <a:graphic>
          <a:graphicData uri="http://schemas.openxmlformats.org/drawingml/2006/table">
            <a:tbl>
              <a:tblPr/>
              <a:tblGrid>
                <a:gridCol w="317832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1416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27309">
                <a:tc>
                  <a:txBody>
                    <a:bodyPr/>
                    <a:lstStyle/>
                    <a:p>
                      <a:pPr algn="l"/>
                      <a:r>
                        <a:rPr lang="ru-RU" sz="1200" kern="1200" spc="-10" dirty="0">
                          <a:solidFill>
                            <a:srgbClr val="275EF6"/>
                          </a:solidFill>
                          <a:latin typeface="Verdana"/>
                          <a:ea typeface="+mj-ea"/>
                          <a:cs typeface="Verdana"/>
                        </a:rPr>
                        <a:t>Мощность пиковая s2 30 сек, кВт</a:t>
                      </a:r>
                    </a:p>
                  </a:txBody>
                  <a:tcPr marL="38100" marR="38100" marT="38100" marB="3810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kern="1200" spc="-10" dirty="0">
                          <a:solidFill>
                            <a:srgbClr val="275EF6"/>
                          </a:solidFill>
                          <a:latin typeface="Verdana"/>
                          <a:ea typeface="+mj-ea"/>
                          <a:cs typeface="Verdana"/>
                        </a:rPr>
                        <a:t>113</a:t>
                      </a:r>
                    </a:p>
                  </a:txBody>
                  <a:tcPr marL="38100" marR="38100" marT="38100" marB="3810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27309">
                <a:tc>
                  <a:txBody>
                    <a:bodyPr/>
                    <a:lstStyle/>
                    <a:p>
                      <a:pPr algn="l"/>
                      <a:r>
                        <a:rPr lang="ru-RU" sz="1200" kern="1200" spc="-10" dirty="0">
                          <a:solidFill>
                            <a:srgbClr val="275EF6"/>
                          </a:solidFill>
                          <a:latin typeface="Verdana"/>
                          <a:ea typeface="+mj-ea"/>
                          <a:cs typeface="Verdana"/>
                        </a:rPr>
                        <a:t>Мощность номинальная </a:t>
                      </a:r>
                      <a:r>
                        <a:rPr lang="en-US" sz="1200" kern="1200" spc="-10" dirty="0">
                          <a:solidFill>
                            <a:srgbClr val="275EF6"/>
                          </a:solidFill>
                          <a:latin typeface="Verdana"/>
                          <a:ea typeface="+mj-ea"/>
                          <a:cs typeface="Verdana"/>
                        </a:rPr>
                        <a:t>s1, </a:t>
                      </a:r>
                      <a:r>
                        <a:rPr lang="ru-RU" sz="1200" kern="1200" spc="-10" dirty="0">
                          <a:solidFill>
                            <a:srgbClr val="275EF6"/>
                          </a:solidFill>
                          <a:latin typeface="Verdana"/>
                          <a:ea typeface="+mj-ea"/>
                          <a:cs typeface="Verdana"/>
                        </a:rPr>
                        <a:t>кВт</a:t>
                      </a:r>
                    </a:p>
                  </a:txBody>
                  <a:tcPr marL="38100" marR="38100" marT="38100" marB="3810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kern="1200" spc="-10" dirty="0">
                          <a:solidFill>
                            <a:srgbClr val="275EF6"/>
                          </a:solidFill>
                          <a:latin typeface="Verdana"/>
                          <a:ea typeface="+mj-ea"/>
                          <a:cs typeface="Verdana"/>
                        </a:rPr>
                        <a:t>60</a:t>
                      </a:r>
                    </a:p>
                  </a:txBody>
                  <a:tcPr marL="38100" marR="38100" marT="38100" marB="3810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27309">
                <a:tc>
                  <a:txBody>
                    <a:bodyPr/>
                    <a:lstStyle/>
                    <a:p>
                      <a:pPr algn="l"/>
                      <a:r>
                        <a:rPr lang="ru-RU" sz="1200" kern="1200" spc="-10" dirty="0">
                          <a:solidFill>
                            <a:srgbClr val="275EF6"/>
                          </a:solidFill>
                          <a:latin typeface="Verdana"/>
                          <a:ea typeface="+mj-ea"/>
                          <a:cs typeface="Verdana"/>
                        </a:rPr>
                        <a:t>Напряжение номинальное, В</a:t>
                      </a:r>
                    </a:p>
                  </a:txBody>
                  <a:tcPr marL="38100" marR="38100" marT="38100" marB="3810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kern="1200" spc="-10" dirty="0">
                          <a:solidFill>
                            <a:srgbClr val="275EF6"/>
                          </a:solidFill>
                          <a:latin typeface="Verdana"/>
                          <a:ea typeface="+mj-ea"/>
                          <a:cs typeface="Verdana"/>
                        </a:rPr>
                        <a:t>360</a:t>
                      </a:r>
                    </a:p>
                  </a:txBody>
                  <a:tcPr marL="38100" marR="38100" marT="38100" marB="3810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27309">
                <a:tc>
                  <a:txBody>
                    <a:bodyPr/>
                    <a:lstStyle/>
                    <a:p>
                      <a:pPr algn="l"/>
                      <a:r>
                        <a:rPr lang="ru-RU" sz="1200" kern="1200" spc="-10" dirty="0">
                          <a:solidFill>
                            <a:srgbClr val="275EF6"/>
                          </a:solidFill>
                          <a:latin typeface="Verdana"/>
                          <a:ea typeface="+mj-ea"/>
                          <a:cs typeface="Verdana"/>
                        </a:rPr>
                        <a:t>Скорость максимальная, об/мин</a:t>
                      </a:r>
                    </a:p>
                  </a:txBody>
                  <a:tcPr marL="38100" marR="38100" marT="38100" marB="3810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kern="1200" spc="-10" dirty="0">
                          <a:solidFill>
                            <a:srgbClr val="275EF6"/>
                          </a:solidFill>
                          <a:latin typeface="Verdana"/>
                          <a:ea typeface="+mj-ea"/>
                          <a:cs typeface="Verdana"/>
                        </a:rPr>
                        <a:t>9000</a:t>
                      </a:r>
                    </a:p>
                  </a:txBody>
                  <a:tcPr marL="38100" marR="38100" marT="38100" marB="3810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27309">
                <a:tc>
                  <a:txBody>
                    <a:bodyPr/>
                    <a:lstStyle/>
                    <a:p>
                      <a:pPr algn="l"/>
                      <a:r>
                        <a:rPr lang="ru-RU" sz="1200" kern="1200" spc="-10" dirty="0">
                          <a:solidFill>
                            <a:srgbClr val="275EF6"/>
                          </a:solidFill>
                          <a:latin typeface="Verdana"/>
                          <a:ea typeface="+mj-ea"/>
                          <a:cs typeface="Verdana"/>
                        </a:rPr>
                        <a:t>Момент пиковый s2 30 сек, </a:t>
                      </a:r>
                      <a:r>
                        <a:rPr lang="ru-RU" sz="1200" kern="1200" spc="-10" dirty="0" err="1">
                          <a:solidFill>
                            <a:srgbClr val="275EF6"/>
                          </a:solidFill>
                          <a:latin typeface="Verdana"/>
                          <a:ea typeface="+mj-ea"/>
                          <a:cs typeface="Verdana"/>
                        </a:rPr>
                        <a:t>Н·м</a:t>
                      </a:r>
                      <a:endParaRPr lang="ru-RU" sz="1200" kern="1200" spc="-10" dirty="0">
                        <a:solidFill>
                          <a:srgbClr val="275EF6"/>
                        </a:solidFill>
                        <a:latin typeface="Verdana"/>
                        <a:ea typeface="+mj-ea"/>
                        <a:cs typeface="Verdana"/>
                      </a:endParaRPr>
                    </a:p>
                  </a:txBody>
                  <a:tcPr marL="38100" marR="38100" marT="38100" marB="3810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kern="1200" spc="-10" dirty="0">
                          <a:solidFill>
                            <a:srgbClr val="275EF6"/>
                          </a:solidFill>
                          <a:latin typeface="Verdana"/>
                          <a:ea typeface="+mj-ea"/>
                          <a:cs typeface="Verdana"/>
                        </a:rPr>
                        <a:t>296</a:t>
                      </a:r>
                    </a:p>
                  </a:txBody>
                  <a:tcPr marL="38100" marR="38100" marT="38100" marB="3810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27309">
                <a:tc>
                  <a:txBody>
                    <a:bodyPr/>
                    <a:lstStyle/>
                    <a:p>
                      <a:pPr algn="l"/>
                      <a:r>
                        <a:rPr lang="ru-RU" sz="1200" kern="1200" spc="-10">
                          <a:solidFill>
                            <a:srgbClr val="275EF6"/>
                          </a:solidFill>
                          <a:latin typeface="Verdana"/>
                          <a:ea typeface="+mj-ea"/>
                          <a:cs typeface="Verdana"/>
                        </a:rPr>
                        <a:t>Момент номинальный </a:t>
                      </a:r>
                      <a:r>
                        <a:rPr lang="en-US" sz="1200" kern="1200" spc="-10">
                          <a:solidFill>
                            <a:srgbClr val="275EF6"/>
                          </a:solidFill>
                          <a:latin typeface="Verdana"/>
                          <a:ea typeface="+mj-ea"/>
                          <a:cs typeface="Verdana"/>
                        </a:rPr>
                        <a:t>s1, </a:t>
                      </a:r>
                      <a:r>
                        <a:rPr lang="ru-RU" sz="1200" kern="1200" spc="-10">
                          <a:solidFill>
                            <a:srgbClr val="275EF6"/>
                          </a:solidFill>
                          <a:latin typeface="Verdana"/>
                          <a:ea typeface="+mj-ea"/>
                          <a:cs typeface="Verdana"/>
                        </a:rPr>
                        <a:t>Н·м</a:t>
                      </a:r>
                    </a:p>
                  </a:txBody>
                  <a:tcPr marL="38100" marR="38100" marT="38100" marB="3810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kern="1200" spc="-10" dirty="0">
                          <a:solidFill>
                            <a:srgbClr val="275EF6"/>
                          </a:solidFill>
                          <a:latin typeface="Verdana"/>
                          <a:ea typeface="+mj-ea"/>
                          <a:cs typeface="Verdana"/>
                        </a:rPr>
                        <a:t>130</a:t>
                      </a:r>
                    </a:p>
                  </a:txBody>
                  <a:tcPr marL="38100" marR="38100" marT="38100" marB="3810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27309">
                <a:tc>
                  <a:txBody>
                    <a:bodyPr/>
                    <a:lstStyle/>
                    <a:p>
                      <a:pPr algn="l"/>
                      <a:r>
                        <a:rPr lang="ru-RU" sz="1200" kern="1200" spc="-10">
                          <a:solidFill>
                            <a:srgbClr val="275EF6"/>
                          </a:solidFill>
                          <a:latin typeface="Verdana"/>
                          <a:ea typeface="+mj-ea"/>
                          <a:cs typeface="Verdana"/>
                        </a:rPr>
                        <a:t>КПД, %</a:t>
                      </a:r>
                    </a:p>
                  </a:txBody>
                  <a:tcPr marL="38100" marR="38100" marT="38100" marB="3810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kern="1200" spc="-10" dirty="0">
                          <a:solidFill>
                            <a:srgbClr val="275EF6"/>
                          </a:solidFill>
                          <a:latin typeface="Verdana"/>
                          <a:ea typeface="+mj-ea"/>
                          <a:cs typeface="Verdana"/>
                        </a:rPr>
                        <a:t>96</a:t>
                      </a:r>
                    </a:p>
                  </a:txBody>
                  <a:tcPr marL="38100" marR="38100" marT="38100" marB="3810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27309">
                <a:tc>
                  <a:txBody>
                    <a:bodyPr/>
                    <a:lstStyle/>
                    <a:p>
                      <a:pPr algn="l"/>
                      <a:r>
                        <a:rPr lang="ru-RU" sz="1200" kern="1200" spc="-10">
                          <a:solidFill>
                            <a:srgbClr val="275EF6"/>
                          </a:solidFill>
                          <a:latin typeface="Verdana"/>
                          <a:ea typeface="+mj-ea"/>
                          <a:cs typeface="Verdana"/>
                        </a:rPr>
                        <a:t>Ток максимальный, А</a:t>
                      </a:r>
                    </a:p>
                  </a:txBody>
                  <a:tcPr marL="38100" marR="38100" marT="38100" marB="3810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kern="1200" spc="-10" dirty="0">
                          <a:solidFill>
                            <a:srgbClr val="275EF6"/>
                          </a:solidFill>
                          <a:latin typeface="Verdana"/>
                          <a:ea typeface="+mj-ea"/>
                          <a:cs typeface="Verdana"/>
                        </a:rPr>
                        <a:t>350</a:t>
                      </a:r>
                    </a:p>
                  </a:txBody>
                  <a:tcPr marL="38100" marR="38100" marT="38100" marB="3810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27309">
                <a:tc>
                  <a:txBody>
                    <a:bodyPr/>
                    <a:lstStyle/>
                    <a:p>
                      <a:pPr algn="l"/>
                      <a:r>
                        <a:rPr lang="ru-RU" sz="1200" kern="1200" spc="-10">
                          <a:solidFill>
                            <a:srgbClr val="275EF6"/>
                          </a:solidFill>
                          <a:latin typeface="Verdana"/>
                          <a:ea typeface="+mj-ea"/>
                          <a:cs typeface="Verdana"/>
                        </a:rPr>
                        <a:t>Габаритные размеры (</a:t>
                      </a:r>
                      <a:r>
                        <a:rPr lang="en-US" sz="1200" kern="1200" spc="-10">
                          <a:solidFill>
                            <a:srgbClr val="275EF6"/>
                          </a:solidFill>
                          <a:latin typeface="Verdana"/>
                          <a:ea typeface="+mj-ea"/>
                          <a:cs typeface="Verdana"/>
                        </a:rPr>
                        <a:t>DxL), </a:t>
                      </a:r>
                      <a:r>
                        <a:rPr lang="ru-RU" sz="1200" kern="1200" spc="-10">
                          <a:solidFill>
                            <a:srgbClr val="275EF6"/>
                          </a:solidFill>
                          <a:latin typeface="Verdana"/>
                          <a:ea typeface="+mj-ea"/>
                          <a:cs typeface="Verdana"/>
                        </a:rPr>
                        <a:t>мм</a:t>
                      </a:r>
                    </a:p>
                  </a:txBody>
                  <a:tcPr marL="38100" marR="38100" marT="38100" marB="3810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kern="1200" spc="-10" dirty="0">
                          <a:solidFill>
                            <a:srgbClr val="275EF6"/>
                          </a:solidFill>
                          <a:latin typeface="Verdana"/>
                          <a:ea typeface="+mj-ea"/>
                          <a:cs typeface="Verdana"/>
                        </a:rPr>
                        <a:t>300x220</a:t>
                      </a:r>
                    </a:p>
                  </a:txBody>
                  <a:tcPr marL="38100" marR="38100" marT="38100" marB="3810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27309">
                <a:tc>
                  <a:txBody>
                    <a:bodyPr/>
                    <a:lstStyle/>
                    <a:p>
                      <a:pPr algn="l"/>
                      <a:r>
                        <a:rPr lang="ru-RU" sz="1200" kern="1200" spc="-10">
                          <a:solidFill>
                            <a:srgbClr val="275EF6"/>
                          </a:solidFill>
                          <a:latin typeface="Verdana"/>
                          <a:ea typeface="+mj-ea"/>
                          <a:cs typeface="Verdana"/>
                        </a:rPr>
                        <a:t>Масса, кг</a:t>
                      </a:r>
                    </a:p>
                  </a:txBody>
                  <a:tcPr marL="38100" marR="38100" marT="38100" marB="3810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kern="1200" spc="-10" dirty="0">
                          <a:solidFill>
                            <a:srgbClr val="275EF6"/>
                          </a:solidFill>
                          <a:latin typeface="Verdana"/>
                          <a:ea typeface="+mj-ea"/>
                          <a:cs typeface="Verdana"/>
                        </a:rPr>
                        <a:t>50</a:t>
                      </a:r>
                    </a:p>
                  </a:txBody>
                  <a:tcPr marL="38100" marR="38100" marT="38100" marB="3810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27309">
                <a:tc>
                  <a:txBody>
                    <a:bodyPr/>
                    <a:lstStyle/>
                    <a:p>
                      <a:pPr algn="l"/>
                      <a:r>
                        <a:rPr lang="ru-RU" sz="1200" kern="1200" spc="-10">
                          <a:solidFill>
                            <a:srgbClr val="275EF6"/>
                          </a:solidFill>
                          <a:latin typeface="Verdana"/>
                          <a:ea typeface="+mj-ea"/>
                          <a:cs typeface="Verdana"/>
                        </a:rPr>
                        <a:t>Тип системы охлаждения</a:t>
                      </a:r>
                    </a:p>
                  </a:txBody>
                  <a:tcPr marL="38100" marR="38100" marT="38100" marB="3810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kern="1200" spc="-10" dirty="0">
                          <a:solidFill>
                            <a:srgbClr val="275EF6"/>
                          </a:solidFill>
                          <a:latin typeface="Verdana"/>
                          <a:ea typeface="+mj-ea"/>
                          <a:cs typeface="Verdana"/>
                        </a:rPr>
                        <a:t>жидкостная</a:t>
                      </a:r>
                    </a:p>
                  </a:txBody>
                  <a:tcPr marL="38100" marR="38100" marT="38100" marB="3810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723406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30">
            <a:extLst>
              <a:ext uri="{FF2B5EF4-FFF2-40B4-BE49-F238E27FC236}">
                <a16:creationId xmlns:a16="http://schemas.microsoft.com/office/drawing/2014/main" xmlns="" id="{52CA4615-FAA3-1847-BD71-C1C38F0E8F46}"/>
              </a:ext>
            </a:extLst>
          </p:cNvPr>
          <p:cNvSpPr txBox="1">
            <a:spLocks/>
          </p:cNvSpPr>
          <p:nvPr/>
        </p:nvSpPr>
        <p:spPr>
          <a:xfrm>
            <a:off x="335360" y="130482"/>
            <a:ext cx="8928992" cy="399100"/>
          </a:xfrm>
          <a:prstGeom prst="rect">
            <a:avLst/>
          </a:prstGeom>
        </p:spPr>
        <p:txBody>
          <a:bodyPr vert="horz" wrap="square" lIns="0" tIns="7509" rIns="0" bIns="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2267" marR="75376" algn="l">
              <a:lnSpc>
                <a:spcPct val="105800"/>
              </a:lnSpc>
              <a:tabLst>
                <a:tab pos="325475" algn="l"/>
              </a:tabLst>
            </a:pPr>
            <a:r>
              <a:rPr lang="ru-RU" sz="2400" spc="-10" dirty="0" smtClean="0">
                <a:solidFill>
                  <a:srgbClr val="275EF6"/>
                </a:solidFill>
                <a:latin typeface="Verdana"/>
                <a:cs typeface="Verdana"/>
              </a:rPr>
              <a:t>Концепция электропривода - вариант 2 (30/70 кВт)</a:t>
            </a:r>
            <a:endParaRPr lang="ru-RU" sz="2400" spc="-10" dirty="0">
              <a:solidFill>
                <a:srgbClr val="275EF6"/>
              </a:solidFill>
              <a:latin typeface="Verdana"/>
              <a:cs typeface="Verdana"/>
            </a:endParaRPr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xmlns="" id="{C474B6CC-94AD-1241-BA0B-E61DA32EF1E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6537" t="2855" r="11669" b="90363"/>
          <a:stretch/>
        </p:blipFill>
        <p:spPr>
          <a:xfrm>
            <a:off x="9308324" y="102032"/>
            <a:ext cx="2802434" cy="491695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2813" t="22083" r="29140" b="11389"/>
          <a:stretch/>
        </p:blipFill>
        <p:spPr bwMode="auto">
          <a:xfrm>
            <a:off x="2063552" y="3645024"/>
            <a:ext cx="2952328" cy="2487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3281" t="24584" r="26250" b="10972"/>
          <a:stretch/>
        </p:blipFill>
        <p:spPr bwMode="auto">
          <a:xfrm>
            <a:off x="5375920" y="3637527"/>
            <a:ext cx="3528392" cy="2414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18528994"/>
              </p:ext>
            </p:extLst>
          </p:nvPr>
        </p:nvGraphicFramePr>
        <p:xfrm>
          <a:off x="911424" y="1124744"/>
          <a:ext cx="3816424" cy="1728192"/>
        </p:xfrm>
        <a:graphic>
          <a:graphicData uri="http://schemas.openxmlformats.org/drawingml/2006/table">
            <a:tbl>
              <a:tblPr/>
              <a:tblGrid>
                <a:gridCol w="276149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5493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algn="l"/>
                      <a:r>
                        <a:rPr lang="ru-RU" sz="1200" kern="1200" spc="-10" dirty="0">
                          <a:solidFill>
                            <a:srgbClr val="275EF6"/>
                          </a:solidFill>
                          <a:latin typeface="Verdana"/>
                          <a:ea typeface="+mj-ea"/>
                          <a:cs typeface="Verdana"/>
                        </a:rPr>
                        <a:t>Мощность пиковая s2 30 сек, кВт</a:t>
                      </a:r>
                    </a:p>
                  </a:txBody>
                  <a:tcPr marL="38100" marR="38100" marT="38100" marB="3810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kern="1200" spc="-10" dirty="0" smtClean="0">
                          <a:solidFill>
                            <a:srgbClr val="275EF6"/>
                          </a:solidFill>
                          <a:latin typeface="Verdana"/>
                          <a:ea typeface="+mj-ea"/>
                          <a:cs typeface="Verdana"/>
                        </a:rPr>
                        <a:t>70</a:t>
                      </a:r>
                      <a:endParaRPr lang="ru-RU" sz="1200" kern="1200" spc="-10" dirty="0">
                        <a:solidFill>
                          <a:srgbClr val="275EF6"/>
                        </a:solidFill>
                        <a:latin typeface="Verdana"/>
                        <a:ea typeface="+mj-ea"/>
                        <a:cs typeface="Verdana"/>
                      </a:endParaRPr>
                    </a:p>
                  </a:txBody>
                  <a:tcPr marL="38100" marR="38100" marT="38100" marB="3810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l"/>
                      <a:r>
                        <a:rPr lang="ru-RU" sz="1200" kern="1200" spc="-10" dirty="0">
                          <a:solidFill>
                            <a:srgbClr val="275EF6"/>
                          </a:solidFill>
                          <a:latin typeface="Verdana"/>
                          <a:ea typeface="+mj-ea"/>
                          <a:cs typeface="Verdana"/>
                        </a:rPr>
                        <a:t>Мощность номинальная </a:t>
                      </a:r>
                      <a:r>
                        <a:rPr lang="en-US" sz="1200" kern="1200" spc="-10" dirty="0">
                          <a:solidFill>
                            <a:srgbClr val="275EF6"/>
                          </a:solidFill>
                          <a:latin typeface="Verdana"/>
                          <a:ea typeface="+mj-ea"/>
                          <a:cs typeface="Verdana"/>
                        </a:rPr>
                        <a:t>s1, </a:t>
                      </a:r>
                      <a:r>
                        <a:rPr lang="ru-RU" sz="1200" kern="1200" spc="-10" dirty="0">
                          <a:solidFill>
                            <a:srgbClr val="275EF6"/>
                          </a:solidFill>
                          <a:latin typeface="Verdana"/>
                          <a:ea typeface="+mj-ea"/>
                          <a:cs typeface="Verdana"/>
                        </a:rPr>
                        <a:t>кВт</a:t>
                      </a:r>
                    </a:p>
                  </a:txBody>
                  <a:tcPr marL="38100" marR="38100" marT="38100" marB="3810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kern="1200" spc="-10" dirty="0" smtClean="0">
                          <a:solidFill>
                            <a:srgbClr val="275EF6"/>
                          </a:solidFill>
                          <a:latin typeface="Verdana"/>
                          <a:ea typeface="+mj-ea"/>
                          <a:cs typeface="Verdana"/>
                        </a:rPr>
                        <a:t>30</a:t>
                      </a:r>
                      <a:endParaRPr lang="ru-RU" sz="1200" kern="1200" spc="-10" dirty="0">
                        <a:solidFill>
                          <a:srgbClr val="275EF6"/>
                        </a:solidFill>
                        <a:latin typeface="Verdana"/>
                        <a:ea typeface="+mj-ea"/>
                        <a:cs typeface="Verdana"/>
                      </a:endParaRPr>
                    </a:p>
                  </a:txBody>
                  <a:tcPr marL="38100" marR="38100" marT="38100" marB="3810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l"/>
                      <a:r>
                        <a:rPr lang="ru-RU" sz="1200" kern="1200" spc="-10" dirty="0">
                          <a:solidFill>
                            <a:srgbClr val="275EF6"/>
                          </a:solidFill>
                          <a:latin typeface="Verdana"/>
                          <a:ea typeface="+mj-ea"/>
                          <a:cs typeface="Verdana"/>
                        </a:rPr>
                        <a:t>Напряжение номинальное, В</a:t>
                      </a:r>
                    </a:p>
                  </a:txBody>
                  <a:tcPr marL="38100" marR="38100" marT="38100" marB="3810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kern="1200" spc="-10" dirty="0" smtClean="0">
                          <a:solidFill>
                            <a:srgbClr val="275EF6"/>
                          </a:solidFill>
                          <a:latin typeface="Verdana"/>
                          <a:ea typeface="+mj-ea"/>
                          <a:cs typeface="Verdana"/>
                        </a:rPr>
                        <a:t>336</a:t>
                      </a:r>
                      <a:endParaRPr lang="ru-RU" sz="1200" kern="1200" spc="-10" dirty="0">
                        <a:solidFill>
                          <a:srgbClr val="275EF6"/>
                        </a:solidFill>
                        <a:latin typeface="Verdana"/>
                        <a:ea typeface="+mj-ea"/>
                        <a:cs typeface="Verdana"/>
                      </a:endParaRPr>
                    </a:p>
                  </a:txBody>
                  <a:tcPr marL="38100" marR="38100" marT="38100" marB="3810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l"/>
                      <a:r>
                        <a:rPr lang="ru-RU" sz="1200" kern="1200" spc="-10" dirty="0">
                          <a:solidFill>
                            <a:srgbClr val="275EF6"/>
                          </a:solidFill>
                          <a:latin typeface="Verdana"/>
                          <a:ea typeface="+mj-ea"/>
                          <a:cs typeface="Verdana"/>
                        </a:rPr>
                        <a:t>Скорость максимальная, об/мин</a:t>
                      </a:r>
                    </a:p>
                  </a:txBody>
                  <a:tcPr marL="38100" marR="38100" marT="38100" marB="3810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kern="1200" spc="-10" dirty="0" smtClean="0">
                          <a:solidFill>
                            <a:srgbClr val="275EF6"/>
                          </a:solidFill>
                          <a:latin typeface="Verdana"/>
                          <a:ea typeface="+mj-ea"/>
                          <a:cs typeface="Verdana"/>
                        </a:rPr>
                        <a:t>12000</a:t>
                      </a:r>
                      <a:endParaRPr lang="ru-RU" sz="1200" kern="1200" spc="-10" dirty="0">
                        <a:solidFill>
                          <a:srgbClr val="275EF6"/>
                        </a:solidFill>
                        <a:latin typeface="Verdana"/>
                        <a:ea typeface="+mj-ea"/>
                        <a:cs typeface="Verdana"/>
                      </a:endParaRPr>
                    </a:p>
                  </a:txBody>
                  <a:tcPr marL="38100" marR="38100" marT="38100" marB="3810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760886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C90BBC14-8F09-011E-6221-0BFF36E659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822960" y="2690336"/>
            <a:ext cx="111099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Основное конкурентное преимущество перед аналогами – это реализация принципов:</a:t>
            </a:r>
          </a:p>
          <a:p>
            <a:r>
              <a:rPr lang="ru-RU" dirty="0" smtClean="0"/>
              <a:t>- дешевизна;</a:t>
            </a:r>
          </a:p>
          <a:p>
            <a:r>
              <a:rPr lang="ru-RU" dirty="0" smtClean="0"/>
              <a:t>- доступность;</a:t>
            </a:r>
          </a:p>
          <a:p>
            <a:r>
              <a:rPr lang="ru-RU" dirty="0" smtClean="0"/>
              <a:t>- простота конструкции.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1328622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32ADDDB5-717B-4DDA-8914-90090578701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2E9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E0E27502-ED1B-412E-9CAD-05D773FF8BF3}"/>
              </a:ext>
            </a:extLst>
          </p:cNvPr>
          <p:cNvSpPr txBox="1"/>
          <p:nvPr/>
        </p:nvSpPr>
        <p:spPr>
          <a:xfrm>
            <a:off x="178678" y="0"/>
            <a:ext cx="22492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/>
              <a:t>РЫНОК</a:t>
            </a:r>
          </a:p>
        </p:txBody>
      </p:sp>
      <p:sp>
        <p:nvSpPr>
          <p:cNvPr id="13" name="Прямоугольник: скругленные углы 6">
            <a:extLst>
              <a:ext uri="{FF2B5EF4-FFF2-40B4-BE49-F238E27FC236}">
                <a16:creationId xmlns="" xmlns:a16="http://schemas.microsoft.com/office/drawing/2014/main" id="{D8A2B535-AA30-47B1-99A5-D50F1C35CFCC}"/>
              </a:ext>
            </a:extLst>
          </p:cNvPr>
          <p:cNvSpPr/>
          <p:nvPr/>
        </p:nvSpPr>
        <p:spPr>
          <a:xfrm>
            <a:off x="3703913" y="131379"/>
            <a:ext cx="7893267" cy="179295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spcAft>
                <a:spcPts val="600"/>
              </a:spcAft>
            </a:pPr>
            <a:r>
              <a:rPr lang="ru-RU" sz="2000" b="1" dirty="0">
                <a:solidFill>
                  <a:schemeClr val="tx1"/>
                </a:solidFill>
              </a:rPr>
              <a:t>Конкуренты</a:t>
            </a:r>
            <a:endParaRPr lang="en-US" sz="2000" b="1" dirty="0">
              <a:solidFill>
                <a:schemeClr val="tx1"/>
              </a:solidFill>
            </a:endParaRPr>
          </a:p>
          <a:p>
            <a:pPr>
              <a:spcAft>
                <a:spcPts val="600"/>
              </a:spcAft>
            </a:pPr>
            <a:r>
              <a:rPr lang="ru-RU" sz="2000" b="1" dirty="0" smtClean="0">
                <a:solidFill>
                  <a:schemeClr val="tx1"/>
                </a:solidFill>
              </a:rPr>
              <a:t>Инжиниринговые компании ООО «Ладога», ООО «</a:t>
            </a:r>
            <a:r>
              <a:rPr lang="ru-RU" sz="2000" b="1" dirty="0" err="1" smtClean="0">
                <a:solidFill>
                  <a:schemeClr val="tx1"/>
                </a:solidFill>
              </a:rPr>
              <a:t>Адванс</a:t>
            </a:r>
            <a:r>
              <a:rPr lang="ru-RU" sz="2000" b="1" dirty="0" smtClean="0">
                <a:solidFill>
                  <a:schemeClr val="tx1"/>
                </a:solidFill>
              </a:rPr>
              <a:t> Инжиниринг» и др.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14" name="Прямоугольник: скругленные углы 6">
            <a:extLst>
              <a:ext uri="{FF2B5EF4-FFF2-40B4-BE49-F238E27FC236}">
                <a16:creationId xmlns="" xmlns:a16="http://schemas.microsoft.com/office/drawing/2014/main" id="{0746F2D5-813D-4CD2-ACA3-252852333038}"/>
              </a:ext>
            </a:extLst>
          </p:cNvPr>
          <p:cNvSpPr/>
          <p:nvPr/>
        </p:nvSpPr>
        <p:spPr>
          <a:xfrm>
            <a:off x="130069" y="3029803"/>
            <a:ext cx="11876688" cy="343081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spcAft>
                <a:spcPts val="1200"/>
              </a:spcAft>
            </a:pPr>
            <a:r>
              <a:rPr lang="ru-RU" sz="2000" b="1" dirty="0">
                <a:solidFill>
                  <a:schemeClr val="tx1"/>
                </a:solidFill>
              </a:rPr>
              <a:t>Объем рынка</a:t>
            </a:r>
          </a:p>
          <a:p>
            <a:pPr algn="just">
              <a:spcAft>
                <a:spcPts val="1200"/>
              </a:spcAft>
            </a:pPr>
            <a:r>
              <a:rPr lang="ru-RU" sz="2000" b="1" dirty="0" smtClean="0">
                <a:solidFill>
                  <a:schemeClr val="tx1"/>
                </a:solidFill>
              </a:rPr>
              <a:t>Доля «зелёных» электромобилей в России также увеличивается. В марте 2023 года она составила 1%. Для сравнения: в 2022 году доля рынка за аналогичный период составила 0,3%. Рост популярности электромобилей вызван развитием инфраструктуры, появлением новых брендов и законодательной поддержкой.</a:t>
            </a:r>
          </a:p>
          <a:p>
            <a:pPr algn="just">
              <a:spcAft>
                <a:spcPts val="1200"/>
              </a:spcAft>
            </a:pPr>
            <a:r>
              <a:rPr lang="ru-RU" sz="2000" b="1" smtClean="0">
                <a:solidFill>
                  <a:schemeClr val="tx1"/>
                </a:solidFill>
              </a:rPr>
              <a:t>По прогнозам экспертов к 2030 в районе половины  транспорта будет электрическим,  поэтому технология актуальна </a:t>
            </a:r>
          </a:p>
          <a:p>
            <a:pPr algn="just">
              <a:spcAft>
                <a:spcPts val="1200"/>
              </a:spcAft>
            </a:pPr>
            <a:endParaRPr lang="ru-RU" sz="2000" b="1" dirty="0" smtClean="0">
              <a:solidFill>
                <a:schemeClr val="tx1"/>
              </a:solidFill>
            </a:endParaRPr>
          </a:p>
          <a:p>
            <a:pPr algn="ctr">
              <a:spcAft>
                <a:spcPts val="1200"/>
              </a:spcAft>
            </a:pPr>
            <a:endParaRPr lang="ru-RU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066649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82276658-7B66-FB71-3677-AFB59DB0B3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711440" y="4580096"/>
            <a:ext cx="39166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Ключевые партнеры: предприятия, занимающиеся электрификацией транспорта.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074919" y="2642636"/>
            <a:ext cx="49425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Ключевые ресурсы: площади для производства, наличие людей с необходимыми компетенциями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739140" y="4580096"/>
            <a:ext cx="44845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Ценностное предложение:</a:t>
            </a:r>
          </a:p>
          <a:p>
            <a:endParaRPr lang="ru-RU" dirty="0" smtClean="0"/>
          </a:p>
          <a:p>
            <a:pPr marL="285750" indent="-285750"/>
            <a:r>
              <a:rPr lang="ru-RU" dirty="0" smtClean="0"/>
              <a:t>Обеспечивает лучшие экономические и </a:t>
            </a:r>
            <a:r>
              <a:rPr lang="ru-RU" dirty="0" err="1" smtClean="0"/>
              <a:t>мощностные</a:t>
            </a:r>
            <a:r>
              <a:rPr lang="ru-RU" dirty="0" smtClean="0"/>
              <a:t> характеристики, при приемлемой для потребителя стоимости.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074920" y="705177"/>
            <a:ext cx="61435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Канал сбыта: участие в профильных выставках, тендерах, прямые продажи, сайт, продажи через фирмы, занимающиеся поставкой электротранспорта.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739140" y="2033290"/>
            <a:ext cx="35966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Взаимоотношение с клиентом: внедрение разработанных конструкторских решений, в том числе РИД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70896649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895</TotalTime>
  <Words>497</Words>
  <Application>Microsoft Office PowerPoint</Application>
  <PresentationFormat>Произвольный</PresentationFormat>
  <Paragraphs>71</Paragraphs>
  <Slides>8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Арина Блонская</dc:creator>
  <cp:lastModifiedBy>йцукен</cp:lastModifiedBy>
  <cp:revision>27</cp:revision>
  <dcterms:created xsi:type="dcterms:W3CDTF">2023-06-21T07:47:13Z</dcterms:created>
  <dcterms:modified xsi:type="dcterms:W3CDTF">2024-01-31T18:10:07Z</dcterms:modified>
</cp:coreProperties>
</file>