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1" r:id="rId4"/>
    <p:sldId id="267" r:id="rId5"/>
    <p:sldId id="258" r:id="rId6"/>
    <p:sldId id="266" r:id="rId7"/>
    <p:sldId id="263" r:id="rId8"/>
    <p:sldId id="269" r:id="rId9"/>
    <p:sldId id="270" r:id="rId10"/>
    <p:sldId id="260" r:id="rId11"/>
    <p:sldId id="262" r:id="rId12"/>
    <p:sldId id="271" r:id="rId13"/>
    <p:sldId id="265" r:id="rId14"/>
    <p:sldId id="264" r:id="rId15"/>
  </p:sldIdLst>
  <p:sldSz cx="14630400" cy="8229600"/>
  <p:notesSz cx="8229600" cy="14630400"/>
  <p:embeddedFontLst>
    <p:embeddedFont>
      <p:font typeface="Fira Sans" panose="020B0604020202020204" charset="0"/>
      <p:regular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370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4501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43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2810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980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028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8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27833" y="1466509"/>
            <a:ext cx="8071946" cy="2471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550"/>
              </a:lnSpc>
            </a:pPr>
            <a:r>
              <a:rPr lang="ru-RU" sz="4800" dirty="0">
                <a:solidFill>
                  <a:schemeClr val="bg1"/>
                </a:solidFill>
              </a:rPr>
              <a:t>Игровой </a:t>
            </a:r>
            <a:r>
              <a:rPr lang="ru-RU" sz="4800" dirty="0" err="1">
                <a:solidFill>
                  <a:schemeClr val="bg1"/>
                </a:solidFill>
              </a:rPr>
              <a:t>симмулятор</a:t>
            </a:r>
            <a:r>
              <a:rPr lang="ru-RU" sz="4800" dirty="0">
                <a:solidFill>
                  <a:schemeClr val="bg1"/>
                </a:solidFill>
              </a:rPr>
              <a:t> полного погружение и вывод эффектов</a:t>
            </a:r>
            <a:endParaRPr lang="en-US" sz="4450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1292" y="7554435"/>
            <a:ext cx="2029108" cy="56205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820617" y="3295471"/>
            <a:ext cx="81791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ФГБОУ 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Поволжский </a:t>
            </a:r>
            <a:r>
              <a:rPr lang="ru-RU" sz="2400" dirty="0">
                <a:solidFill>
                  <a:schemeClr val="bg1"/>
                </a:solidFill>
              </a:rPr>
              <a:t>государственный технологический университет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1" name="Google Shape;62;p14"/>
          <p:cNvSpPr txBox="1">
            <a:spLocks/>
          </p:cNvSpPr>
          <p:nvPr/>
        </p:nvSpPr>
        <p:spPr bwMode="auto">
          <a:xfrm>
            <a:off x="5649898" y="4463286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Инициативная разработка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49689" y="885825"/>
            <a:ext cx="590538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Введение в проект</a:t>
            </a:r>
            <a:endParaRPr lang="en-US" sz="4450" dirty="0">
              <a:solidFill>
                <a:schemeClr val="bg1"/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793790" y="2936915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33550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2979420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301478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Актуальность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3505200"/>
            <a:ext cx="28994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Растущий спрос на иммерсивные тренажёры.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4713803" y="2936915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33550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74" y="2979420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50919" y="301478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Цель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450919" y="3505200"/>
            <a:ext cx="289941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Разработка ПАК </a:t>
            </a:r>
            <a:r>
              <a:rPr lang="ru-RU" sz="1750" dirty="0" smtClean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 вывод эффектов</a:t>
            </a:r>
            <a:r>
              <a:rPr lang="en-US" sz="1750" dirty="0" smtClean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504753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33550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860" y="5090041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1254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Рынок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5615821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Рост VR/симуляторов 12–18% в год. Дефицит отечественных решений.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19" name="Google Shape;67;p15"/>
          <p:cNvSpPr txBox="1">
            <a:spLocks/>
          </p:cNvSpPr>
          <p:nvPr/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defRPr/>
            </a:pPr>
            <a:r>
              <a:rPr lang="ru-RU" sz="3600" b="1" dirty="0" smtClean="0">
                <a:solidFill>
                  <a:schemeClr val="bg1"/>
                </a:solidFill>
              </a:rPr>
              <a:t>Пользователь и его проблема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207791" y="4878430"/>
            <a:ext cx="82296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/>
            </a:pPr>
            <a:r>
              <a:rPr sz="2800" dirty="0" err="1" smtClean="0">
                <a:solidFill>
                  <a:schemeClr val="bg1"/>
                </a:solidFill>
              </a:rPr>
              <a:t>Дефицит</a:t>
            </a:r>
            <a:r>
              <a:rPr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в погружении игр</a:t>
            </a:r>
            <a:r>
              <a:rPr sz="2800" dirty="0" smtClean="0">
                <a:solidFill>
                  <a:schemeClr val="bg1"/>
                </a:solidFill>
              </a:rPr>
              <a:t> </a:t>
            </a:r>
            <a:r>
              <a:rPr sz="2800" dirty="0" err="1" smtClean="0">
                <a:solidFill>
                  <a:schemeClr val="bg1"/>
                </a:solidFill>
              </a:rPr>
              <a:t>иммерсивных</a:t>
            </a:r>
            <a:r>
              <a:rPr sz="2800" dirty="0" smtClean="0">
                <a:solidFill>
                  <a:schemeClr val="bg1"/>
                </a:solidFill>
              </a:rPr>
              <a:t> </a:t>
            </a:r>
            <a:r>
              <a:rPr sz="2800" dirty="0" err="1" smtClean="0">
                <a:solidFill>
                  <a:schemeClr val="bg1"/>
                </a:solidFill>
              </a:rPr>
              <a:t>решений</a:t>
            </a:r>
            <a:r>
              <a:rPr sz="2800" dirty="0" smtClean="0">
                <a:solidFill>
                  <a:schemeClr val="bg1"/>
                </a:solidFill>
              </a:rPr>
              <a:t> – </a:t>
            </a:r>
            <a:r>
              <a:rPr sz="2800" dirty="0" err="1" smtClean="0">
                <a:solidFill>
                  <a:schemeClr val="bg1"/>
                </a:solidFill>
              </a:rPr>
              <a:t>зарубежные</a:t>
            </a:r>
            <a:r>
              <a:rPr sz="2800" dirty="0" smtClean="0">
                <a:solidFill>
                  <a:schemeClr val="bg1"/>
                </a:solidFill>
              </a:rPr>
              <a:t> </a:t>
            </a:r>
            <a:r>
              <a:rPr sz="2800" dirty="0" err="1" smtClean="0">
                <a:solidFill>
                  <a:schemeClr val="bg1"/>
                </a:solidFill>
              </a:rPr>
              <a:t>аналоги</a:t>
            </a:r>
            <a:r>
              <a:rPr sz="2800" dirty="0" smtClean="0">
                <a:solidFill>
                  <a:schemeClr val="bg1"/>
                </a:solidFill>
              </a:rPr>
              <a:t> </a:t>
            </a:r>
            <a:r>
              <a:rPr sz="2800" dirty="0" err="1" smtClean="0">
                <a:solidFill>
                  <a:schemeClr val="bg1"/>
                </a:solidFill>
              </a:rPr>
              <a:t>дороги</a:t>
            </a:r>
            <a:r>
              <a:rPr sz="2800" dirty="0" smtClean="0">
                <a:solidFill>
                  <a:schemeClr val="bg1"/>
                </a:solidFill>
              </a:rPr>
              <a:t> и </a:t>
            </a:r>
            <a:r>
              <a:rPr sz="2800" dirty="0" err="1" smtClean="0">
                <a:solidFill>
                  <a:schemeClr val="bg1"/>
                </a:solidFill>
              </a:rPr>
              <a:t>сложны</a:t>
            </a:r>
            <a:r>
              <a:rPr sz="2800" dirty="0" smtClean="0">
                <a:solidFill>
                  <a:schemeClr val="bg1"/>
                </a:solidFill>
              </a:rPr>
              <a:t> в </a:t>
            </a:r>
            <a:r>
              <a:rPr sz="2800" dirty="0" err="1" smtClean="0">
                <a:solidFill>
                  <a:schemeClr val="bg1"/>
                </a:solidFill>
              </a:rPr>
              <a:t>обслуживании</a:t>
            </a: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207791" y="1393806"/>
            <a:ext cx="82296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/>
            </a:pPr>
            <a:r>
              <a:rPr lang="ru-RU" sz="2800" dirty="0" smtClean="0">
                <a:solidFill>
                  <a:schemeClr val="bg1"/>
                </a:solidFill>
              </a:rPr>
              <a:t>Уникальные аттракционы </a:t>
            </a:r>
          </a:p>
          <a:p>
            <a:pPr>
              <a:defRPr sz="1800"/>
            </a:pPr>
            <a:r>
              <a:rPr lang="en-US" sz="2800" dirty="0" smtClean="0">
                <a:solidFill>
                  <a:schemeClr val="bg1"/>
                </a:solidFill>
              </a:rPr>
              <a:t>VR-</a:t>
            </a:r>
            <a:r>
              <a:rPr lang="ru-RU" sz="2800" dirty="0" smtClean="0">
                <a:solidFill>
                  <a:schemeClr val="bg1"/>
                </a:solidFill>
              </a:rPr>
              <a:t>клубы и центры ищут новые интерактивные развлечения.</a:t>
            </a:r>
          </a:p>
          <a:p>
            <a:pPr>
              <a:defRPr sz="1800"/>
            </a:pPr>
            <a:endParaRPr lang="ru-RU" sz="2800" dirty="0" smtClean="0">
              <a:solidFill>
                <a:schemeClr val="bg1"/>
              </a:solidFill>
            </a:endParaRPr>
          </a:p>
          <a:p>
            <a:pPr>
              <a:defRPr sz="1800"/>
            </a:pPr>
            <a:r>
              <a:rPr lang="ru-RU" sz="2800" dirty="0" smtClean="0">
                <a:solidFill>
                  <a:schemeClr val="bg1"/>
                </a:solidFill>
              </a:rPr>
              <a:t>Реалистичное управление </a:t>
            </a:r>
          </a:p>
          <a:p>
            <a:pPr>
              <a:defRPr sz="1800"/>
            </a:pPr>
            <a:r>
              <a:rPr lang="ru-RU" sz="2800" dirty="0" smtClean="0">
                <a:solidFill>
                  <a:schemeClr val="bg1"/>
                </a:solidFill>
              </a:rPr>
              <a:t>Энтузиасты танковых симуляторов требуют максимальной реалистичности. </a:t>
            </a:r>
            <a:endParaRPr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507" y="969838"/>
            <a:ext cx="7779289" cy="608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81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3790" y="2413754"/>
            <a:ext cx="3664863" cy="2474952"/>
          </a:xfrm>
          <a:prstGeom prst="roundRect">
            <a:avLst>
              <a:gd name="adj" fmla="val 1375"/>
            </a:avLst>
          </a:prstGeom>
          <a:solidFill>
            <a:srgbClr val="433550"/>
          </a:solidFill>
          <a:ln/>
        </p:spPr>
      </p:sp>
      <p:sp>
        <p:nvSpPr>
          <p:cNvPr id="8" name="Shape 5"/>
          <p:cNvSpPr/>
          <p:nvPr/>
        </p:nvSpPr>
        <p:spPr>
          <a:xfrm>
            <a:off x="4685467" y="2413754"/>
            <a:ext cx="3664863" cy="2474952"/>
          </a:xfrm>
          <a:prstGeom prst="roundRect">
            <a:avLst>
              <a:gd name="adj" fmla="val 1375"/>
            </a:avLst>
          </a:prstGeom>
          <a:solidFill>
            <a:srgbClr val="433550"/>
          </a:solidFill>
          <a:ln/>
        </p:spPr>
      </p:sp>
      <p:sp>
        <p:nvSpPr>
          <p:cNvPr id="12" name="Shape 9"/>
          <p:cNvSpPr/>
          <p:nvPr/>
        </p:nvSpPr>
        <p:spPr>
          <a:xfrm>
            <a:off x="615354" y="1057979"/>
            <a:ext cx="8030805" cy="6573748"/>
          </a:xfrm>
          <a:prstGeom prst="roundRect">
            <a:avLst>
              <a:gd name="adj" fmla="val 1945"/>
            </a:avLst>
          </a:prstGeom>
          <a:solidFill>
            <a:srgbClr val="433550"/>
          </a:solidFill>
          <a:ln/>
        </p:spPr>
      </p:sp>
      <p:sp>
        <p:nvSpPr>
          <p:cNvPr id="19" name="Google Shape;73;p16"/>
          <p:cNvSpPr txBox="1">
            <a:spLocks/>
          </p:cNvSpPr>
          <p:nvPr/>
        </p:nvSpPr>
        <p:spPr bwMode="auto">
          <a:xfrm>
            <a:off x="2927390" y="145509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defRPr/>
            </a:pPr>
            <a:r>
              <a:rPr lang="ru-RU" sz="3600" b="1" i="1" dirty="0" smtClean="0">
                <a:solidFill>
                  <a:schemeClr val="bg1"/>
                </a:solidFill>
              </a:rPr>
              <a:t>Решение</a:t>
            </a:r>
            <a:endParaRPr lang="ru-RU" sz="3600" b="1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914400" y="2545139"/>
            <a:ext cx="8229600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/>
            </a:pPr>
            <a:r>
              <a:rPr lang="en-US" sz="2400" dirty="0" smtClean="0">
                <a:solidFill>
                  <a:schemeClr val="bg1"/>
                </a:solidFill>
              </a:rPr>
              <a:t>- </a:t>
            </a:r>
            <a:r>
              <a:rPr sz="2400" dirty="0" err="1" smtClean="0">
                <a:solidFill>
                  <a:schemeClr val="bg1"/>
                </a:solidFill>
              </a:rPr>
              <a:t>Программно‑аппаратный</a:t>
            </a:r>
            <a:r>
              <a:rPr sz="2400" dirty="0" smtClean="0">
                <a:solidFill>
                  <a:schemeClr val="bg1"/>
                </a:solidFill>
              </a:rPr>
              <a:t> </a:t>
            </a:r>
            <a:r>
              <a:rPr sz="2400" dirty="0" err="1">
                <a:solidFill>
                  <a:schemeClr val="bg1"/>
                </a:solidFill>
              </a:rPr>
              <a:t>комплекс</a:t>
            </a:r>
            <a:r>
              <a:rPr sz="2400" dirty="0">
                <a:solidFill>
                  <a:schemeClr val="bg1"/>
                </a:solidFill>
              </a:rPr>
              <a:t> (ПАК) с </a:t>
            </a:r>
            <a:r>
              <a:rPr sz="2400" dirty="0" err="1">
                <a:solidFill>
                  <a:schemeClr val="bg1"/>
                </a:solidFill>
              </a:rPr>
              <a:t>полноценной</a:t>
            </a:r>
            <a:r>
              <a:rPr sz="2400" dirty="0">
                <a:solidFill>
                  <a:schemeClr val="bg1"/>
                </a:solidFill>
              </a:rPr>
              <a:t> </a:t>
            </a:r>
            <a:r>
              <a:rPr sz="2400" dirty="0" err="1">
                <a:solidFill>
                  <a:schemeClr val="bg1"/>
                </a:solidFill>
              </a:rPr>
              <a:t>кабиной</a:t>
            </a:r>
            <a:r>
              <a:rPr sz="2400" dirty="0">
                <a:solidFill>
                  <a:schemeClr val="bg1"/>
                </a:solidFill>
              </a:rPr>
              <a:t> </a:t>
            </a:r>
            <a:endParaRPr lang="ru-RU" sz="2400" dirty="0" smtClean="0">
              <a:solidFill>
                <a:schemeClr val="bg1"/>
              </a:solidFill>
            </a:endParaRPr>
          </a:p>
          <a:p>
            <a:pPr>
              <a:defRPr sz="1800"/>
            </a:pPr>
            <a:endParaRPr sz="2400" dirty="0">
              <a:solidFill>
                <a:schemeClr val="bg1"/>
              </a:solidFill>
            </a:endParaRPr>
          </a:p>
          <a:p>
            <a:pPr>
              <a:defRPr sz="1800"/>
            </a:pPr>
            <a:r>
              <a:rPr lang="en-US" sz="2400" dirty="0" smtClean="0">
                <a:solidFill>
                  <a:schemeClr val="bg1"/>
                </a:solidFill>
              </a:rPr>
              <a:t>- </a:t>
            </a:r>
            <a:r>
              <a:rPr lang="ru-RU" sz="2400" dirty="0" smtClean="0">
                <a:solidFill>
                  <a:schemeClr val="bg1"/>
                </a:solidFill>
              </a:rPr>
              <a:t>Г</a:t>
            </a:r>
            <a:r>
              <a:rPr sz="2400" dirty="0" err="1" smtClean="0">
                <a:solidFill>
                  <a:schemeClr val="bg1"/>
                </a:solidFill>
              </a:rPr>
              <a:t>идравлическая</a:t>
            </a:r>
            <a:r>
              <a:rPr sz="2400" dirty="0" smtClean="0">
                <a:solidFill>
                  <a:schemeClr val="bg1"/>
                </a:solidFill>
              </a:rPr>
              <a:t> </a:t>
            </a:r>
            <a:r>
              <a:rPr sz="2400" dirty="0" err="1">
                <a:solidFill>
                  <a:schemeClr val="bg1"/>
                </a:solidFill>
              </a:rPr>
              <a:t>платформа</a:t>
            </a:r>
            <a:r>
              <a:rPr sz="2400" dirty="0">
                <a:solidFill>
                  <a:schemeClr val="bg1"/>
                </a:solidFill>
              </a:rPr>
              <a:t> + </a:t>
            </a:r>
            <a:r>
              <a:rPr sz="2400" dirty="0" err="1">
                <a:solidFill>
                  <a:schemeClr val="bg1"/>
                </a:solidFill>
              </a:rPr>
              <a:t>тактильные</a:t>
            </a:r>
            <a:r>
              <a:rPr sz="2400" dirty="0">
                <a:solidFill>
                  <a:schemeClr val="bg1"/>
                </a:solidFill>
              </a:rPr>
              <a:t>, </a:t>
            </a:r>
            <a:r>
              <a:rPr sz="2400" dirty="0" err="1">
                <a:solidFill>
                  <a:schemeClr val="bg1"/>
                </a:solidFill>
              </a:rPr>
              <a:t>световые</a:t>
            </a:r>
            <a:r>
              <a:rPr sz="2400" dirty="0">
                <a:solidFill>
                  <a:schemeClr val="bg1"/>
                </a:solidFill>
              </a:rPr>
              <a:t>, </a:t>
            </a:r>
            <a:r>
              <a:rPr sz="2400" dirty="0" err="1">
                <a:solidFill>
                  <a:schemeClr val="bg1"/>
                </a:solidFill>
              </a:rPr>
              <a:t>климатические</a:t>
            </a:r>
            <a:r>
              <a:rPr sz="2400" dirty="0">
                <a:solidFill>
                  <a:schemeClr val="bg1"/>
                </a:solidFill>
              </a:rPr>
              <a:t> </a:t>
            </a:r>
            <a:r>
              <a:rPr sz="2400" dirty="0" err="1" smtClean="0">
                <a:solidFill>
                  <a:schemeClr val="bg1"/>
                </a:solidFill>
              </a:rPr>
              <a:t>эффекты</a:t>
            </a:r>
            <a:endParaRPr lang="ru-RU" sz="2400" dirty="0" smtClean="0">
              <a:solidFill>
                <a:schemeClr val="bg1"/>
              </a:solidFill>
            </a:endParaRPr>
          </a:p>
          <a:p>
            <a:pPr>
              <a:defRPr sz="1800"/>
            </a:pPr>
            <a:endParaRPr lang="ru-RU" sz="2800" dirty="0" smtClean="0">
              <a:solidFill>
                <a:schemeClr val="bg1"/>
              </a:solidFill>
            </a:endParaRPr>
          </a:p>
          <a:p>
            <a:pPr>
              <a:defRPr sz="1800"/>
            </a:pPr>
            <a:r>
              <a:rPr lang="en-US" sz="2400" dirty="0" smtClean="0">
                <a:solidFill>
                  <a:schemeClr val="bg1"/>
                </a:solidFill>
              </a:rPr>
              <a:t>- </a:t>
            </a:r>
            <a:r>
              <a:rPr lang="ru-RU" sz="2400" dirty="0" smtClean="0">
                <a:solidFill>
                  <a:schemeClr val="bg1"/>
                </a:solidFill>
              </a:rPr>
              <a:t>Много </a:t>
            </a:r>
            <a:r>
              <a:rPr lang="ru-RU" sz="2400" dirty="0" err="1" smtClean="0">
                <a:solidFill>
                  <a:schemeClr val="bg1"/>
                </a:solidFill>
              </a:rPr>
              <a:t>пользовительская</a:t>
            </a:r>
            <a:r>
              <a:rPr lang="ru-RU" sz="2400" dirty="0" smtClean="0">
                <a:solidFill>
                  <a:schemeClr val="bg1"/>
                </a:solidFill>
              </a:rPr>
              <a:t> ролевая модель</a:t>
            </a:r>
          </a:p>
          <a:p>
            <a:pPr>
              <a:defRPr sz="1800"/>
            </a:pPr>
            <a:r>
              <a:rPr lang="ru-RU" sz="2400" dirty="0" err="1" smtClean="0">
                <a:solidFill>
                  <a:schemeClr val="bg1"/>
                </a:solidFill>
              </a:rPr>
              <a:t>Водитель,наводчик,заряжающий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работаюь</a:t>
            </a:r>
            <a:r>
              <a:rPr lang="ru-RU" sz="2400" dirty="0" smtClean="0">
                <a:solidFill>
                  <a:schemeClr val="bg1"/>
                </a:solidFill>
              </a:rPr>
              <a:t> в </a:t>
            </a:r>
            <a:r>
              <a:rPr lang="ru-RU" sz="2400" dirty="0" err="1" smtClean="0">
                <a:solidFill>
                  <a:schemeClr val="bg1"/>
                </a:solidFill>
              </a:rPr>
              <a:t>комманде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</a:p>
          <a:p>
            <a:pPr>
              <a:defRPr sz="1800"/>
            </a:pPr>
            <a:endParaRPr lang="ru-RU" sz="2400" dirty="0">
              <a:solidFill>
                <a:schemeClr val="bg1"/>
              </a:solidFill>
            </a:endParaRPr>
          </a:p>
          <a:p>
            <a:pPr>
              <a:defRPr sz="1800"/>
            </a:pPr>
            <a:r>
              <a:rPr lang="en-US" sz="2400" dirty="0" smtClean="0">
                <a:solidFill>
                  <a:schemeClr val="bg1"/>
                </a:solidFill>
              </a:rPr>
              <a:t>- </a:t>
            </a:r>
            <a:r>
              <a:rPr lang="ru-RU" sz="2400" dirty="0" smtClean="0">
                <a:solidFill>
                  <a:schemeClr val="bg1"/>
                </a:solidFill>
              </a:rPr>
              <a:t>Интеграция с ПК </a:t>
            </a:r>
          </a:p>
          <a:p>
            <a:pPr>
              <a:defRPr sz="1800"/>
            </a:pPr>
            <a:r>
              <a:rPr lang="ru-RU" sz="2400" dirty="0" smtClean="0">
                <a:solidFill>
                  <a:schemeClr val="bg1"/>
                </a:solidFill>
              </a:rPr>
              <a:t>Бесшовная работа с играми через </a:t>
            </a:r>
            <a:r>
              <a:rPr lang="en-US" sz="2400" dirty="0" smtClean="0">
                <a:solidFill>
                  <a:schemeClr val="bg1"/>
                </a:solidFill>
              </a:rPr>
              <a:t>Arduino.</a:t>
            </a:r>
          </a:p>
          <a:p>
            <a:pPr>
              <a:defRPr sz="1800"/>
            </a:pPr>
            <a:endParaRPr sz="2400" dirty="0">
              <a:solidFill>
                <a:schemeClr val="bg1"/>
              </a:solidFill>
            </a:endParaRPr>
          </a:p>
          <a:p>
            <a:pPr>
              <a:defRPr sz="1800"/>
            </a:pPr>
            <a:endParaRPr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40569"/>
            <a:ext cx="734282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1789509"/>
            <a:ext cx="7556421" cy="4718447"/>
          </a:xfrm>
          <a:prstGeom prst="roundRect">
            <a:avLst>
              <a:gd name="adj" fmla="val 72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87810" y="1797129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514624" y="1940838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Блок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89024" y="1940838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Назначение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87810" y="2447449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514624" y="2591157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Arduino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289024" y="2591157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HID-эмуляция, связь с органами управления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6287810" y="3460671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514624" y="3604379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Вибро/пневмо системы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0289024" y="3604379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Эффекты езды, стрельбы, столкновений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287810" y="4473893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514624" y="4617601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ПК + Unreal Engine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10289024" y="4617601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Визуализация, физика, обратная связь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6287810" y="5487114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514624" y="5630823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Сценарный движок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10289024" y="5630823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Логика миссий и действий экипажа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6280190" y="676310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Реакция системы менее 20 мс. Включает телеметрию и оценку действий.</a:t>
            </a:r>
            <a:endParaRPr lang="en-US" sz="1750" dirty="0"/>
          </a:p>
        </p:txBody>
      </p:sp>
      <p:sp>
        <p:nvSpPr>
          <p:cNvPr id="24" name="Text 1"/>
          <p:cNvSpPr/>
          <p:nvPr/>
        </p:nvSpPr>
        <p:spPr>
          <a:xfrm>
            <a:off x="9888876" y="418179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ru-RU" sz="2000" b="1" dirty="0" smtClean="0">
                <a:ea typeface="Inconsolata Bold" pitchFamily="34" charset="-122"/>
              </a:rPr>
              <a:t>МИК</a:t>
            </a:r>
            <a:endParaRPr lang="en-US" sz="200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1026646"/>
            <a:ext cx="13960283" cy="67254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92992" y="7611974"/>
            <a:ext cx="2737408" cy="55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61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462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b="1" dirty="0" smtClean="0">
                <a:solidFill>
                  <a:schemeClr val="bg1"/>
                </a:solidFill>
                <a:ea typeface="Inconsolata Bold" pitchFamily="34" charset="-122"/>
              </a:rPr>
              <a:t>Результаты </a:t>
            </a:r>
            <a:r>
              <a:rPr lang="ru-RU" sz="4450" b="1" dirty="0" err="1" smtClean="0">
                <a:solidFill>
                  <a:schemeClr val="bg1"/>
                </a:solidFill>
                <a:ea typeface="Inconsolata Bold" pitchFamily="34" charset="-122"/>
              </a:rPr>
              <a:t>пользовительского</a:t>
            </a:r>
            <a:r>
              <a:rPr lang="ru-RU" sz="4450" b="1" dirty="0" smtClean="0">
                <a:solidFill>
                  <a:schemeClr val="bg1"/>
                </a:solidFill>
                <a:ea typeface="Inconsolata Bold" pitchFamily="34" charset="-122"/>
              </a:rPr>
              <a:t> тестирования</a:t>
            </a:r>
            <a:endParaRPr lang="en-US" sz="4450" dirty="0">
              <a:solidFill>
                <a:schemeClr val="bg1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430" y="1997035"/>
            <a:ext cx="1614011" cy="130694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2613065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88255" y="2223849"/>
            <a:ext cx="302418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b="1" dirty="0" smtClean="0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Добавление роли командира 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5088255" y="2714268"/>
            <a:ext cx="44913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Управление сценами и действиями ролей</a:t>
            </a:r>
            <a:endParaRPr lang="en-US" sz="1750" dirty="0">
              <a:solidFill>
                <a:schemeClr val="bg1"/>
              </a:solidFill>
            </a:endParaRPr>
          </a:p>
        </p:txBody>
      </p:sp>
      <p:sp>
        <p:nvSpPr>
          <p:cNvPr id="7" name="Shape 3"/>
          <p:cNvSpPr/>
          <p:nvPr/>
        </p:nvSpPr>
        <p:spPr>
          <a:xfrm>
            <a:off x="4918115" y="3317081"/>
            <a:ext cx="8861822" cy="15240"/>
          </a:xfrm>
          <a:prstGeom prst="roundRect">
            <a:avLst>
              <a:gd name="adj" fmla="val 223256"/>
            </a:avLst>
          </a:prstGeom>
          <a:solidFill>
            <a:srgbClr val="5C4E69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0424" y="3360658"/>
            <a:ext cx="3228022" cy="1306949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95261" y="35874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b="1" dirty="0" smtClean="0">
                <a:solidFill>
                  <a:schemeClr val="bg1"/>
                </a:solidFill>
                <a:ea typeface="Inconsolata Bold" pitchFamily="34" charset="-122"/>
              </a:rPr>
              <a:t>Сложности в команде 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1" name="Text 5"/>
          <p:cNvSpPr/>
          <p:nvPr/>
        </p:nvSpPr>
        <p:spPr>
          <a:xfrm>
            <a:off x="5895261" y="4077891"/>
            <a:ext cx="35659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1750" dirty="0" smtClean="0">
                <a:solidFill>
                  <a:schemeClr val="bg1"/>
                </a:solidFill>
                <a:latin typeface="Fira Sans" pitchFamily="34" charset="0"/>
              </a:rPr>
              <a:t>Трудность несколько человек</a:t>
            </a:r>
            <a:endParaRPr lang="en-US" sz="1750" dirty="0">
              <a:solidFill>
                <a:schemeClr val="bg1"/>
              </a:solidFill>
            </a:endParaRPr>
          </a:p>
        </p:txBody>
      </p:sp>
      <p:sp>
        <p:nvSpPr>
          <p:cNvPr id="12" name="Shape 6"/>
          <p:cNvSpPr/>
          <p:nvPr/>
        </p:nvSpPr>
        <p:spPr>
          <a:xfrm>
            <a:off x="5725120" y="4680704"/>
            <a:ext cx="8054816" cy="15240"/>
          </a:xfrm>
          <a:prstGeom prst="roundRect">
            <a:avLst>
              <a:gd name="adj" fmla="val 223256"/>
            </a:avLst>
          </a:prstGeom>
          <a:solidFill>
            <a:srgbClr val="5C4E69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3418" y="4724281"/>
            <a:ext cx="4842034" cy="13069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730193">
            <a:off x="3779123" y="5098988"/>
            <a:ext cx="525104" cy="637733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702266" y="49510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b="1" dirty="0" err="1" smtClean="0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Обартный</a:t>
            </a:r>
            <a:r>
              <a:rPr lang="ru-RU" sz="2200" b="1" dirty="0" smtClean="0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отзыв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6" name="Text 8"/>
          <p:cNvSpPr/>
          <p:nvPr/>
        </p:nvSpPr>
        <p:spPr>
          <a:xfrm>
            <a:off x="6702266" y="5441513"/>
            <a:ext cx="345447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1750" dirty="0" smtClean="0">
                <a:solidFill>
                  <a:schemeClr val="bg1"/>
                </a:solidFill>
                <a:latin typeface="Fira Sans" pitchFamily="34" charset="0"/>
              </a:rPr>
              <a:t>Самое главное в этом в процессе </a:t>
            </a:r>
            <a:r>
              <a:rPr lang="ru-RU" sz="1750" dirty="0" err="1" smtClean="0">
                <a:solidFill>
                  <a:schemeClr val="bg1"/>
                </a:solidFill>
                <a:latin typeface="Fira Sans" pitchFamily="34" charset="0"/>
              </a:rPr>
              <a:t>получени</a:t>
            </a:r>
            <a:r>
              <a:rPr lang="ru-RU" sz="1750" dirty="0" smtClean="0">
                <a:solidFill>
                  <a:schemeClr val="bg1"/>
                </a:solidFill>
                <a:latin typeface="Fira Sans" pitchFamily="34" charset="0"/>
              </a:rPr>
              <a:t> обратной </a:t>
            </a:r>
            <a:r>
              <a:rPr lang="ru-RU" sz="1750" dirty="0" err="1" smtClean="0">
                <a:solidFill>
                  <a:schemeClr val="bg1"/>
                </a:solidFill>
                <a:latin typeface="Fira Sans" pitchFamily="34" charset="0"/>
              </a:rPr>
              <a:t>ссвязи</a:t>
            </a:r>
            <a:endParaRPr lang="en-US" sz="1750" dirty="0">
              <a:solidFill>
                <a:schemeClr val="bg1"/>
              </a:solidFill>
            </a:endParaRPr>
          </a:p>
        </p:txBody>
      </p:sp>
      <p:sp>
        <p:nvSpPr>
          <p:cNvPr id="17" name="Shape 9"/>
          <p:cNvSpPr/>
          <p:nvPr/>
        </p:nvSpPr>
        <p:spPr>
          <a:xfrm>
            <a:off x="6532126" y="6044327"/>
            <a:ext cx="7247811" cy="15240"/>
          </a:xfrm>
          <a:prstGeom prst="roundRect">
            <a:avLst>
              <a:gd name="adj" fmla="val 223256"/>
            </a:avLst>
          </a:prstGeom>
          <a:solidFill>
            <a:srgbClr val="5C4E69"/>
          </a:solidFill>
          <a:ln/>
        </p:spPr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294" y="6087904"/>
            <a:ext cx="6456164" cy="1306949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94773" y="6542008"/>
            <a:ext cx="318968" cy="398621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509272" y="6314718"/>
            <a:ext cx="306621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Органы управления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1" name="Text 11"/>
          <p:cNvSpPr/>
          <p:nvPr/>
        </p:nvSpPr>
        <p:spPr>
          <a:xfrm>
            <a:off x="7509272" y="6805136"/>
            <a:ext cx="306621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Ввод команд от игрока</a:t>
            </a:r>
            <a:endParaRPr lang="en-US" sz="1750" dirty="0">
              <a:solidFill>
                <a:schemeClr val="bg1"/>
              </a:solidFill>
            </a:endParaRPr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7188" y="4004390"/>
            <a:ext cx="318968" cy="398621"/>
          </a:xfrm>
          <a:prstGeom prst="rect">
            <a:avLst/>
          </a:prstGeom>
        </p:spPr>
      </p:pic>
      <p:pic>
        <p:nvPicPr>
          <p:cNvPr id="2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7704" y="4003716"/>
            <a:ext cx="318968" cy="398621"/>
          </a:xfrm>
          <a:prstGeom prst="rect">
            <a:avLst/>
          </a:prstGeom>
        </p:spPr>
      </p:pic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220" y="4014132"/>
            <a:ext cx="318968" cy="39862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71120" y="7774166"/>
            <a:ext cx="1823317" cy="428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3790" y="2413754"/>
            <a:ext cx="3664863" cy="2474952"/>
          </a:xfrm>
          <a:prstGeom prst="roundRect">
            <a:avLst>
              <a:gd name="adj" fmla="val 1375"/>
            </a:avLst>
          </a:prstGeom>
          <a:solidFill>
            <a:srgbClr val="433550"/>
          </a:solidFill>
          <a:ln/>
        </p:spPr>
      </p:sp>
      <p:sp>
        <p:nvSpPr>
          <p:cNvPr id="8" name="Shape 5"/>
          <p:cNvSpPr/>
          <p:nvPr/>
        </p:nvSpPr>
        <p:spPr>
          <a:xfrm>
            <a:off x="4685467" y="2413754"/>
            <a:ext cx="3664863" cy="2474952"/>
          </a:xfrm>
          <a:prstGeom prst="roundRect">
            <a:avLst>
              <a:gd name="adj" fmla="val 1375"/>
            </a:avLst>
          </a:prstGeom>
          <a:solidFill>
            <a:srgbClr val="433550"/>
          </a:solidFill>
          <a:ln/>
        </p:spPr>
      </p:sp>
      <p:sp>
        <p:nvSpPr>
          <p:cNvPr id="12" name="Shape 9"/>
          <p:cNvSpPr/>
          <p:nvPr/>
        </p:nvSpPr>
        <p:spPr>
          <a:xfrm>
            <a:off x="793790" y="1017726"/>
            <a:ext cx="7556421" cy="5846942"/>
          </a:xfrm>
          <a:prstGeom prst="roundRect">
            <a:avLst>
              <a:gd name="adj" fmla="val 1945"/>
            </a:avLst>
          </a:prstGeom>
          <a:solidFill>
            <a:srgbClr val="433550"/>
          </a:solidFill>
          <a:ln/>
        </p:spPr>
      </p:sp>
      <p:sp>
        <p:nvSpPr>
          <p:cNvPr id="19" name="Google Shape;73;p16"/>
          <p:cNvSpPr txBox="1">
            <a:spLocks/>
          </p:cNvSpPr>
          <p:nvPr/>
        </p:nvSpPr>
        <p:spPr bwMode="auto">
          <a:xfrm>
            <a:off x="1270040" y="168619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defRPr/>
            </a:pPr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 bwMode="auto">
          <a:xfrm>
            <a:off x="914400" y="2927361"/>
            <a:ext cx="82296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/>
            </a:pPr>
            <a:r>
              <a:rPr lang="en-US" dirty="0" smtClean="0"/>
              <a:t>- </a:t>
            </a:r>
            <a:r>
              <a:rPr dirty="0" err="1" smtClean="0"/>
              <a:t>Программно‑аппаратный</a:t>
            </a:r>
            <a:r>
              <a:rPr dirty="0" smtClean="0"/>
              <a:t> </a:t>
            </a:r>
            <a:r>
              <a:rPr dirty="0" err="1"/>
              <a:t>комплекс</a:t>
            </a:r>
            <a:r>
              <a:rPr dirty="0"/>
              <a:t> (ПАК) с </a:t>
            </a:r>
            <a:r>
              <a:rPr dirty="0" err="1"/>
              <a:t>полноценной</a:t>
            </a:r>
            <a:r>
              <a:rPr dirty="0"/>
              <a:t> </a:t>
            </a:r>
            <a:r>
              <a:rPr dirty="0" err="1"/>
              <a:t>кабиной</a:t>
            </a:r>
            <a:r>
              <a:rPr dirty="0"/>
              <a:t> </a:t>
            </a:r>
            <a:endParaRPr lang="ru-RU" dirty="0" smtClean="0"/>
          </a:p>
          <a:p>
            <a:pPr>
              <a:defRPr sz="1800"/>
            </a:pPr>
            <a:endParaRPr dirty="0"/>
          </a:p>
          <a:p>
            <a:pPr>
              <a:defRPr sz="1800"/>
            </a:pPr>
            <a:r>
              <a:rPr lang="en-US" dirty="0" smtClean="0"/>
              <a:t>- </a:t>
            </a:r>
            <a:r>
              <a:rPr lang="ru-RU" dirty="0" smtClean="0"/>
              <a:t>Г</a:t>
            </a:r>
            <a:r>
              <a:rPr dirty="0" err="1" smtClean="0"/>
              <a:t>идравлическая</a:t>
            </a:r>
            <a:r>
              <a:rPr dirty="0" smtClean="0"/>
              <a:t> </a:t>
            </a:r>
            <a:r>
              <a:rPr dirty="0" err="1"/>
              <a:t>платформа</a:t>
            </a:r>
            <a:r>
              <a:rPr dirty="0"/>
              <a:t> + </a:t>
            </a:r>
            <a:r>
              <a:rPr dirty="0" err="1"/>
              <a:t>тактильные</a:t>
            </a:r>
            <a:r>
              <a:rPr dirty="0"/>
              <a:t>, </a:t>
            </a:r>
            <a:r>
              <a:rPr dirty="0" err="1"/>
              <a:t>световые</a:t>
            </a:r>
            <a:r>
              <a:rPr dirty="0"/>
              <a:t>, </a:t>
            </a:r>
            <a:r>
              <a:rPr dirty="0" err="1"/>
              <a:t>климатические</a:t>
            </a:r>
            <a:r>
              <a:rPr dirty="0"/>
              <a:t> </a:t>
            </a:r>
            <a:r>
              <a:rPr dirty="0" err="1" smtClean="0"/>
              <a:t>эффекты</a:t>
            </a:r>
            <a:endParaRPr lang="ru-RU" dirty="0" smtClean="0"/>
          </a:p>
          <a:p>
            <a:pPr>
              <a:defRPr sz="1800"/>
            </a:pPr>
            <a:endParaRPr lang="ru-RU" dirty="0" smtClean="0"/>
          </a:p>
          <a:p>
            <a:pPr>
              <a:defRPr sz="1800"/>
            </a:pPr>
            <a:r>
              <a:rPr lang="en-US" dirty="0" smtClean="0"/>
              <a:t>- </a:t>
            </a:r>
            <a:r>
              <a:rPr lang="ru-RU" dirty="0" smtClean="0"/>
              <a:t>Много </a:t>
            </a:r>
            <a:r>
              <a:rPr lang="ru-RU" dirty="0" err="1" smtClean="0"/>
              <a:t>пользовительская</a:t>
            </a:r>
            <a:r>
              <a:rPr lang="ru-RU" dirty="0" smtClean="0"/>
              <a:t> ролевая модель</a:t>
            </a:r>
          </a:p>
          <a:p>
            <a:pPr>
              <a:defRPr sz="1800"/>
            </a:pPr>
            <a:r>
              <a:rPr lang="ru-RU" dirty="0" err="1" smtClean="0"/>
              <a:t>Водитель,наводчик,заряжающий</a:t>
            </a:r>
            <a:r>
              <a:rPr lang="ru-RU" dirty="0" smtClean="0"/>
              <a:t>, </a:t>
            </a:r>
            <a:r>
              <a:rPr lang="ru-RU" dirty="0" err="1" smtClean="0"/>
              <a:t>работаюь</a:t>
            </a:r>
            <a:r>
              <a:rPr lang="ru-RU" dirty="0" smtClean="0"/>
              <a:t> в </a:t>
            </a:r>
            <a:r>
              <a:rPr lang="ru-RU" dirty="0" err="1" smtClean="0"/>
              <a:t>комманде</a:t>
            </a:r>
            <a:r>
              <a:rPr lang="ru-RU" dirty="0" smtClean="0"/>
              <a:t> </a:t>
            </a:r>
          </a:p>
          <a:p>
            <a:pPr>
              <a:defRPr sz="1800"/>
            </a:pPr>
            <a:endParaRPr lang="ru-RU" dirty="0"/>
          </a:p>
          <a:p>
            <a:pPr>
              <a:defRPr sz="1800"/>
            </a:pPr>
            <a:r>
              <a:rPr lang="en-US" dirty="0" smtClean="0"/>
              <a:t>- </a:t>
            </a:r>
            <a:r>
              <a:rPr lang="ru-RU" dirty="0" smtClean="0"/>
              <a:t>Интеграция с ПК </a:t>
            </a:r>
          </a:p>
          <a:p>
            <a:pPr>
              <a:defRPr sz="1800"/>
            </a:pPr>
            <a:r>
              <a:rPr lang="ru-RU" dirty="0" smtClean="0"/>
              <a:t>Бесшовная работа с играми через </a:t>
            </a:r>
            <a:r>
              <a:rPr lang="en-US" dirty="0" smtClean="0"/>
              <a:t>Arduino.</a:t>
            </a:r>
          </a:p>
          <a:p>
            <a:pPr>
              <a:defRPr sz="1800"/>
            </a:pPr>
            <a:endParaRPr dirty="0"/>
          </a:p>
          <a:p>
            <a:pPr>
              <a:defRPr sz="1800"/>
            </a:pPr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823" y="634870"/>
            <a:ext cx="14115945" cy="693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56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793790" y="2413754"/>
            <a:ext cx="3664863" cy="2474952"/>
          </a:xfrm>
          <a:prstGeom prst="roundRect">
            <a:avLst>
              <a:gd name="adj" fmla="val 1375"/>
            </a:avLst>
          </a:prstGeom>
          <a:solidFill>
            <a:srgbClr val="433550"/>
          </a:solidFill>
          <a:ln/>
        </p:spPr>
      </p:sp>
      <p:sp>
        <p:nvSpPr>
          <p:cNvPr id="8" name="Shape 5"/>
          <p:cNvSpPr/>
          <p:nvPr/>
        </p:nvSpPr>
        <p:spPr>
          <a:xfrm>
            <a:off x="4685467" y="2413754"/>
            <a:ext cx="3664863" cy="2474952"/>
          </a:xfrm>
          <a:prstGeom prst="roundRect">
            <a:avLst>
              <a:gd name="adj" fmla="val 1375"/>
            </a:avLst>
          </a:prstGeom>
          <a:solidFill>
            <a:srgbClr val="433550"/>
          </a:solidFill>
          <a:ln/>
        </p:spPr>
      </p:sp>
      <p:sp>
        <p:nvSpPr>
          <p:cNvPr id="12" name="Shape 9"/>
          <p:cNvSpPr/>
          <p:nvPr/>
        </p:nvSpPr>
        <p:spPr>
          <a:xfrm>
            <a:off x="793790" y="1017726"/>
            <a:ext cx="7556421" cy="5846942"/>
          </a:xfrm>
          <a:prstGeom prst="roundRect">
            <a:avLst>
              <a:gd name="adj" fmla="val 1945"/>
            </a:avLst>
          </a:prstGeom>
          <a:solidFill>
            <a:srgbClr val="433550"/>
          </a:solidFill>
          <a:ln/>
        </p:spPr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26" y="917776"/>
            <a:ext cx="8522493" cy="6499024"/>
          </a:xfrm>
          <a:prstGeom prst="rect">
            <a:avLst/>
          </a:prstGeom>
        </p:spPr>
      </p:pic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1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/>
          <p:cNvSpPr/>
          <p:nvPr/>
        </p:nvSpPr>
        <p:spPr>
          <a:xfrm>
            <a:off x="4145188" y="1420517"/>
            <a:ext cx="971305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b="1" dirty="0" smtClean="0">
                <a:solidFill>
                  <a:schemeClr val="bg1"/>
                </a:solidFill>
                <a:ea typeface="Inconsolata Bold" pitchFamily="34" charset="-122"/>
              </a:rPr>
              <a:t>Структура издержек</a:t>
            </a:r>
            <a:endParaRPr lang="en-US" sz="445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20315"/>
          <a:stretch/>
        </p:blipFill>
        <p:spPr>
          <a:xfrm>
            <a:off x="693461" y="2844799"/>
            <a:ext cx="13060598" cy="455461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63187" y="7724341"/>
            <a:ext cx="2067213" cy="390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40569"/>
            <a:ext cx="734282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Архитектура комплекса</a:t>
            </a:r>
            <a:endParaRPr lang="en-US" sz="4450" dirty="0">
              <a:solidFill>
                <a:schemeClr val="bg1"/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6280190" y="1789509"/>
            <a:ext cx="7556421" cy="4718447"/>
          </a:xfrm>
          <a:prstGeom prst="roundRect">
            <a:avLst>
              <a:gd name="adj" fmla="val 72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87810" y="1797129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514624" y="1940838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Блок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89024" y="1940838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Назначение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87810" y="2447449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514624" y="2591157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Arduino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289024" y="2591157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HID-эмуляция, связь с органами управления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6287810" y="3460671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514624" y="3604379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Вибро/пневмо системы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0289024" y="3604379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Эффекты езды, стрельбы, столкновений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287810" y="4473893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514624" y="4617601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ПК + Unreal Engine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10289024" y="4617601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Визуализация, физика, обратная связь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6287810" y="5487114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514624" y="5630823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Сценарный движок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10289024" y="5630823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Логика миссий и действий экипажа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6280190" y="676310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Реакция системы менее 20 мс. Включает телеметрию и оценку действий.</a:t>
            </a:r>
            <a:endParaRPr lang="en-US" sz="175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63187" y="7744063"/>
            <a:ext cx="2067213" cy="390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/>
          <p:cNvSpPr/>
          <p:nvPr/>
        </p:nvSpPr>
        <p:spPr>
          <a:xfrm>
            <a:off x="5628548" y="689535"/>
            <a:ext cx="273313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b="1" dirty="0" smtClean="0">
                <a:solidFill>
                  <a:schemeClr val="bg1"/>
                </a:solidFill>
                <a:ea typeface="Inconsolata Bold" pitchFamily="34" charset="-122"/>
              </a:rPr>
              <a:t>Команда </a:t>
            </a:r>
            <a:endParaRPr lang="en-US" sz="445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842" y="1912729"/>
            <a:ext cx="12777118" cy="3048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3975" y="7656795"/>
            <a:ext cx="2686425" cy="49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87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9622" y="1459825"/>
            <a:ext cx="797587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Заключение и потенциал</a:t>
            </a:r>
            <a:endParaRPr lang="en-US" sz="445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793790" y="2622233"/>
            <a:ext cx="2173724" cy="1306949"/>
          </a:xfrm>
          <a:prstGeom prst="roundRect">
            <a:avLst>
              <a:gd name="adj" fmla="val 2603"/>
            </a:avLst>
          </a:prstGeom>
          <a:solidFill>
            <a:srgbClr val="43355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167" y="3076337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849047"/>
            <a:ext cx="316646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Полученные навыки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3339465"/>
            <a:ext cx="547449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ИТ-интеграция, командная работа, разработка ПАК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913942"/>
            <a:ext cx="10642402" cy="15240"/>
          </a:xfrm>
          <a:prstGeom prst="roundRect">
            <a:avLst>
              <a:gd name="adj" fmla="val 223256"/>
            </a:avLst>
          </a:prstGeom>
          <a:solidFill>
            <a:srgbClr val="5C4E69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4042529"/>
            <a:ext cx="4347567" cy="1306949"/>
          </a:xfrm>
          <a:prstGeom prst="roundRect">
            <a:avLst>
              <a:gd name="adj" fmla="val 2603"/>
            </a:avLst>
          </a:prstGeom>
          <a:solidFill>
            <a:srgbClr val="433550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089" y="4496633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4269343"/>
            <a:ext cx="38515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Готовность к внедрению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759762"/>
            <a:ext cx="42240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ТРЦ, клубы, колледжи, учебные центры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5334238"/>
            <a:ext cx="8468558" cy="15240"/>
          </a:xfrm>
          <a:prstGeom prst="roundRect">
            <a:avLst>
              <a:gd name="adj" fmla="val 223256"/>
            </a:avLst>
          </a:prstGeom>
          <a:solidFill>
            <a:srgbClr val="5C4E69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5462826"/>
            <a:ext cx="6521410" cy="1306949"/>
          </a:xfrm>
          <a:prstGeom prst="roundRect">
            <a:avLst>
              <a:gd name="adj" fmla="val 2603"/>
            </a:avLst>
          </a:prstGeom>
          <a:solidFill>
            <a:srgbClr val="433550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5011" y="5916930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689640"/>
            <a:ext cx="357175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Перспективы развития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6180058"/>
            <a:ext cx="60143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Расширение сценариев, масштабирование по регионам</a:t>
            </a:r>
            <a:endParaRPr lang="en-US" sz="175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46161" y="7643730"/>
            <a:ext cx="2067213" cy="484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1915" y="923686"/>
            <a:ext cx="4607188" cy="2906633"/>
          </a:xfrm>
          <a:prstGeom prst="rect">
            <a:avLst/>
          </a:prstGeom>
        </p:spPr>
      </p:pic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1915" y="4376320"/>
            <a:ext cx="4607188" cy="284743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196" y="1465274"/>
            <a:ext cx="7716327" cy="503942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82292" y="7676482"/>
            <a:ext cx="1848108" cy="4763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342</Words>
  <Application>Microsoft Office PowerPoint</Application>
  <PresentationFormat>Произвольный</PresentationFormat>
  <Paragraphs>94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Fira Sans</vt:lpstr>
      <vt:lpstr>Calibri Light</vt:lpstr>
      <vt:lpstr>Calibri</vt:lpstr>
      <vt:lpstr>Arial</vt:lpstr>
      <vt:lpstr>Inconsolata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Без имени</cp:lastModifiedBy>
  <cp:revision>30</cp:revision>
  <dcterms:created xsi:type="dcterms:W3CDTF">2025-05-12T01:33:29Z</dcterms:created>
  <dcterms:modified xsi:type="dcterms:W3CDTF">2025-06-09T19:55:20Z</dcterms:modified>
</cp:coreProperties>
</file>