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1274"/>
    <a:srgbClr val="FDDBE7"/>
    <a:srgbClr val="FEF4F8"/>
    <a:srgbClr val="FBAF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72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D9D2FE-DD93-405C-A1EF-E8A02A5281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53F4F0E-E677-48EC-A6FB-E4AEC1EEC9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EB7F5CA-E836-4DFB-84FB-6017DFA16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13D9F-9FAC-4564-9169-5090EA0E6500}" type="datetimeFigureOut">
              <a:rPr lang="ru-RU" smtClean="0"/>
              <a:t>30.07.2023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F4449F-E85F-4DD6-B187-F5E786883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56ED93-BB2E-4372-819E-8710F5596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56464-6CF7-4BED-9BED-899414AF7A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393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3C796F-7AF0-4EE5-9E56-0323B1938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47AD5F-70ED-47BB-B85D-B3EE49C34D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3AFB15-8154-4C0F-AAC6-5B53B1A2A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13D9F-9FAC-4564-9169-5090EA0E6500}" type="datetimeFigureOut">
              <a:rPr lang="ru-RU" smtClean="0"/>
              <a:t>30.07.2023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05987D-38E6-48D8-B22E-9C5DF31AB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F7AF9C-840E-4CE3-924E-97735B6F5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56464-6CF7-4BED-9BED-899414AF7A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417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2255A9-2FB6-475B-B59F-734B1CC67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5A713B4-4BD0-4765-A258-B0FE66206D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398094-66ED-441D-9AA1-69542EF0F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13D9F-9FAC-4564-9169-5090EA0E6500}" type="datetimeFigureOut">
              <a:rPr lang="ru-RU" smtClean="0"/>
              <a:t>30.07.2023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5003281-D4D0-4706-A165-C5DAF1DCF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2213CC-97BF-4EA1-B7BD-9C328B57E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56464-6CF7-4BED-9BED-899414AF7A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758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C5542D-F0E2-40C1-9079-8C57049FF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3437A2-C0B2-4063-B67B-4B7BC02AE4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204EBAD-FD0D-43EF-827B-C5CB1D2629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0DE1D7F-146C-44F7-9D42-48D646EA7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13D9F-9FAC-4564-9169-5090EA0E6500}" type="datetimeFigureOut">
              <a:rPr lang="ru-RU" smtClean="0"/>
              <a:t>30.07.2023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729652A-FF3C-4353-8C94-7584A5B74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8F1E03-C02B-457B-BDD1-9F1F4E2D6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56464-6CF7-4BED-9BED-899414AF7A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339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768FA8-BFC0-4FF1-B364-C620207AA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AE83CCA-DFCE-4A69-859A-4E4205EBA8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9590FB5-6394-42D9-9723-87C39C02E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C71230D-5763-4A70-8CEB-E5867E04CB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8D85AB3-DA73-4602-8903-23C5258936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E00F6BE-E066-4653-A6F2-AB088D7B2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13D9F-9FAC-4564-9169-5090EA0E6500}" type="datetimeFigureOut">
              <a:rPr lang="ru-RU" smtClean="0"/>
              <a:t>30.07.2023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5DEC637-085F-4FC8-91DF-6DBB76923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69B5C5D-E5C0-4CEE-ADE6-6A8202B89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56464-6CF7-4BED-9BED-899414AF7A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307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7B5E70-53A9-47CB-86EA-D8D8634F9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5178EDD-38B4-4B07-BC28-81CD17B36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13D9F-9FAC-4564-9169-5090EA0E6500}" type="datetimeFigureOut">
              <a:rPr lang="ru-RU" smtClean="0"/>
              <a:t>30.07.2023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71297FE-784F-42DF-BEBA-86083933C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BD6D4B9-02CE-498A-9FDC-805FAE489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56464-6CF7-4BED-9BED-899414AF7A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2179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61AA595-4BEB-441B-913D-BD56292BA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13D9F-9FAC-4564-9169-5090EA0E6500}" type="datetimeFigureOut">
              <a:rPr lang="ru-RU" smtClean="0"/>
              <a:t>30.07.2023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566735B-46F1-411A-9151-DE5031A3B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74BC860-5FFC-4EA5-8D4D-525093720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56464-6CF7-4BED-9BED-899414AF7A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57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F21B31-EA18-406A-BD04-3B748AB2B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4452A2-39A2-4FFB-8CE9-88BC7C342A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25C459C-8A94-4CD2-8D1B-D6DE5EEAE3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2A75E11-DC1B-4123-AF45-DC08DFA5E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13D9F-9FAC-4564-9169-5090EA0E6500}" type="datetimeFigureOut">
              <a:rPr lang="ru-RU" smtClean="0"/>
              <a:t>30.07.2023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344ED3E-2C36-473D-AE7C-6737C5B90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FED3366-77B2-4962-A374-B9B97694B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56464-6CF7-4BED-9BED-899414AF7A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559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B8AC28-0E0C-4BFA-8494-B4B2A14D7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EB8A648-B975-45D1-9BC7-7F622F91D4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6A3A921-0340-4292-ABFE-CC106433C9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3B25F3-E427-4F0C-BC72-C79DEA8E0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13D9F-9FAC-4564-9169-5090EA0E6500}" type="datetimeFigureOut">
              <a:rPr lang="ru-RU" smtClean="0"/>
              <a:t>30.07.2023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4952209-9C9C-41C2-84E5-22CEF0BA4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1353C54-F5F1-4513-8D37-483C9BD71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56464-6CF7-4BED-9BED-899414AF7A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656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9790C5-836F-4942-B970-00E98F356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5E32227-CAE8-43DC-BA59-03D7C153E8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966F43-2B1A-4631-882E-97A07FFC9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13D9F-9FAC-4564-9169-5090EA0E6500}" type="datetimeFigureOut">
              <a:rPr lang="ru-RU" smtClean="0"/>
              <a:t>30.07.2023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BBB1645-4827-4885-AB91-15DD23602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6CA326-0DF1-4839-A5AD-26E2EEE47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56464-6CF7-4BED-9BED-899414AF7A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7936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F107548-24B5-4441-8D59-CCF2B92985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84F01C1-9FBA-449C-82CE-F170579750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0390688-0366-4474-B73C-AC4E21834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13D9F-9FAC-4564-9169-5090EA0E6500}" type="datetimeFigureOut">
              <a:rPr lang="ru-RU" smtClean="0"/>
              <a:t>30.07.2023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9BDAE31-325A-4774-AA05-23DB64995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0E6C25-D9D4-4FA6-A1D9-6350D50FB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56464-6CF7-4BED-9BED-899414AF7A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2996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9B7E4A-4F1B-4956-947A-21B03709C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8CF1A39-C001-4107-BDA7-F294F733BB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10D07D4-E754-4745-B5E5-EE2D5C08EA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D13D9F-9FAC-4564-9169-5090EA0E6500}" type="datetimeFigureOut">
              <a:rPr lang="ru-RU" smtClean="0"/>
              <a:t>30.07.2023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CD8958F-68D3-4CB6-B09D-AA6D857E93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3DD02E-832A-4EBF-8EB5-3EA894DEAB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A56464-6CF7-4BED-9BED-899414AF7A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9812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nti2035.ru/markets/technet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2B42B2-91B3-4CB6-9DC8-4A6D08B7EC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05873"/>
            <a:ext cx="9144000" cy="2387600"/>
          </a:xfrm>
          <a:noFill/>
        </p:spPr>
        <p:txBody>
          <a:bodyPr>
            <a:normAutofit/>
          </a:bodyPr>
          <a:lstStyle/>
          <a:p>
            <a:r>
              <a:rPr lang="en-US" sz="9600" dirty="0">
                <a:ln w="19050">
                  <a:solidFill>
                    <a:srgbClr val="F61274"/>
                  </a:solidFill>
                </a:ln>
                <a:effectLst>
                  <a:glow>
                    <a:schemeClr val="accent1">
                      <a:alpha val="60000"/>
                    </a:schemeClr>
                  </a:glow>
                  <a:outerShdw blurRad="50800" dist="50800" algn="ctr" rotWithShape="0">
                    <a:srgbClr val="000000">
                      <a:alpha val="43137"/>
                    </a:srgbClr>
                  </a:outerShdw>
                  <a:reflection stA="17000" endPos="65000" dir="5400000" sy="-100000" algn="bl" rotWithShape="0"/>
                </a:effectLst>
                <a:latin typeface="Bahnschrift Condensed" panose="020B0502040204020203" pitchFamily="34" charset="0"/>
              </a:rPr>
              <a:t>PR</a:t>
            </a:r>
            <a:r>
              <a:rPr lang="en-US" sz="9600" dirty="0">
                <a:ln w="19050">
                  <a:solidFill>
                    <a:srgbClr val="F61274"/>
                  </a:solidFill>
                </a:ln>
                <a:effectLst>
                  <a:glow>
                    <a:schemeClr val="accent1">
                      <a:alpha val="60000"/>
                    </a:schemeClr>
                  </a:glow>
                  <a:outerShdw blurRad="50800" dist="50800" algn="ctr" rotWithShape="0">
                    <a:srgbClr val="000000">
                      <a:alpha val="43137"/>
                    </a:srgbClr>
                  </a:outerShdw>
                  <a:reflection stA="17000" endPos="65000" dir="5400000" sy="-100000" algn="bl" rotWithShape="0"/>
                </a:effectLst>
                <a:latin typeface="Bahnschrift Condensed" panose="020B0502040204020203" pitchFamily="34" charset="0"/>
                <a:cs typeface="Arial" panose="020B0604020202020204" pitchFamily="34" charset="0"/>
              </a:rPr>
              <a:t>O</a:t>
            </a:r>
            <a:r>
              <a:rPr lang="en-US" sz="9600" dirty="0">
                <a:ln w="19050">
                  <a:solidFill>
                    <a:srgbClr val="F61274"/>
                  </a:solidFill>
                </a:ln>
                <a:effectLst>
                  <a:glow>
                    <a:schemeClr val="accent1">
                      <a:alpha val="60000"/>
                    </a:schemeClr>
                  </a:glow>
                  <a:outerShdw blurRad="50800" dist="50800" algn="ctr" rotWithShape="0">
                    <a:srgbClr val="000000">
                      <a:alpha val="43137"/>
                    </a:srgbClr>
                  </a:outerShdw>
                  <a:reflection stA="17000" endPos="65000" dir="5400000" sy="-100000" algn="bl" rotWithShape="0"/>
                </a:effectLst>
                <a:latin typeface="Bahnschrift Condensed" panose="020B0502040204020203" pitchFamily="34" charset="0"/>
              </a:rPr>
              <a:t> </a:t>
            </a:r>
            <a:r>
              <a:rPr lang="ru-RU" sz="9600" dirty="0">
                <a:ln w="19050">
                  <a:solidFill>
                    <a:srgbClr val="F61274"/>
                  </a:solidFill>
                </a:ln>
                <a:effectLst>
                  <a:glow>
                    <a:schemeClr val="accent1">
                      <a:alpha val="60000"/>
                    </a:schemeClr>
                  </a:glow>
                  <a:outerShdw blurRad="50800" dist="50800" algn="ctr" rotWithShape="0">
                    <a:srgbClr val="000000">
                      <a:alpha val="43137"/>
                    </a:srgbClr>
                  </a:outerShdw>
                  <a:reflection stA="17000" endPos="65000" dir="5400000" sy="-100000" algn="bl" rotWithShape="0"/>
                </a:effectLst>
                <a:latin typeface="Bahnschrift Condensed" panose="020B0502040204020203" pitchFamily="34" charset="0"/>
              </a:rPr>
              <a:t>КОНТЕНТ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1AFE572-F321-4F2C-B2F6-958D5A81D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29631"/>
            <a:ext cx="9144000" cy="1655762"/>
          </a:xfrm>
        </p:spPr>
        <p:txBody>
          <a:bodyPr/>
          <a:lstStyle/>
          <a:p>
            <a:r>
              <a:rPr lang="ru-RU" sz="2800" dirty="0">
                <a:ln w="3810">
                  <a:solidFill>
                    <a:srgbClr val="F61274"/>
                  </a:solidFill>
                </a:ln>
                <a:latin typeface="Bahnschrift Condensed" panose="020B0502040204020203" pitchFamily="34" charset="0"/>
              </a:rPr>
              <a:t>ОНЛАЙН КУРС ПРОДВИЖЕНИЯ В СОЦИАЛЬНЫХ СЕТЯХ</a:t>
            </a:r>
          </a:p>
          <a:p>
            <a:endParaRPr lang="ru-RU" sz="1600" dirty="0">
              <a:ln w="3810">
                <a:solidFill>
                  <a:srgbClr val="F61274"/>
                </a:solidFill>
              </a:ln>
              <a:latin typeface="Arial Narrow" panose="020B0606020202030204" pitchFamily="34" charset="0"/>
            </a:endParaRPr>
          </a:p>
        </p:txBody>
      </p:sp>
      <p:sp>
        <p:nvSpPr>
          <p:cNvPr id="8" name="Полилиния: фигура 7">
            <a:extLst>
              <a:ext uri="{FF2B5EF4-FFF2-40B4-BE49-F238E27FC236}">
                <a16:creationId xmlns:a16="http://schemas.microsoft.com/office/drawing/2014/main" id="{C7839437-818B-417D-8F48-A4B6273E9148}"/>
              </a:ext>
            </a:extLst>
          </p:cNvPr>
          <p:cNvSpPr/>
          <p:nvPr/>
        </p:nvSpPr>
        <p:spPr>
          <a:xfrm>
            <a:off x="5708073" y="-71102"/>
            <a:ext cx="6578930" cy="4512623"/>
          </a:xfrm>
          <a:custGeom>
            <a:avLst/>
            <a:gdLst>
              <a:gd name="connsiteX0" fmla="*/ 0 w 6578930"/>
              <a:gd name="connsiteY0" fmla="*/ 0 h 4512623"/>
              <a:gd name="connsiteX1" fmla="*/ 926275 w 6578930"/>
              <a:gd name="connsiteY1" fmla="*/ 1401288 h 4512623"/>
              <a:gd name="connsiteX2" fmla="*/ 3146961 w 6578930"/>
              <a:gd name="connsiteY2" fmla="*/ 1662546 h 4512623"/>
              <a:gd name="connsiteX3" fmla="*/ 3966359 w 6578930"/>
              <a:gd name="connsiteY3" fmla="*/ 2600696 h 4512623"/>
              <a:gd name="connsiteX4" fmla="*/ 5403273 w 6578930"/>
              <a:gd name="connsiteY4" fmla="*/ 3063834 h 4512623"/>
              <a:gd name="connsiteX5" fmla="*/ 5878286 w 6578930"/>
              <a:gd name="connsiteY5" fmla="*/ 4037610 h 4512623"/>
              <a:gd name="connsiteX6" fmla="*/ 6578930 w 6578930"/>
              <a:gd name="connsiteY6" fmla="*/ 4512623 h 4512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78930" h="4512623">
                <a:moveTo>
                  <a:pt x="0" y="0"/>
                </a:moveTo>
                <a:cubicBezTo>
                  <a:pt x="200891" y="562098"/>
                  <a:pt x="401782" y="1124197"/>
                  <a:pt x="926275" y="1401288"/>
                </a:cubicBezTo>
                <a:cubicBezTo>
                  <a:pt x="1450768" y="1678379"/>
                  <a:pt x="2640280" y="1462645"/>
                  <a:pt x="3146961" y="1662546"/>
                </a:cubicBezTo>
                <a:cubicBezTo>
                  <a:pt x="3653642" y="1862447"/>
                  <a:pt x="3590307" y="2367148"/>
                  <a:pt x="3966359" y="2600696"/>
                </a:cubicBezTo>
                <a:cubicBezTo>
                  <a:pt x="4342411" y="2834244"/>
                  <a:pt x="5084618" y="2824348"/>
                  <a:pt x="5403273" y="3063834"/>
                </a:cubicBezTo>
                <a:cubicBezTo>
                  <a:pt x="5721928" y="3303320"/>
                  <a:pt x="5682343" y="3796145"/>
                  <a:pt x="5878286" y="4037610"/>
                </a:cubicBezTo>
                <a:cubicBezTo>
                  <a:pt x="6074229" y="4279075"/>
                  <a:pt x="6326579" y="4395849"/>
                  <a:pt x="6578930" y="4512623"/>
                </a:cubicBezTo>
              </a:path>
            </a:pathLst>
          </a:custGeom>
          <a:noFill/>
          <a:ln>
            <a:solidFill>
              <a:srgbClr val="F61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олилиния: фигура 13">
            <a:extLst>
              <a:ext uri="{FF2B5EF4-FFF2-40B4-BE49-F238E27FC236}">
                <a16:creationId xmlns:a16="http://schemas.microsoft.com/office/drawing/2014/main" id="{AEBF5D08-AED9-4FBA-9D3F-872A0FB455F8}"/>
              </a:ext>
            </a:extLst>
          </p:cNvPr>
          <p:cNvSpPr/>
          <p:nvPr/>
        </p:nvSpPr>
        <p:spPr>
          <a:xfrm>
            <a:off x="7837714" y="-534389"/>
            <a:ext cx="4899537" cy="3123765"/>
          </a:xfrm>
          <a:custGeom>
            <a:avLst/>
            <a:gdLst>
              <a:gd name="connsiteX0" fmla="*/ 99860 w 4073122"/>
              <a:gd name="connsiteY0" fmla="*/ 331657 h 2837905"/>
              <a:gd name="connsiteX1" fmla="*/ 1121138 w 4073122"/>
              <a:gd name="connsiteY1" fmla="*/ 1424187 h 2837905"/>
              <a:gd name="connsiteX2" fmla="*/ 1999912 w 4073122"/>
              <a:gd name="connsiteY2" fmla="*/ 1400436 h 2837905"/>
              <a:gd name="connsiteX3" fmla="*/ 2676806 w 4073122"/>
              <a:gd name="connsiteY3" fmla="*/ 2706722 h 2837905"/>
              <a:gd name="connsiteX4" fmla="*/ 3733710 w 4073122"/>
              <a:gd name="connsiteY4" fmla="*/ 2504841 h 2837905"/>
              <a:gd name="connsiteX5" fmla="*/ 3769336 w 4073122"/>
              <a:gd name="connsiteY5" fmla="*/ 165402 h 2837905"/>
              <a:gd name="connsiteX6" fmla="*/ 99860 w 4073122"/>
              <a:gd name="connsiteY6" fmla="*/ 331657 h 2837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3122" h="2837905">
                <a:moveTo>
                  <a:pt x="99860" y="331657"/>
                </a:moveTo>
                <a:cubicBezTo>
                  <a:pt x="-341506" y="541454"/>
                  <a:pt x="804463" y="1246057"/>
                  <a:pt x="1121138" y="1424187"/>
                </a:cubicBezTo>
                <a:cubicBezTo>
                  <a:pt x="1437813" y="1602317"/>
                  <a:pt x="1740634" y="1186680"/>
                  <a:pt x="1999912" y="1400436"/>
                </a:cubicBezTo>
                <a:cubicBezTo>
                  <a:pt x="2259190" y="1614192"/>
                  <a:pt x="2387840" y="2522655"/>
                  <a:pt x="2676806" y="2706722"/>
                </a:cubicBezTo>
                <a:cubicBezTo>
                  <a:pt x="2965772" y="2890789"/>
                  <a:pt x="3551622" y="2928394"/>
                  <a:pt x="3733710" y="2504841"/>
                </a:cubicBezTo>
                <a:cubicBezTo>
                  <a:pt x="3915798" y="2081288"/>
                  <a:pt x="4376957" y="529579"/>
                  <a:pt x="3769336" y="165402"/>
                </a:cubicBezTo>
                <a:cubicBezTo>
                  <a:pt x="3161715" y="-198775"/>
                  <a:pt x="541226" y="121860"/>
                  <a:pt x="99860" y="331657"/>
                </a:cubicBezTo>
                <a:close/>
              </a:path>
            </a:pathLst>
          </a:custGeom>
          <a:solidFill>
            <a:srgbClr val="F61274"/>
          </a:solidFill>
          <a:ln>
            <a:solidFill>
              <a:srgbClr val="F61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олилиния: фигура 16">
            <a:extLst>
              <a:ext uri="{FF2B5EF4-FFF2-40B4-BE49-F238E27FC236}">
                <a16:creationId xmlns:a16="http://schemas.microsoft.com/office/drawing/2014/main" id="{3DA1A18D-5DA3-497C-98AD-70374CB116DF}"/>
              </a:ext>
            </a:extLst>
          </p:cNvPr>
          <p:cNvSpPr/>
          <p:nvPr/>
        </p:nvSpPr>
        <p:spPr>
          <a:xfrm>
            <a:off x="-95003" y="3598223"/>
            <a:ext cx="3866273" cy="3798243"/>
          </a:xfrm>
          <a:custGeom>
            <a:avLst/>
            <a:gdLst>
              <a:gd name="connsiteX0" fmla="*/ 0 w 3866273"/>
              <a:gd name="connsiteY0" fmla="*/ 0 h 3798243"/>
              <a:gd name="connsiteX1" fmla="*/ 498764 w 3866273"/>
              <a:gd name="connsiteY1" fmla="*/ 320634 h 3798243"/>
              <a:gd name="connsiteX2" fmla="*/ 819398 w 3866273"/>
              <a:gd name="connsiteY2" fmla="*/ 1567543 h 3798243"/>
              <a:gd name="connsiteX3" fmla="*/ 1496291 w 3866273"/>
              <a:gd name="connsiteY3" fmla="*/ 1947554 h 3798243"/>
              <a:gd name="connsiteX4" fmla="*/ 1816925 w 3866273"/>
              <a:gd name="connsiteY4" fmla="*/ 2719450 h 3798243"/>
              <a:gd name="connsiteX5" fmla="*/ 2909455 w 3866273"/>
              <a:gd name="connsiteY5" fmla="*/ 2576946 h 3798243"/>
              <a:gd name="connsiteX6" fmla="*/ 3740728 w 3866273"/>
              <a:gd name="connsiteY6" fmla="*/ 3325091 h 3798243"/>
              <a:gd name="connsiteX7" fmla="*/ 3740728 w 3866273"/>
              <a:gd name="connsiteY7" fmla="*/ 3788229 h 3798243"/>
              <a:gd name="connsiteX8" fmla="*/ 2576946 w 3866273"/>
              <a:gd name="connsiteY8" fmla="*/ 3598224 h 379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66273" h="3798243">
                <a:moveTo>
                  <a:pt x="0" y="0"/>
                </a:moveTo>
                <a:cubicBezTo>
                  <a:pt x="181099" y="29688"/>
                  <a:pt x="362198" y="59377"/>
                  <a:pt x="498764" y="320634"/>
                </a:cubicBezTo>
                <a:cubicBezTo>
                  <a:pt x="635330" y="581891"/>
                  <a:pt x="653144" y="1296390"/>
                  <a:pt x="819398" y="1567543"/>
                </a:cubicBezTo>
                <a:cubicBezTo>
                  <a:pt x="985652" y="1838696"/>
                  <a:pt x="1330036" y="1755569"/>
                  <a:pt x="1496291" y="1947554"/>
                </a:cubicBezTo>
                <a:cubicBezTo>
                  <a:pt x="1662546" y="2139539"/>
                  <a:pt x="1581398" y="2614551"/>
                  <a:pt x="1816925" y="2719450"/>
                </a:cubicBezTo>
                <a:cubicBezTo>
                  <a:pt x="2052452" y="2824349"/>
                  <a:pt x="2588821" y="2476006"/>
                  <a:pt x="2909455" y="2576946"/>
                </a:cubicBezTo>
                <a:cubicBezTo>
                  <a:pt x="3230089" y="2677886"/>
                  <a:pt x="3602183" y="3123211"/>
                  <a:pt x="3740728" y="3325091"/>
                </a:cubicBezTo>
                <a:cubicBezTo>
                  <a:pt x="3879273" y="3526971"/>
                  <a:pt x="3934692" y="3742707"/>
                  <a:pt x="3740728" y="3788229"/>
                </a:cubicBezTo>
                <a:cubicBezTo>
                  <a:pt x="3546764" y="3833751"/>
                  <a:pt x="3061855" y="3715987"/>
                  <a:pt x="2576946" y="3598224"/>
                </a:cubicBezTo>
              </a:path>
            </a:pathLst>
          </a:custGeom>
          <a:noFill/>
          <a:ln>
            <a:solidFill>
              <a:srgbClr val="F61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649969A-F08F-4AC6-A2EA-78BA0836F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037" y="118550"/>
            <a:ext cx="1169021" cy="48709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0ED3947-45D8-4C58-A2D2-CF23F061C2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7260" y="93782"/>
            <a:ext cx="1277378" cy="66743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9D747D2-0F1A-478D-9778-845B07BA27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4033" y="154485"/>
            <a:ext cx="995912" cy="44511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17063FF-7B29-4696-80EE-6E815A90F7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775" y="106166"/>
            <a:ext cx="1477230" cy="642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214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53EF75-2536-4F9B-A111-ACBEE1F4D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10073635" cy="1312223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7300" dirty="0">
                <a:ln>
                  <a:solidFill>
                    <a:srgbClr val="F61274"/>
                  </a:solidFill>
                </a:ln>
                <a:latin typeface="Bahnschrift Condensed" panose="020B0502040204020203" pitchFamily="34" charset="0"/>
                <a:cs typeface="Arial" panose="020B0604020202020204" pitchFamily="34" charset="0"/>
              </a:rPr>
              <a:t>СОЗДАТЕЛЬ ПРОЕКТА</a:t>
            </a:r>
            <a:endParaRPr lang="ru-RU" sz="4000" dirty="0">
              <a:ln>
                <a:solidFill>
                  <a:srgbClr val="F61274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EF604E5-08AD-41BF-A7BB-BD4DB68504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6321033" cy="4687785"/>
          </a:xfrm>
        </p:spPr>
        <p:txBody>
          <a:bodyPr>
            <a:normAutofit/>
          </a:bodyPr>
          <a:lstStyle/>
          <a:p>
            <a:endParaRPr lang="ru-RU" sz="2400" dirty="0"/>
          </a:p>
          <a:p>
            <a:r>
              <a:rPr lang="ru-RU" sz="2800" b="1" dirty="0">
                <a:solidFill>
                  <a:srgbClr val="F61274"/>
                </a:solidFill>
              </a:rPr>
              <a:t>ПЕТРОВА ПОЛИНА АНДРЕЕВНА</a:t>
            </a:r>
          </a:p>
          <a:p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ФОТОГРАФ, ВИДЕОГРАФ</a:t>
            </a:r>
          </a:p>
          <a:p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ПОЛЕЗНЫЕ НАВЫКИ: УМЕНИЕ РЕТУШИРОВАТЬ ФОТОГРАФИИ И МОНТИРОВАТЬ ВИДЕО</a:t>
            </a:r>
          </a:p>
          <a:p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СЕРТИФИКАТ ПРОХОЖДЕНИЕ ОБУЧЕНИЯ СЪЕМКИ ДЛЯ ФОТОПРОТОКОЛА</a:t>
            </a:r>
          </a:p>
          <a:p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СОЗДАТЕЛЬ И РЕАЛИЗАТОР ПРОЕКТА </a:t>
            </a:r>
            <a:br>
              <a:rPr lang="ru-RU" sz="20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«</a:t>
            </a:r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PRO 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КОНТЕНТ»</a:t>
            </a:r>
          </a:p>
        </p:txBody>
      </p:sp>
      <p:sp>
        <p:nvSpPr>
          <p:cNvPr id="6" name="Полилиния: фигура 5">
            <a:extLst>
              <a:ext uri="{FF2B5EF4-FFF2-40B4-BE49-F238E27FC236}">
                <a16:creationId xmlns:a16="http://schemas.microsoft.com/office/drawing/2014/main" id="{68375B94-33D7-4BF5-A83C-F35B972C0C48}"/>
              </a:ext>
            </a:extLst>
          </p:cNvPr>
          <p:cNvSpPr/>
          <p:nvPr/>
        </p:nvSpPr>
        <p:spPr>
          <a:xfrm>
            <a:off x="8348353" y="-166255"/>
            <a:ext cx="3954483" cy="3111336"/>
          </a:xfrm>
          <a:custGeom>
            <a:avLst/>
            <a:gdLst>
              <a:gd name="connsiteX0" fmla="*/ 0 w 3954483"/>
              <a:gd name="connsiteY0" fmla="*/ 0 h 3111336"/>
              <a:gd name="connsiteX1" fmla="*/ 641268 w 3954483"/>
              <a:gd name="connsiteY1" fmla="*/ 665019 h 3111336"/>
              <a:gd name="connsiteX2" fmla="*/ 2196935 w 3954483"/>
              <a:gd name="connsiteY2" fmla="*/ 795647 h 3111336"/>
              <a:gd name="connsiteX3" fmla="*/ 2719450 w 3954483"/>
              <a:gd name="connsiteY3" fmla="*/ 1638795 h 3111336"/>
              <a:gd name="connsiteX4" fmla="*/ 3301341 w 3954483"/>
              <a:gd name="connsiteY4" fmla="*/ 1923803 h 3111336"/>
              <a:gd name="connsiteX5" fmla="*/ 3598224 w 3954483"/>
              <a:gd name="connsiteY5" fmla="*/ 2707574 h 3111336"/>
              <a:gd name="connsiteX6" fmla="*/ 3954483 w 3954483"/>
              <a:gd name="connsiteY6" fmla="*/ 3111336 h 3111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54483" h="3111336">
                <a:moveTo>
                  <a:pt x="0" y="0"/>
                </a:moveTo>
                <a:cubicBezTo>
                  <a:pt x="137556" y="266205"/>
                  <a:pt x="275112" y="532411"/>
                  <a:pt x="641268" y="665019"/>
                </a:cubicBezTo>
                <a:cubicBezTo>
                  <a:pt x="1007424" y="797627"/>
                  <a:pt x="1850571" y="633351"/>
                  <a:pt x="2196935" y="795647"/>
                </a:cubicBezTo>
                <a:cubicBezTo>
                  <a:pt x="2543299" y="957943"/>
                  <a:pt x="2535382" y="1450769"/>
                  <a:pt x="2719450" y="1638795"/>
                </a:cubicBezTo>
                <a:cubicBezTo>
                  <a:pt x="2903518" y="1826821"/>
                  <a:pt x="3154879" y="1745673"/>
                  <a:pt x="3301341" y="1923803"/>
                </a:cubicBezTo>
                <a:cubicBezTo>
                  <a:pt x="3447803" y="2101933"/>
                  <a:pt x="3489367" y="2509652"/>
                  <a:pt x="3598224" y="2707574"/>
                </a:cubicBezTo>
                <a:cubicBezTo>
                  <a:pt x="3707081" y="2905496"/>
                  <a:pt x="3830782" y="3008416"/>
                  <a:pt x="3954483" y="3111336"/>
                </a:cubicBezTo>
              </a:path>
            </a:pathLst>
          </a:custGeom>
          <a:noFill/>
          <a:ln>
            <a:solidFill>
              <a:srgbClr val="F61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: фигура 6">
            <a:extLst>
              <a:ext uri="{FF2B5EF4-FFF2-40B4-BE49-F238E27FC236}">
                <a16:creationId xmlns:a16="http://schemas.microsoft.com/office/drawing/2014/main" id="{51CC87B3-0DC5-4B56-AAE2-5DA7D81EE924}"/>
              </a:ext>
            </a:extLst>
          </p:cNvPr>
          <p:cNvSpPr/>
          <p:nvPr/>
        </p:nvSpPr>
        <p:spPr>
          <a:xfrm>
            <a:off x="-534390" y="2636323"/>
            <a:ext cx="6745184" cy="5605153"/>
          </a:xfrm>
          <a:custGeom>
            <a:avLst/>
            <a:gdLst>
              <a:gd name="connsiteX0" fmla="*/ 0 w 6745184"/>
              <a:gd name="connsiteY0" fmla="*/ 0 h 5605153"/>
              <a:gd name="connsiteX1" fmla="*/ 629392 w 6745184"/>
              <a:gd name="connsiteY1" fmla="*/ 795647 h 5605153"/>
              <a:gd name="connsiteX2" fmla="*/ 593766 w 6745184"/>
              <a:gd name="connsiteY2" fmla="*/ 1757548 h 5605153"/>
              <a:gd name="connsiteX3" fmla="*/ 1294410 w 6745184"/>
              <a:gd name="connsiteY3" fmla="*/ 2861953 h 5605153"/>
              <a:gd name="connsiteX4" fmla="*/ 2695698 w 6745184"/>
              <a:gd name="connsiteY4" fmla="*/ 2968831 h 5605153"/>
              <a:gd name="connsiteX5" fmla="*/ 3443844 w 6745184"/>
              <a:gd name="connsiteY5" fmla="*/ 3811979 h 5605153"/>
              <a:gd name="connsiteX6" fmla="*/ 4381995 w 6745184"/>
              <a:gd name="connsiteY6" fmla="*/ 3942608 h 5605153"/>
              <a:gd name="connsiteX7" fmla="*/ 5094514 w 6745184"/>
              <a:gd name="connsiteY7" fmla="*/ 4583875 h 5605153"/>
              <a:gd name="connsiteX8" fmla="*/ 6092041 w 6745184"/>
              <a:gd name="connsiteY8" fmla="*/ 4785756 h 5605153"/>
              <a:gd name="connsiteX9" fmla="*/ 6745184 w 6745184"/>
              <a:gd name="connsiteY9" fmla="*/ 5605153 h 560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745184" h="5605153">
                <a:moveTo>
                  <a:pt x="0" y="0"/>
                </a:moveTo>
                <a:cubicBezTo>
                  <a:pt x="265215" y="251361"/>
                  <a:pt x="530431" y="502722"/>
                  <a:pt x="629392" y="795647"/>
                </a:cubicBezTo>
                <a:cubicBezTo>
                  <a:pt x="728353" y="1088572"/>
                  <a:pt x="482930" y="1413164"/>
                  <a:pt x="593766" y="1757548"/>
                </a:cubicBezTo>
                <a:cubicBezTo>
                  <a:pt x="704602" y="2101932"/>
                  <a:pt x="944088" y="2660073"/>
                  <a:pt x="1294410" y="2861953"/>
                </a:cubicBezTo>
                <a:cubicBezTo>
                  <a:pt x="1644732" y="3063833"/>
                  <a:pt x="2337459" y="2810493"/>
                  <a:pt x="2695698" y="2968831"/>
                </a:cubicBezTo>
                <a:cubicBezTo>
                  <a:pt x="3053937" y="3127169"/>
                  <a:pt x="3162795" y="3649683"/>
                  <a:pt x="3443844" y="3811979"/>
                </a:cubicBezTo>
                <a:cubicBezTo>
                  <a:pt x="3724893" y="3974275"/>
                  <a:pt x="4106883" y="3813959"/>
                  <a:pt x="4381995" y="3942608"/>
                </a:cubicBezTo>
                <a:cubicBezTo>
                  <a:pt x="4657107" y="4071257"/>
                  <a:pt x="4809506" y="4443350"/>
                  <a:pt x="5094514" y="4583875"/>
                </a:cubicBezTo>
                <a:cubicBezTo>
                  <a:pt x="5379522" y="4724400"/>
                  <a:pt x="5816929" y="4615543"/>
                  <a:pt x="6092041" y="4785756"/>
                </a:cubicBezTo>
                <a:cubicBezTo>
                  <a:pt x="6367153" y="4955969"/>
                  <a:pt x="6556168" y="5280561"/>
                  <a:pt x="6745184" y="5605153"/>
                </a:cubicBezTo>
              </a:path>
            </a:pathLst>
          </a:custGeom>
          <a:noFill/>
          <a:ln>
            <a:solidFill>
              <a:srgbClr val="F61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олилиния: фигура 9">
            <a:extLst>
              <a:ext uri="{FF2B5EF4-FFF2-40B4-BE49-F238E27FC236}">
                <a16:creationId xmlns:a16="http://schemas.microsoft.com/office/drawing/2014/main" id="{902C584A-19BD-4AF1-9C2B-C92654C233FB}"/>
              </a:ext>
            </a:extLst>
          </p:cNvPr>
          <p:cNvSpPr/>
          <p:nvPr/>
        </p:nvSpPr>
        <p:spPr>
          <a:xfrm>
            <a:off x="0" y="-496404"/>
            <a:ext cx="4963886" cy="2843265"/>
          </a:xfrm>
          <a:custGeom>
            <a:avLst/>
            <a:gdLst>
              <a:gd name="connsiteX0" fmla="*/ 0 w 4963886"/>
              <a:gd name="connsiteY0" fmla="*/ 2838202 h 2843265"/>
              <a:gd name="connsiteX1" fmla="*/ 736271 w 4963886"/>
              <a:gd name="connsiteY1" fmla="*/ 2612571 h 2843265"/>
              <a:gd name="connsiteX2" fmla="*/ 950026 w 4963886"/>
              <a:gd name="connsiteY2" fmla="*/ 1341911 h 2843265"/>
              <a:gd name="connsiteX3" fmla="*/ 2291938 w 4963886"/>
              <a:gd name="connsiteY3" fmla="*/ 1436914 h 2843265"/>
              <a:gd name="connsiteX4" fmla="*/ 3087585 w 4963886"/>
              <a:gd name="connsiteY4" fmla="*/ 605641 h 2843265"/>
              <a:gd name="connsiteX5" fmla="*/ 4298868 w 4963886"/>
              <a:gd name="connsiteY5" fmla="*/ 581891 h 2843265"/>
              <a:gd name="connsiteX6" fmla="*/ 4963886 w 4963886"/>
              <a:gd name="connsiteY6" fmla="*/ 0 h 2843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63886" h="2843265">
                <a:moveTo>
                  <a:pt x="0" y="2838202"/>
                </a:moveTo>
                <a:cubicBezTo>
                  <a:pt x="288966" y="2850077"/>
                  <a:pt x="577933" y="2861953"/>
                  <a:pt x="736271" y="2612571"/>
                </a:cubicBezTo>
                <a:cubicBezTo>
                  <a:pt x="894609" y="2363189"/>
                  <a:pt x="690748" y="1537854"/>
                  <a:pt x="950026" y="1341911"/>
                </a:cubicBezTo>
                <a:cubicBezTo>
                  <a:pt x="1209304" y="1145968"/>
                  <a:pt x="1935678" y="1559626"/>
                  <a:pt x="2291938" y="1436914"/>
                </a:cubicBezTo>
                <a:cubicBezTo>
                  <a:pt x="2648198" y="1314202"/>
                  <a:pt x="2753097" y="748145"/>
                  <a:pt x="3087585" y="605641"/>
                </a:cubicBezTo>
                <a:cubicBezTo>
                  <a:pt x="3422073" y="463137"/>
                  <a:pt x="3986151" y="682831"/>
                  <a:pt x="4298868" y="581891"/>
                </a:cubicBezTo>
                <a:cubicBezTo>
                  <a:pt x="4611585" y="480951"/>
                  <a:pt x="4787735" y="240475"/>
                  <a:pt x="4963886" y="0"/>
                </a:cubicBez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Объект 13">
            <a:extLst>
              <a:ext uri="{FF2B5EF4-FFF2-40B4-BE49-F238E27FC236}">
                <a16:creationId xmlns:a16="http://schemas.microsoft.com/office/drawing/2014/main" id="{F54D9149-A1EB-4434-AA88-510C6B8DA1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55"/>
          <a:stretch/>
        </p:blipFill>
        <p:spPr>
          <a:xfrm>
            <a:off x="7262717" y="1836922"/>
            <a:ext cx="3650706" cy="4563878"/>
          </a:xfrm>
        </p:spPr>
      </p:pic>
    </p:spTree>
    <p:extLst>
      <p:ext uri="{BB962C8B-B14F-4D97-AF65-F5344CB8AC3E}">
        <p14:creationId xmlns:p14="http://schemas.microsoft.com/office/powerpoint/2010/main" val="31555816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EBED8F3-B5E8-49BE-8CA7-0C77B89FE8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9392" y="2137558"/>
            <a:ext cx="10901548" cy="4303892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algn="l"/>
            <a:endParaRPr lang="ru-RU" dirty="0"/>
          </a:p>
          <a:p>
            <a:pPr algn="l"/>
            <a:endParaRPr lang="ru-RU" dirty="0"/>
          </a:p>
        </p:txBody>
      </p:sp>
      <p:sp>
        <p:nvSpPr>
          <p:cNvPr id="4" name="Полилиния: фигура 3">
            <a:extLst>
              <a:ext uri="{FF2B5EF4-FFF2-40B4-BE49-F238E27FC236}">
                <a16:creationId xmlns:a16="http://schemas.microsoft.com/office/drawing/2014/main" id="{1E6EEA85-12CB-4639-909A-BB2E1C4CB8FF}"/>
              </a:ext>
            </a:extLst>
          </p:cNvPr>
          <p:cNvSpPr/>
          <p:nvPr/>
        </p:nvSpPr>
        <p:spPr>
          <a:xfrm>
            <a:off x="7291449" y="-59377"/>
            <a:ext cx="5093764" cy="4303893"/>
          </a:xfrm>
          <a:custGeom>
            <a:avLst/>
            <a:gdLst>
              <a:gd name="connsiteX0" fmla="*/ 0 w 5093764"/>
              <a:gd name="connsiteY0" fmla="*/ 0 h 4303893"/>
              <a:gd name="connsiteX1" fmla="*/ 439387 w 5093764"/>
              <a:gd name="connsiteY1" fmla="*/ 1080655 h 4303893"/>
              <a:gd name="connsiteX2" fmla="*/ 1781299 w 5093764"/>
              <a:gd name="connsiteY2" fmla="*/ 1353787 h 4303893"/>
              <a:gd name="connsiteX3" fmla="*/ 2291938 w 5093764"/>
              <a:gd name="connsiteY3" fmla="*/ 2315689 h 4303893"/>
              <a:gd name="connsiteX4" fmla="*/ 3788229 w 5093764"/>
              <a:gd name="connsiteY4" fmla="*/ 2624447 h 4303893"/>
              <a:gd name="connsiteX5" fmla="*/ 4251367 w 5093764"/>
              <a:gd name="connsiteY5" fmla="*/ 3716977 h 4303893"/>
              <a:gd name="connsiteX6" fmla="*/ 5023263 w 5093764"/>
              <a:gd name="connsiteY6" fmla="*/ 4298868 h 4303893"/>
              <a:gd name="connsiteX7" fmla="*/ 5011387 w 5093764"/>
              <a:gd name="connsiteY7" fmla="*/ 3408219 h 4303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93764" h="4303893">
                <a:moveTo>
                  <a:pt x="0" y="0"/>
                </a:moveTo>
                <a:cubicBezTo>
                  <a:pt x="71252" y="427512"/>
                  <a:pt x="142504" y="855024"/>
                  <a:pt x="439387" y="1080655"/>
                </a:cubicBezTo>
                <a:cubicBezTo>
                  <a:pt x="736270" y="1306286"/>
                  <a:pt x="1472541" y="1147948"/>
                  <a:pt x="1781299" y="1353787"/>
                </a:cubicBezTo>
                <a:cubicBezTo>
                  <a:pt x="2090057" y="1559626"/>
                  <a:pt x="1957450" y="2103912"/>
                  <a:pt x="2291938" y="2315689"/>
                </a:cubicBezTo>
                <a:cubicBezTo>
                  <a:pt x="2626426" y="2527466"/>
                  <a:pt x="3461658" y="2390899"/>
                  <a:pt x="3788229" y="2624447"/>
                </a:cubicBezTo>
                <a:cubicBezTo>
                  <a:pt x="4114800" y="2857995"/>
                  <a:pt x="4045528" y="3437907"/>
                  <a:pt x="4251367" y="3716977"/>
                </a:cubicBezTo>
                <a:cubicBezTo>
                  <a:pt x="4457206" y="3996047"/>
                  <a:pt x="4896593" y="4350328"/>
                  <a:pt x="5023263" y="4298868"/>
                </a:cubicBezTo>
                <a:cubicBezTo>
                  <a:pt x="5149933" y="4247408"/>
                  <a:pt x="5080660" y="3827813"/>
                  <a:pt x="5011387" y="3408219"/>
                </a:cubicBezTo>
              </a:path>
            </a:pathLst>
          </a:custGeom>
          <a:noFill/>
          <a:ln>
            <a:solidFill>
              <a:srgbClr val="F61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DC84A20C-D353-4BAA-8A57-64032A418DEB}"/>
              </a:ext>
            </a:extLst>
          </p:cNvPr>
          <p:cNvSpPr/>
          <p:nvPr/>
        </p:nvSpPr>
        <p:spPr>
          <a:xfrm>
            <a:off x="5209309" y="2972257"/>
            <a:ext cx="5985163" cy="1842275"/>
          </a:xfrm>
          <a:custGeom>
            <a:avLst/>
            <a:gdLst>
              <a:gd name="connsiteX0" fmla="*/ 0 w 5985163"/>
              <a:gd name="connsiteY0" fmla="*/ 307052 h 1842275"/>
              <a:gd name="connsiteX1" fmla="*/ 307052 w 5985163"/>
              <a:gd name="connsiteY1" fmla="*/ 0 h 1842275"/>
              <a:gd name="connsiteX2" fmla="*/ 978434 w 5985163"/>
              <a:gd name="connsiteY2" fmla="*/ 0 h 1842275"/>
              <a:gd name="connsiteX3" fmla="*/ 1542396 w 5985163"/>
              <a:gd name="connsiteY3" fmla="*/ 0 h 1842275"/>
              <a:gd name="connsiteX4" fmla="*/ 2321199 w 5985163"/>
              <a:gd name="connsiteY4" fmla="*/ 0 h 1842275"/>
              <a:gd name="connsiteX5" fmla="*/ 2885160 w 5985163"/>
              <a:gd name="connsiteY5" fmla="*/ 0 h 1842275"/>
              <a:gd name="connsiteX6" fmla="*/ 3449122 w 5985163"/>
              <a:gd name="connsiteY6" fmla="*/ 0 h 1842275"/>
              <a:gd name="connsiteX7" fmla="*/ 3959372 w 5985163"/>
              <a:gd name="connsiteY7" fmla="*/ 0 h 1842275"/>
              <a:gd name="connsiteX8" fmla="*/ 4630754 w 5985163"/>
              <a:gd name="connsiteY8" fmla="*/ 0 h 1842275"/>
              <a:gd name="connsiteX9" fmla="*/ 5678111 w 5985163"/>
              <a:gd name="connsiteY9" fmla="*/ 0 h 1842275"/>
              <a:gd name="connsiteX10" fmla="*/ 5985163 w 5985163"/>
              <a:gd name="connsiteY10" fmla="*/ 307052 h 1842275"/>
              <a:gd name="connsiteX11" fmla="*/ 5985163 w 5985163"/>
              <a:gd name="connsiteY11" fmla="*/ 884292 h 1842275"/>
              <a:gd name="connsiteX12" fmla="*/ 5985163 w 5985163"/>
              <a:gd name="connsiteY12" fmla="*/ 1535223 h 1842275"/>
              <a:gd name="connsiteX13" fmla="*/ 5678111 w 5985163"/>
              <a:gd name="connsiteY13" fmla="*/ 1842275 h 1842275"/>
              <a:gd name="connsiteX14" fmla="*/ 5006729 w 5985163"/>
              <a:gd name="connsiteY14" fmla="*/ 1842275 h 1842275"/>
              <a:gd name="connsiteX15" fmla="*/ 4281636 w 5985163"/>
              <a:gd name="connsiteY15" fmla="*/ 1842275 h 1842275"/>
              <a:gd name="connsiteX16" fmla="*/ 3610253 w 5985163"/>
              <a:gd name="connsiteY16" fmla="*/ 1842275 h 1842275"/>
              <a:gd name="connsiteX17" fmla="*/ 2885160 w 5985163"/>
              <a:gd name="connsiteY17" fmla="*/ 1842275 h 1842275"/>
              <a:gd name="connsiteX18" fmla="*/ 2374910 w 5985163"/>
              <a:gd name="connsiteY18" fmla="*/ 1842275 h 1842275"/>
              <a:gd name="connsiteX19" fmla="*/ 1703527 w 5985163"/>
              <a:gd name="connsiteY19" fmla="*/ 1842275 h 1842275"/>
              <a:gd name="connsiteX20" fmla="*/ 1139566 w 5985163"/>
              <a:gd name="connsiteY20" fmla="*/ 1842275 h 1842275"/>
              <a:gd name="connsiteX21" fmla="*/ 307052 w 5985163"/>
              <a:gd name="connsiteY21" fmla="*/ 1842275 h 1842275"/>
              <a:gd name="connsiteX22" fmla="*/ 0 w 5985163"/>
              <a:gd name="connsiteY22" fmla="*/ 1535223 h 1842275"/>
              <a:gd name="connsiteX23" fmla="*/ 0 w 5985163"/>
              <a:gd name="connsiteY23" fmla="*/ 896574 h 1842275"/>
              <a:gd name="connsiteX24" fmla="*/ 0 w 5985163"/>
              <a:gd name="connsiteY24" fmla="*/ 307052 h 1842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985163" h="1842275" fill="none" extrusionOk="0">
                <a:moveTo>
                  <a:pt x="0" y="307052"/>
                </a:moveTo>
                <a:cubicBezTo>
                  <a:pt x="5423" y="129921"/>
                  <a:pt x="141509" y="15557"/>
                  <a:pt x="307052" y="0"/>
                </a:cubicBezTo>
                <a:cubicBezTo>
                  <a:pt x="594653" y="-32192"/>
                  <a:pt x="657284" y="29642"/>
                  <a:pt x="978434" y="0"/>
                </a:cubicBezTo>
                <a:cubicBezTo>
                  <a:pt x="1299584" y="-29642"/>
                  <a:pt x="1300012" y="-27025"/>
                  <a:pt x="1542396" y="0"/>
                </a:cubicBezTo>
                <a:cubicBezTo>
                  <a:pt x="1784780" y="27025"/>
                  <a:pt x="2056121" y="-36872"/>
                  <a:pt x="2321199" y="0"/>
                </a:cubicBezTo>
                <a:cubicBezTo>
                  <a:pt x="2586277" y="36872"/>
                  <a:pt x="2725068" y="-20297"/>
                  <a:pt x="2885160" y="0"/>
                </a:cubicBezTo>
                <a:cubicBezTo>
                  <a:pt x="3045252" y="20297"/>
                  <a:pt x="3202465" y="-22127"/>
                  <a:pt x="3449122" y="0"/>
                </a:cubicBezTo>
                <a:cubicBezTo>
                  <a:pt x="3695779" y="22127"/>
                  <a:pt x="3825266" y="-4387"/>
                  <a:pt x="3959372" y="0"/>
                </a:cubicBezTo>
                <a:cubicBezTo>
                  <a:pt x="4093478" y="4387"/>
                  <a:pt x="4492770" y="12219"/>
                  <a:pt x="4630754" y="0"/>
                </a:cubicBezTo>
                <a:cubicBezTo>
                  <a:pt x="4768738" y="-12219"/>
                  <a:pt x="5258069" y="-35663"/>
                  <a:pt x="5678111" y="0"/>
                </a:cubicBezTo>
                <a:cubicBezTo>
                  <a:pt x="5880283" y="25340"/>
                  <a:pt x="5976502" y="114320"/>
                  <a:pt x="5985163" y="307052"/>
                </a:cubicBezTo>
                <a:cubicBezTo>
                  <a:pt x="6007220" y="568082"/>
                  <a:pt x="5957162" y="708525"/>
                  <a:pt x="5985163" y="884292"/>
                </a:cubicBezTo>
                <a:cubicBezTo>
                  <a:pt x="6013164" y="1060059"/>
                  <a:pt x="5983503" y="1326603"/>
                  <a:pt x="5985163" y="1535223"/>
                </a:cubicBezTo>
                <a:cubicBezTo>
                  <a:pt x="5991858" y="1735082"/>
                  <a:pt x="5851077" y="1846890"/>
                  <a:pt x="5678111" y="1842275"/>
                </a:cubicBezTo>
                <a:cubicBezTo>
                  <a:pt x="5359419" y="1864936"/>
                  <a:pt x="5279965" y="1865388"/>
                  <a:pt x="5006729" y="1842275"/>
                </a:cubicBezTo>
                <a:cubicBezTo>
                  <a:pt x="4733493" y="1819162"/>
                  <a:pt x="4473809" y="1844096"/>
                  <a:pt x="4281636" y="1842275"/>
                </a:cubicBezTo>
                <a:cubicBezTo>
                  <a:pt x="4089463" y="1840454"/>
                  <a:pt x="3744689" y="1819031"/>
                  <a:pt x="3610253" y="1842275"/>
                </a:cubicBezTo>
                <a:cubicBezTo>
                  <a:pt x="3475817" y="1865519"/>
                  <a:pt x="3203939" y="1863370"/>
                  <a:pt x="2885160" y="1842275"/>
                </a:cubicBezTo>
                <a:cubicBezTo>
                  <a:pt x="2566381" y="1821180"/>
                  <a:pt x="2593327" y="1857226"/>
                  <a:pt x="2374910" y="1842275"/>
                </a:cubicBezTo>
                <a:cubicBezTo>
                  <a:pt x="2156493" y="1827325"/>
                  <a:pt x="1925062" y="1854612"/>
                  <a:pt x="1703527" y="1842275"/>
                </a:cubicBezTo>
                <a:cubicBezTo>
                  <a:pt x="1481992" y="1829938"/>
                  <a:pt x="1339740" y="1864377"/>
                  <a:pt x="1139566" y="1842275"/>
                </a:cubicBezTo>
                <a:cubicBezTo>
                  <a:pt x="939392" y="1820173"/>
                  <a:pt x="648742" y="1832377"/>
                  <a:pt x="307052" y="1842275"/>
                </a:cubicBezTo>
                <a:cubicBezTo>
                  <a:pt x="137497" y="1851194"/>
                  <a:pt x="-11320" y="1689168"/>
                  <a:pt x="0" y="1535223"/>
                </a:cubicBezTo>
                <a:cubicBezTo>
                  <a:pt x="-23209" y="1265425"/>
                  <a:pt x="11645" y="1211733"/>
                  <a:pt x="0" y="896574"/>
                </a:cubicBezTo>
                <a:cubicBezTo>
                  <a:pt x="-11645" y="581415"/>
                  <a:pt x="27916" y="590013"/>
                  <a:pt x="0" y="307052"/>
                </a:cubicBezTo>
                <a:close/>
              </a:path>
              <a:path w="5985163" h="1842275" stroke="0" extrusionOk="0">
                <a:moveTo>
                  <a:pt x="0" y="307052"/>
                </a:moveTo>
                <a:cubicBezTo>
                  <a:pt x="-17700" y="139449"/>
                  <a:pt x="145483" y="-20704"/>
                  <a:pt x="307052" y="0"/>
                </a:cubicBezTo>
                <a:cubicBezTo>
                  <a:pt x="633782" y="-25980"/>
                  <a:pt x="719949" y="9848"/>
                  <a:pt x="978434" y="0"/>
                </a:cubicBezTo>
                <a:cubicBezTo>
                  <a:pt x="1236919" y="-9848"/>
                  <a:pt x="1454660" y="18454"/>
                  <a:pt x="1649817" y="0"/>
                </a:cubicBezTo>
                <a:cubicBezTo>
                  <a:pt x="1844974" y="-18454"/>
                  <a:pt x="2091324" y="-37133"/>
                  <a:pt x="2428620" y="0"/>
                </a:cubicBezTo>
                <a:cubicBezTo>
                  <a:pt x="2765916" y="37133"/>
                  <a:pt x="2745141" y="3411"/>
                  <a:pt x="3046292" y="0"/>
                </a:cubicBezTo>
                <a:cubicBezTo>
                  <a:pt x="3347443" y="-3411"/>
                  <a:pt x="3408750" y="-20722"/>
                  <a:pt x="3717674" y="0"/>
                </a:cubicBezTo>
                <a:cubicBezTo>
                  <a:pt x="4026598" y="20722"/>
                  <a:pt x="4068187" y="-225"/>
                  <a:pt x="4335346" y="0"/>
                </a:cubicBezTo>
                <a:cubicBezTo>
                  <a:pt x="4602505" y="225"/>
                  <a:pt x="4663099" y="-2428"/>
                  <a:pt x="4845597" y="0"/>
                </a:cubicBezTo>
                <a:cubicBezTo>
                  <a:pt x="5028095" y="2428"/>
                  <a:pt x="5324469" y="-25617"/>
                  <a:pt x="5678111" y="0"/>
                </a:cubicBezTo>
                <a:cubicBezTo>
                  <a:pt x="5870849" y="-13249"/>
                  <a:pt x="5966080" y="137436"/>
                  <a:pt x="5985163" y="307052"/>
                </a:cubicBezTo>
                <a:cubicBezTo>
                  <a:pt x="5979869" y="601122"/>
                  <a:pt x="5988552" y="690590"/>
                  <a:pt x="5985163" y="908856"/>
                </a:cubicBezTo>
                <a:cubicBezTo>
                  <a:pt x="5981774" y="1127122"/>
                  <a:pt x="5964842" y="1376701"/>
                  <a:pt x="5985163" y="1535223"/>
                </a:cubicBezTo>
                <a:cubicBezTo>
                  <a:pt x="5972263" y="1716684"/>
                  <a:pt x="5834658" y="1836858"/>
                  <a:pt x="5678111" y="1842275"/>
                </a:cubicBezTo>
                <a:cubicBezTo>
                  <a:pt x="5553934" y="1866480"/>
                  <a:pt x="5363969" y="1828167"/>
                  <a:pt x="5060439" y="1842275"/>
                </a:cubicBezTo>
                <a:cubicBezTo>
                  <a:pt x="4756909" y="1856383"/>
                  <a:pt x="4718985" y="1845368"/>
                  <a:pt x="4550189" y="1842275"/>
                </a:cubicBezTo>
                <a:cubicBezTo>
                  <a:pt x="4381393" y="1839183"/>
                  <a:pt x="4184385" y="1854900"/>
                  <a:pt x="3932517" y="1842275"/>
                </a:cubicBezTo>
                <a:cubicBezTo>
                  <a:pt x="3680649" y="1829650"/>
                  <a:pt x="3611364" y="1840901"/>
                  <a:pt x="3422266" y="1842275"/>
                </a:cubicBezTo>
                <a:cubicBezTo>
                  <a:pt x="3233168" y="1843649"/>
                  <a:pt x="3054897" y="1830243"/>
                  <a:pt x="2912016" y="1842275"/>
                </a:cubicBezTo>
                <a:cubicBezTo>
                  <a:pt x="2769135" y="1854308"/>
                  <a:pt x="2627072" y="1841341"/>
                  <a:pt x="2348054" y="1842275"/>
                </a:cubicBezTo>
                <a:cubicBezTo>
                  <a:pt x="2069036" y="1843209"/>
                  <a:pt x="2045932" y="1828713"/>
                  <a:pt x="1837804" y="1842275"/>
                </a:cubicBezTo>
                <a:cubicBezTo>
                  <a:pt x="1629676" y="1855838"/>
                  <a:pt x="1306019" y="1804207"/>
                  <a:pt x="1059000" y="1842275"/>
                </a:cubicBezTo>
                <a:cubicBezTo>
                  <a:pt x="811981" y="1880343"/>
                  <a:pt x="549633" y="1833061"/>
                  <a:pt x="307052" y="1842275"/>
                </a:cubicBezTo>
                <a:cubicBezTo>
                  <a:pt x="164457" y="1828277"/>
                  <a:pt x="37996" y="1697461"/>
                  <a:pt x="0" y="1535223"/>
                </a:cubicBezTo>
                <a:cubicBezTo>
                  <a:pt x="-15223" y="1294914"/>
                  <a:pt x="-8350" y="1141169"/>
                  <a:pt x="0" y="896574"/>
                </a:cubicBezTo>
                <a:cubicBezTo>
                  <a:pt x="8350" y="651979"/>
                  <a:pt x="-17318" y="459164"/>
                  <a:pt x="0" y="307052"/>
                </a:cubicBezTo>
                <a:close/>
              </a:path>
            </a:pathLst>
          </a:custGeom>
          <a:solidFill>
            <a:srgbClr val="FDDBE7"/>
          </a:solidFill>
          <a:ln>
            <a:solidFill>
              <a:srgbClr val="F61274"/>
            </a:solidFill>
            <a:extLst>
              <a:ext uri="{C807C97D-BFC1-408E-A445-0C87EB9F89A2}">
                <ask:lineSketchStyleProps xmlns:ask="http://schemas.microsoft.com/office/drawing/2018/sketchyshapes" sd="3683808927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" panose="020B0502040204020203" pitchFamily="34" charset="0"/>
              </a:rPr>
              <a:t>ОТСУТСТВИЕ ПРОДВИЖЕНИЯ АККАУНТА ЧЕРЕЗ ВИЗУАЛ, ОТСУТСТВИЕ ВИЗУАЛА</a:t>
            </a:r>
          </a:p>
        </p:txBody>
      </p:sp>
      <p:sp>
        <p:nvSpPr>
          <p:cNvPr id="10" name="Полилиния: фигура 9">
            <a:extLst>
              <a:ext uri="{FF2B5EF4-FFF2-40B4-BE49-F238E27FC236}">
                <a16:creationId xmlns:a16="http://schemas.microsoft.com/office/drawing/2014/main" id="{18F423BB-004D-42AC-96F6-CFD8A00477BD}"/>
              </a:ext>
            </a:extLst>
          </p:cNvPr>
          <p:cNvSpPr/>
          <p:nvPr/>
        </p:nvSpPr>
        <p:spPr>
          <a:xfrm>
            <a:off x="-106878" y="486888"/>
            <a:ext cx="10161727" cy="6935190"/>
          </a:xfrm>
          <a:custGeom>
            <a:avLst/>
            <a:gdLst>
              <a:gd name="connsiteX0" fmla="*/ 0 w 10161727"/>
              <a:gd name="connsiteY0" fmla="*/ 0 h 6935190"/>
              <a:gd name="connsiteX1" fmla="*/ 985652 w 10161727"/>
              <a:gd name="connsiteY1" fmla="*/ 760021 h 6935190"/>
              <a:gd name="connsiteX2" fmla="*/ 736270 w 10161727"/>
              <a:gd name="connsiteY2" fmla="*/ 2030681 h 6935190"/>
              <a:gd name="connsiteX3" fmla="*/ 1389413 w 10161727"/>
              <a:gd name="connsiteY3" fmla="*/ 2968831 h 6935190"/>
              <a:gd name="connsiteX4" fmla="*/ 1294410 w 10161727"/>
              <a:gd name="connsiteY4" fmla="*/ 4500748 h 6935190"/>
              <a:gd name="connsiteX5" fmla="*/ 3669475 w 10161727"/>
              <a:gd name="connsiteY5" fmla="*/ 5047013 h 6935190"/>
              <a:gd name="connsiteX6" fmla="*/ 4512623 w 10161727"/>
              <a:gd name="connsiteY6" fmla="*/ 5890161 h 6935190"/>
              <a:gd name="connsiteX7" fmla="*/ 7030192 w 10161727"/>
              <a:gd name="connsiteY7" fmla="*/ 5652655 h 6935190"/>
              <a:gd name="connsiteX8" fmla="*/ 8657112 w 10161727"/>
              <a:gd name="connsiteY8" fmla="*/ 6092042 h 6935190"/>
              <a:gd name="connsiteX9" fmla="*/ 10094026 w 10161727"/>
              <a:gd name="connsiteY9" fmla="*/ 6555180 h 6935190"/>
              <a:gd name="connsiteX10" fmla="*/ 9915896 w 10161727"/>
              <a:gd name="connsiteY10" fmla="*/ 6721434 h 6935190"/>
              <a:gd name="connsiteX11" fmla="*/ 9809018 w 10161727"/>
              <a:gd name="connsiteY11" fmla="*/ 6863938 h 6935190"/>
              <a:gd name="connsiteX12" fmla="*/ 8906494 w 10161727"/>
              <a:gd name="connsiteY12" fmla="*/ 6935190 h 6935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161727" h="6935190">
                <a:moveTo>
                  <a:pt x="0" y="0"/>
                </a:moveTo>
                <a:cubicBezTo>
                  <a:pt x="431470" y="210787"/>
                  <a:pt x="862940" y="421574"/>
                  <a:pt x="985652" y="760021"/>
                </a:cubicBezTo>
                <a:cubicBezTo>
                  <a:pt x="1108364" y="1098468"/>
                  <a:pt x="668977" y="1662546"/>
                  <a:pt x="736270" y="2030681"/>
                </a:cubicBezTo>
                <a:cubicBezTo>
                  <a:pt x="803563" y="2398816"/>
                  <a:pt x="1296390" y="2557153"/>
                  <a:pt x="1389413" y="2968831"/>
                </a:cubicBezTo>
                <a:cubicBezTo>
                  <a:pt x="1482436" y="3380509"/>
                  <a:pt x="914400" y="4154384"/>
                  <a:pt x="1294410" y="4500748"/>
                </a:cubicBezTo>
                <a:cubicBezTo>
                  <a:pt x="1674420" y="4847112"/>
                  <a:pt x="3133106" y="4815444"/>
                  <a:pt x="3669475" y="5047013"/>
                </a:cubicBezTo>
                <a:cubicBezTo>
                  <a:pt x="4205844" y="5278582"/>
                  <a:pt x="3952504" y="5789221"/>
                  <a:pt x="4512623" y="5890161"/>
                </a:cubicBezTo>
                <a:cubicBezTo>
                  <a:pt x="5072743" y="5991101"/>
                  <a:pt x="6339444" y="5619008"/>
                  <a:pt x="7030192" y="5652655"/>
                </a:cubicBezTo>
                <a:cubicBezTo>
                  <a:pt x="7720940" y="5686302"/>
                  <a:pt x="8146473" y="5941621"/>
                  <a:pt x="8657112" y="6092042"/>
                </a:cubicBezTo>
                <a:cubicBezTo>
                  <a:pt x="9167751" y="6242463"/>
                  <a:pt x="9884229" y="6450281"/>
                  <a:pt x="10094026" y="6555180"/>
                </a:cubicBezTo>
                <a:cubicBezTo>
                  <a:pt x="10303823" y="6660079"/>
                  <a:pt x="9963397" y="6669974"/>
                  <a:pt x="9915896" y="6721434"/>
                </a:cubicBezTo>
                <a:cubicBezTo>
                  <a:pt x="9868395" y="6772894"/>
                  <a:pt x="9977251" y="6828312"/>
                  <a:pt x="9809018" y="6863938"/>
                </a:cubicBezTo>
                <a:cubicBezTo>
                  <a:pt x="9640785" y="6899564"/>
                  <a:pt x="9273639" y="6917377"/>
                  <a:pt x="8906494" y="6935190"/>
                </a:cubicBez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DD2965E9-68DA-439D-860A-7D4A007C745F}"/>
              </a:ext>
            </a:extLst>
          </p:cNvPr>
          <p:cNvSpPr/>
          <p:nvPr/>
        </p:nvSpPr>
        <p:spPr>
          <a:xfrm>
            <a:off x="661060" y="2273213"/>
            <a:ext cx="4896592" cy="3296314"/>
          </a:xfrm>
          <a:prstGeom prst="roundRect">
            <a:avLst/>
          </a:prstGeom>
          <a:solidFill>
            <a:srgbClr val="FBAFCA"/>
          </a:solidFill>
          <a:ln w="57150">
            <a:solidFill>
              <a:schemeClr val="bg1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" panose="020B0502040204020203" pitchFamily="34" charset="0"/>
              </a:rPr>
              <a:t>1. НАЧИНАЮЩИЕ ФРИЛАНСЕРЫ</a:t>
            </a:r>
          </a:p>
          <a:p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" panose="020B0502040204020203" pitchFamily="34" charset="0"/>
              </a:rPr>
              <a:t>2. ВИДЕОБЛОГГЕРЫ</a:t>
            </a:r>
          </a:p>
          <a:p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" panose="020B0502040204020203" pitchFamily="34" charset="0"/>
              </a:rPr>
              <a:t>3. ИНТЕРНЕТ-МАГАЗИНЫ</a:t>
            </a:r>
          </a:p>
          <a:p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" panose="020B0502040204020203" pitchFamily="34" charset="0"/>
              </a:rPr>
              <a:t>4. ИНДУСТРИЯ КРАСОТЫ</a:t>
            </a:r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0A842485-47DE-40D0-9330-C445BDAF05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7963" y="378407"/>
            <a:ext cx="8724405" cy="1409629"/>
          </a:xfrm>
        </p:spPr>
        <p:txBody>
          <a:bodyPr>
            <a:normAutofit/>
          </a:bodyPr>
          <a:lstStyle/>
          <a:p>
            <a:r>
              <a:rPr lang="ru-RU" sz="6600" dirty="0">
                <a:ln>
                  <a:solidFill>
                    <a:srgbClr val="F61274"/>
                  </a:solidFill>
                </a:ln>
                <a:latin typeface="Bahnschrift Light Condensed" panose="020B0502040204020203" pitchFamily="34" charset="0"/>
              </a:rPr>
              <a:t>ПРОБЛЕМА</a:t>
            </a:r>
          </a:p>
        </p:txBody>
      </p:sp>
    </p:spTree>
    <p:extLst>
      <p:ext uri="{BB962C8B-B14F-4D97-AF65-F5344CB8AC3E}">
        <p14:creationId xmlns:p14="http://schemas.microsoft.com/office/powerpoint/2010/main" val="7297275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: фигура 5">
            <a:extLst>
              <a:ext uri="{FF2B5EF4-FFF2-40B4-BE49-F238E27FC236}">
                <a16:creationId xmlns:a16="http://schemas.microsoft.com/office/drawing/2014/main" id="{B22D07BB-2E91-495A-814D-788DEEDF0C60}"/>
              </a:ext>
            </a:extLst>
          </p:cNvPr>
          <p:cNvSpPr/>
          <p:nvPr/>
        </p:nvSpPr>
        <p:spPr>
          <a:xfrm>
            <a:off x="-95003" y="403761"/>
            <a:ext cx="6908251" cy="6697683"/>
          </a:xfrm>
          <a:custGeom>
            <a:avLst/>
            <a:gdLst>
              <a:gd name="connsiteX0" fmla="*/ 0 w 6908251"/>
              <a:gd name="connsiteY0" fmla="*/ 0 h 6697683"/>
              <a:gd name="connsiteX1" fmla="*/ 1258785 w 6908251"/>
              <a:gd name="connsiteY1" fmla="*/ 1092530 h 6697683"/>
              <a:gd name="connsiteX2" fmla="*/ 985652 w 6908251"/>
              <a:gd name="connsiteY2" fmla="*/ 2897579 h 6697683"/>
              <a:gd name="connsiteX3" fmla="*/ 3075709 w 6908251"/>
              <a:gd name="connsiteY3" fmla="*/ 3669475 h 6697683"/>
              <a:gd name="connsiteX4" fmla="*/ 2873829 w 6908251"/>
              <a:gd name="connsiteY4" fmla="*/ 5237018 h 6697683"/>
              <a:gd name="connsiteX5" fmla="*/ 6460177 w 6908251"/>
              <a:gd name="connsiteY5" fmla="*/ 4631377 h 6697683"/>
              <a:gd name="connsiteX6" fmla="*/ 6733309 w 6908251"/>
              <a:gd name="connsiteY6" fmla="*/ 6697683 h 6697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908251" h="6697683">
                <a:moveTo>
                  <a:pt x="0" y="0"/>
                </a:moveTo>
                <a:cubicBezTo>
                  <a:pt x="547255" y="304800"/>
                  <a:pt x="1094510" y="609600"/>
                  <a:pt x="1258785" y="1092530"/>
                </a:cubicBezTo>
                <a:cubicBezTo>
                  <a:pt x="1423060" y="1575460"/>
                  <a:pt x="682831" y="2468088"/>
                  <a:pt x="985652" y="2897579"/>
                </a:cubicBezTo>
                <a:cubicBezTo>
                  <a:pt x="1288473" y="3327070"/>
                  <a:pt x="2761013" y="3279569"/>
                  <a:pt x="3075709" y="3669475"/>
                </a:cubicBezTo>
                <a:cubicBezTo>
                  <a:pt x="3390405" y="4059381"/>
                  <a:pt x="2309751" y="5076701"/>
                  <a:pt x="2873829" y="5237018"/>
                </a:cubicBezTo>
                <a:cubicBezTo>
                  <a:pt x="3437907" y="5397335"/>
                  <a:pt x="5816930" y="4387933"/>
                  <a:pt x="6460177" y="4631377"/>
                </a:cubicBezTo>
                <a:cubicBezTo>
                  <a:pt x="7103424" y="4874821"/>
                  <a:pt x="6918366" y="5786252"/>
                  <a:pt x="6733309" y="6697683"/>
                </a:cubicBez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олилиния: фигура 3">
            <a:extLst>
              <a:ext uri="{FF2B5EF4-FFF2-40B4-BE49-F238E27FC236}">
                <a16:creationId xmlns:a16="http://schemas.microsoft.com/office/drawing/2014/main" id="{776A8663-A621-41B6-8CB5-22C0A8517929}"/>
              </a:ext>
            </a:extLst>
          </p:cNvPr>
          <p:cNvSpPr/>
          <p:nvPr/>
        </p:nvSpPr>
        <p:spPr>
          <a:xfrm>
            <a:off x="7350826" y="-142504"/>
            <a:ext cx="4963886" cy="5997039"/>
          </a:xfrm>
          <a:custGeom>
            <a:avLst/>
            <a:gdLst>
              <a:gd name="connsiteX0" fmla="*/ 0 w 4963886"/>
              <a:gd name="connsiteY0" fmla="*/ 0 h 5997039"/>
              <a:gd name="connsiteX1" fmla="*/ 558140 w 4963886"/>
              <a:gd name="connsiteY1" fmla="*/ 1840675 h 5997039"/>
              <a:gd name="connsiteX2" fmla="*/ 2814452 w 4963886"/>
              <a:gd name="connsiteY2" fmla="*/ 2291938 h 5997039"/>
              <a:gd name="connsiteX3" fmla="*/ 3396343 w 4963886"/>
              <a:gd name="connsiteY3" fmla="*/ 3895107 h 5997039"/>
              <a:gd name="connsiteX4" fmla="*/ 4441371 w 4963886"/>
              <a:gd name="connsiteY4" fmla="*/ 4476998 h 5997039"/>
              <a:gd name="connsiteX5" fmla="*/ 4963886 w 4963886"/>
              <a:gd name="connsiteY5" fmla="*/ 5997039 h 5997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63886" h="5997039">
                <a:moveTo>
                  <a:pt x="0" y="0"/>
                </a:moveTo>
                <a:cubicBezTo>
                  <a:pt x="44532" y="729342"/>
                  <a:pt x="89065" y="1458685"/>
                  <a:pt x="558140" y="1840675"/>
                </a:cubicBezTo>
                <a:cubicBezTo>
                  <a:pt x="1027215" y="2222665"/>
                  <a:pt x="2341418" y="1949533"/>
                  <a:pt x="2814452" y="2291938"/>
                </a:cubicBezTo>
                <a:cubicBezTo>
                  <a:pt x="3287486" y="2634343"/>
                  <a:pt x="3125190" y="3530930"/>
                  <a:pt x="3396343" y="3895107"/>
                </a:cubicBezTo>
                <a:cubicBezTo>
                  <a:pt x="3667496" y="4259284"/>
                  <a:pt x="4180114" y="4126676"/>
                  <a:pt x="4441371" y="4476998"/>
                </a:cubicBezTo>
                <a:cubicBezTo>
                  <a:pt x="4702628" y="4827320"/>
                  <a:pt x="4833257" y="5412179"/>
                  <a:pt x="4963886" y="5997039"/>
                </a:cubicBezTo>
              </a:path>
            </a:pathLst>
          </a:custGeom>
          <a:noFill/>
          <a:ln>
            <a:solidFill>
              <a:srgbClr val="F61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лилиния: фигура 4">
            <a:extLst>
              <a:ext uri="{FF2B5EF4-FFF2-40B4-BE49-F238E27FC236}">
                <a16:creationId xmlns:a16="http://schemas.microsoft.com/office/drawing/2014/main" id="{63D896A9-2DF2-4E21-ADD7-3B387FA836BB}"/>
              </a:ext>
            </a:extLst>
          </p:cNvPr>
          <p:cNvSpPr/>
          <p:nvPr/>
        </p:nvSpPr>
        <p:spPr>
          <a:xfrm>
            <a:off x="-436619" y="2579760"/>
            <a:ext cx="3732883" cy="4730292"/>
          </a:xfrm>
          <a:custGeom>
            <a:avLst/>
            <a:gdLst>
              <a:gd name="connsiteX0" fmla="*/ 270364 w 3732883"/>
              <a:gd name="connsiteY0" fmla="*/ 187191 h 4730292"/>
              <a:gd name="connsiteX1" fmla="*/ 959133 w 3732883"/>
              <a:gd name="connsiteY1" fmla="*/ 852209 h 4730292"/>
              <a:gd name="connsiteX2" fmla="*/ 994759 w 3732883"/>
              <a:gd name="connsiteY2" fmla="*/ 1956614 h 4730292"/>
              <a:gd name="connsiteX3" fmla="*/ 1695403 w 3732883"/>
              <a:gd name="connsiteY3" fmla="*/ 2597882 h 4730292"/>
              <a:gd name="connsiteX4" fmla="*/ 1921035 w 3732883"/>
              <a:gd name="connsiteY4" fmla="*/ 3381653 h 4730292"/>
              <a:gd name="connsiteX5" fmla="*/ 3132318 w 3732883"/>
              <a:gd name="connsiteY5" fmla="*/ 3797289 h 4730292"/>
              <a:gd name="connsiteX6" fmla="*/ 3559829 w 3732883"/>
              <a:gd name="connsiteY6" fmla="*/ 4426682 h 4730292"/>
              <a:gd name="connsiteX7" fmla="*/ 270364 w 3732883"/>
              <a:gd name="connsiteY7" fmla="*/ 4379180 h 4730292"/>
              <a:gd name="connsiteX8" fmla="*/ 270364 w 3732883"/>
              <a:gd name="connsiteY8" fmla="*/ 187191 h 4730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32883" h="4730292">
                <a:moveTo>
                  <a:pt x="270364" y="187191"/>
                </a:moveTo>
                <a:cubicBezTo>
                  <a:pt x="385159" y="-400637"/>
                  <a:pt x="838401" y="557305"/>
                  <a:pt x="959133" y="852209"/>
                </a:cubicBezTo>
                <a:cubicBezTo>
                  <a:pt x="1079866" y="1147113"/>
                  <a:pt x="872047" y="1665669"/>
                  <a:pt x="994759" y="1956614"/>
                </a:cubicBezTo>
                <a:cubicBezTo>
                  <a:pt x="1117471" y="2247560"/>
                  <a:pt x="1541024" y="2360376"/>
                  <a:pt x="1695403" y="2597882"/>
                </a:cubicBezTo>
                <a:cubicBezTo>
                  <a:pt x="1849782" y="2835388"/>
                  <a:pt x="1681549" y="3181752"/>
                  <a:pt x="1921035" y="3381653"/>
                </a:cubicBezTo>
                <a:cubicBezTo>
                  <a:pt x="2160521" y="3581554"/>
                  <a:pt x="2859186" y="3623118"/>
                  <a:pt x="3132318" y="3797289"/>
                </a:cubicBezTo>
                <a:cubicBezTo>
                  <a:pt x="3405450" y="3971460"/>
                  <a:pt x="4036821" y="4329700"/>
                  <a:pt x="3559829" y="4426682"/>
                </a:cubicBezTo>
                <a:cubicBezTo>
                  <a:pt x="3082837" y="4523664"/>
                  <a:pt x="816629" y="5085762"/>
                  <a:pt x="270364" y="4379180"/>
                </a:cubicBezTo>
                <a:cubicBezTo>
                  <a:pt x="-275901" y="3672598"/>
                  <a:pt x="155569" y="775019"/>
                  <a:pt x="270364" y="187191"/>
                </a:cubicBezTo>
                <a:close/>
              </a:path>
            </a:pathLst>
          </a:custGeom>
          <a:solidFill>
            <a:srgbClr val="F61274"/>
          </a:solidFill>
          <a:ln>
            <a:solidFill>
              <a:srgbClr val="F61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08687C-3219-40C0-ABE8-1C60BB206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dirty="0">
                <a:ln>
                  <a:solidFill>
                    <a:srgbClr val="F61274"/>
                  </a:solidFill>
                </a:ln>
                <a:latin typeface="Bahnschrift Condensed" panose="020B0502040204020203" pitchFamily="34" charset="0"/>
              </a:rPr>
              <a:t>РЕШЕНИЕ ПРОБЛЕМЫ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012293-FEFB-469B-A4B3-1B178B1FD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СОЗДАНИЕ ОНЛАЙН КУРСА ВКЛЮЧАЮЩЕГО В СЕБЯ:</a:t>
            </a:r>
          </a:p>
          <a:p>
            <a:pPr marL="514350" indent="-514350">
              <a:buAutoNum type="arabicPeriod"/>
            </a:pPr>
            <a:r>
              <a:rPr lang="ru-RU" dirty="0"/>
              <a:t>ПОНЯТИЕ ВИЗУАЛА</a:t>
            </a:r>
          </a:p>
          <a:p>
            <a:pPr marL="514350" indent="-514350">
              <a:buAutoNum type="arabicPeriod"/>
            </a:pPr>
            <a:r>
              <a:rPr lang="ru-RU" dirty="0"/>
              <a:t>ОБУЧЕНИЕ РЕТУШИРОВАНИЮ ФОТОГРАФИЙ</a:t>
            </a:r>
          </a:p>
          <a:p>
            <a:pPr marL="514350" indent="-514350">
              <a:buAutoNum type="arabicPeriod"/>
            </a:pPr>
            <a:r>
              <a:rPr lang="ru-RU" dirty="0"/>
              <a:t>ОБУЧЕНИЕ ВИДЕОМОНТАЖУ</a:t>
            </a:r>
          </a:p>
          <a:p>
            <a:pPr marL="514350" indent="-514350">
              <a:buAutoNum type="arabicPeriod"/>
            </a:pPr>
            <a:r>
              <a:rPr lang="ru-RU" dirty="0"/>
              <a:t>ПРАКТИЧЕСКИЕ ЗАДАНИЯ 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6237E8EC-3E93-4577-8F25-379B4CB881BC}"/>
              </a:ext>
            </a:extLst>
          </p:cNvPr>
          <p:cNvSpPr/>
          <p:nvPr/>
        </p:nvSpPr>
        <p:spPr>
          <a:xfrm>
            <a:off x="8015845" y="3429000"/>
            <a:ext cx="4836446" cy="4542353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15270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6EAF6CA-6103-4752-92EC-991E9E1760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" b="1226"/>
          <a:stretch/>
        </p:blipFill>
        <p:spPr>
          <a:xfrm>
            <a:off x="6891688" y="0"/>
            <a:ext cx="5300312" cy="6859121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B849DC73-D5B6-42C3-A956-ED88046D4755}"/>
              </a:ext>
            </a:extLst>
          </p:cNvPr>
          <p:cNvSpPr/>
          <p:nvPr/>
        </p:nvSpPr>
        <p:spPr>
          <a:xfrm>
            <a:off x="23751" y="-118753"/>
            <a:ext cx="5866410" cy="7327075"/>
          </a:xfrm>
          <a:custGeom>
            <a:avLst/>
            <a:gdLst>
              <a:gd name="connsiteX0" fmla="*/ 0 w 5866410"/>
              <a:gd name="connsiteY0" fmla="*/ 0 h 7327075"/>
              <a:gd name="connsiteX1" fmla="*/ 1508166 w 5866410"/>
              <a:gd name="connsiteY1" fmla="*/ 1104405 h 7327075"/>
              <a:gd name="connsiteX2" fmla="*/ 1021278 w 5866410"/>
              <a:gd name="connsiteY2" fmla="*/ 2600696 h 7327075"/>
              <a:gd name="connsiteX3" fmla="*/ 3206337 w 5866410"/>
              <a:gd name="connsiteY3" fmla="*/ 3360717 h 7327075"/>
              <a:gd name="connsiteX4" fmla="*/ 2790701 w 5866410"/>
              <a:gd name="connsiteY4" fmla="*/ 5023262 h 7327075"/>
              <a:gd name="connsiteX5" fmla="*/ 4370119 w 5866410"/>
              <a:gd name="connsiteY5" fmla="*/ 5712031 h 7327075"/>
              <a:gd name="connsiteX6" fmla="*/ 4441371 w 5866410"/>
              <a:gd name="connsiteY6" fmla="*/ 6662057 h 7327075"/>
              <a:gd name="connsiteX7" fmla="*/ 5866410 w 5866410"/>
              <a:gd name="connsiteY7" fmla="*/ 7327075 h 7327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66410" h="7327075">
                <a:moveTo>
                  <a:pt x="0" y="0"/>
                </a:moveTo>
                <a:cubicBezTo>
                  <a:pt x="668976" y="335478"/>
                  <a:pt x="1337953" y="670956"/>
                  <a:pt x="1508166" y="1104405"/>
                </a:cubicBezTo>
                <a:cubicBezTo>
                  <a:pt x="1678379" y="1537854"/>
                  <a:pt x="738250" y="2224644"/>
                  <a:pt x="1021278" y="2600696"/>
                </a:cubicBezTo>
                <a:cubicBezTo>
                  <a:pt x="1304306" y="2976748"/>
                  <a:pt x="2911433" y="2956956"/>
                  <a:pt x="3206337" y="3360717"/>
                </a:cubicBezTo>
                <a:cubicBezTo>
                  <a:pt x="3501241" y="3764478"/>
                  <a:pt x="2596737" y="4631376"/>
                  <a:pt x="2790701" y="5023262"/>
                </a:cubicBezTo>
                <a:cubicBezTo>
                  <a:pt x="2984665" y="5415148"/>
                  <a:pt x="4095007" y="5438899"/>
                  <a:pt x="4370119" y="5712031"/>
                </a:cubicBezTo>
                <a:cubicBezTo>
                  <a:pt x="4645231" y="5985163"/>
                  <a:pt x="4191989" y="6392883"/>
                  <a:pt x="4441371" y="6662057"/>
                </a:cubicBezTo>
                <a:cubicBezTo>
                  <a:pt x="4690753" y="6931231"/>
                  <a:pt x="5278581" y="7129153"/>
                  <a:pt x="5866410" y="7327075"/>
                </a:cubicBezTo>
              </a:path>
            </a:pathLst>
          </a:custGeom>
          <a:noFill/>
          <a:ln>
            <a:solidFill>
              <a:srgbClr val="F61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8D9AF7-5669-4964-B1D3-458C1A6D8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2861" y="365125"/>
            <a:ext cx="7218300" cy="1325563"/>
          </a:xfrm>
        </p:spPr>
        <p:txBody>
          <a:bodyPr>
            <a:normAutofit/>
          </a:bodyPr>
          <a:lstStyle/>
          <a:p>
            <a:pPr algn="ctr"/>
            <a:r>
              <a:rPr lang="ru-RU" sz="7200" dirty="0">
                <a:ln>
                  <a:solidFill>
                    <a:srgbClr val="F61274"/>
                  </a:solidFill>
                </a:ln>
                <a:latin typeface="Bahnschrift Condensed" panose="020B0502040204020203" pitchFamily="34" charset="0"/>
              </a:rPr>
              <a:t>О ПРОЕКТЕ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E789CE-4F5A-40B8-BD9D-E2AF6D207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135" y="1531917"/>
            <a:ext cx="6424551" cy="4960958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ОНЛАЙН-КУРС, ДЛЯ НАЧИНАЮЩИХ ФРИЛАНСЕРОВ, ВИДЕОБЛОГГЕРОВ, </a:t>
            </a:r>
            <a:r>
              <a:rPr lang="en-US" dirty="0"/>
              <a:t>SMM-</a:t>
            </a:r>
            <a:r>
              <a:rPr lang="ru-RU" dirty="0"/>
              <a:t>МЕНЕДЖЕРОВ, ПРОДАВЦОВ И ВСЕХ ЖЕЛАЮЩИХ НАУЧИТЬСЯ ВЕСТИ КРАСИВЫЕ АККАУНТЫ В СОЦИАЛЬНЫХ СЕТЯХ С ЦЕЛЬЮ ЕГО ПРОДВИЖЕНИЯ</a:t>
            </a:r>
          </a:p>
        </p:txBody>
      </p:sp>
    </p:spTree>
    <p:extLst>
      <p:ext uri="{BB962C8B-B14F-4D97-AF65-F5344CB8AC3E}">
        <p14:creationId xmlns:p14="http://schemas.microsoft.com/office/powerpoint/2010/main" val="21251052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: фигура 6">
            <a:extLst>
              <a:ext uri="{FF2B5EF4-FFF2-40B4-BE49-F238E27FC236}">
                <a16:creationId xmlns:a16="http://schemas.microsoft.com/office/drawing/2014/main" id="{9BD4A8D1-9DD9-4A1E-A5AA-270407E002AE}"/>
              </a:ext>
            </a:extLst>
          </p:cNvPr>
          <p:cNvSpPr/>
          <p:nvPr/>
        </p:nvSpPr>
        <p:spPr>
          <a:xfrm>
            <a:off x="-106878" y="-47501"/>
            <a:ext cx="8977746" cy="6685807"/>
          </a:xfrm>
          <a:custGeom>
            <a:avLst/>
            <a:gdLst>
              <a:gd name="connsiteX0" fmla="*/ 8977746 w 8977746"/>
              <a:gd name="connsiteY0" fmla="*/ 0 h 6685807"/>
              <a:gd name="connsiteX1" fmla="*/ 7968343 w 8977746"/>
              <a:gd name="connsiteY1" fmla="*/ 1223158 h 6685807"/>
              <a:gd name="connsiteX2" fmla="*/ 5949538 w 8977746"/>
              <a:gd name="connsiteY2" fmla="*/ 617517 h 6685807"/>
              <a:gd name="connsiteX3" fmla="*/ 3574473 w 8977746"/>
              <a:gd name="connsiteY3" fmla="*/ 1686296 h 6685807"/>
              <a:gd name="connsiteX4" fmla="*/ 1959429 w 8977746"/>
              <a:gd name="connsiteY4" fmla="*/ 1223158 h 6685807"/>
              <a:gd name="connsiteX5" fmla="*/ 1626920 w 8977746"/>
              <a:gd name="connsiteY5" fmla="*/ 2980706 h 6685807"/>
              <a:gd name="connsiteX6" fmla="*/ 451262 w 8977746"/>
              <a:gd name="connsiteY6" fmla="*/ 3372592 h 6685807"/>
              <a:gd name="connsiteX7" fmla="*/ 807522 w 8977746"/>
              <a:gd name="connsiteY7" fmla="*/ 4975761 h 6685807"/>
              <a:gd name="connsiteX8" fmla="*/ 0 w 8977746"/>
              <a:gd name="connsiteY8" fmla="*/ 6685807 h 6685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77746" h="6685807">
                <a:moveTo>
                  <a:pt x="8977746" y="0"/>
                </a:moveTo>
                <a:cubicBezTo>
                  <a:pt x="8725395" y="560119"/>
                  <a:pt x="8473044" y="1120239"/>
                  <a:pt x="7968343" y="1223158"/>
                </a:cubicBezTo>
                <a:cubicBezTo>
                  <a:pt x="7463642" y="1326078"/>
                  <a:pt x="6681850" y="540327"/>
                  <a:pt x="5949538" y="617517"/>
                </a:cubicBezTo>
                <a:cubicBezTo>
                  <a:pt x="5217226" y="694707"/>
                  <a:pt x="4239491" y="1585356"/>
                  <a:pt x="3574473" y="1686296"/>
                </a:cubicBezTo>
                <a:cubicBezTo>
                  <a:pt x="2909455" y="1787236"/>
                  <a:pt x="2284021" y="1007423"/>
                  <a:pt x="1959429" y="1223158"/>
                </a:cubicBezTo>
                <a:cubicBezTo>
                  <a:pt x="1634837" y="1438893"/>
                  <a:pt x="1878281" y="2622467"/>
                  <a:pt x="1626920" y="2980706"/>
                </a:cubicBezTo>
                <a:cubicBezTo>
                  <a:pt x="1375559" y="3338945"/>
                  <a:pt x="587828" y="3040083"/>
                  <a:pt x="451262" y="3372592"/>
                </a:cubicBezTo>
                <a:cubicBezTo>
                  <a:pt x="314696" y="3705101"/>
                  <a:pt x="882732" y="4423559"/>
                  <a:pt x="807522" y="4975761"/>
                </a:cubicBezTo>
                <a:cubicBezTo>
                  <a:pt x="732312" y="5527963"/>
                  <a:pt x="366156" y="6106885"/>
                  <a:pt x="0" y="6685807"/>
                </a:cubicBez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лилиния: фигура 5">
            <a:extLst>
              <a:ext uri="{FF2B5EF4-FFF2-40B4-BE49-F238E27FC236}">
                <a16:creationId xmlns:a16="http://schemas.microsoft.com/office/drawing/2014/main" id="{B3E18F6F-47FB-4A30-926E-D50D89B59629}"/>
              </a:ext>
            </a:extLst>
          </p:cNvPr>
          <p:cNvSpPr/>
          <p:nvPr/>
        </p:nvSpPr>
        <p:spPr>
          <a:xfrm>
            <a:off x="6377049" y="-71252"/>
            <a:ext cx="5985164" cy="5854535"/>
          </a:xfrm>
          <a:custGeom>
            <a:avLst/>
            <a:gdLst>
              <a:gd name="connsiteX0" fmla="*/ 0 w 5985164"/>
              <a:gd name="connsiteY0" fmla="*/ 0 h 5854535"/>
              <a:gd name="connsiteX1" fmla="*/ 878774 w 5985164"/>
              <a:gd name="connsiteY1" fmla="*/ 1567543 h 5854535"/>
              <a:gd name="connsiteX2" fmla="*/ 2968832 w 5985164"/>
              <a:gd name="connsiteY2" fmla="*/ 1757548 h 5854535"/>
              <a:gd name="connsiteX3" fmla="*/ 3396343 w 5985164"/>
              <a:gd name="connsiteY3" fmla="*/ 3158836 h 5854535"/>
              <a:gd name="connsiteX4" fmla="*/ 5260769 w 5985164"/>
              <a:gd name="connsiteY4" fmla="*/ 4013860 h 5854535"/>
              <a:gd name="connsiteX5" fmla="*/ 5450774 w 5985164"/>
              <a:gd name="connsiteY5" fmla="*/ 5462649 h 5854535"/>
              <a:gd name="connsiteX6" fmla="*/ 5985164 w 5985164"/>
              <a:gd name="connsiteY6" fmla="*/ 5854535 h 585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85164" h="5854535">
                <a:moveTo>
                  <a:pt x="0" y="0"/>
                </a:moveTo>
                <a:cubicBezTo>
                  <a:pt x="191984" y="637309"/>
                  <a:pt x="383969" y="1274618"/>
                  <a:pt x="878774" y="1567543"/>
                </a:cubicBezTo>
                <a:cubicBezTo>
                  <a:pt x="1373579" y="1860468"/>
                  <a:pt x="2549237" y="1492332"/>
                  <a:pt x="2968832" y="1757548"/>
                </a:cubicBezTo>
                <a:cubicBezTo>
                  <a:pt x="3388427" y="2022764"/>
                  <a:pt x="3014353" y="2782784"/>
                  <a:pt x="3396343" y="3158836"/>
                </a:cubicBezTo>
                <a:cubicBezTo>
                  <a:pt x="3778333" y="3534888"/>
                  <a:pt x="4918364" y="3629891"/>
                  <a:pt x="5260769" y="4013860"/>
                </a:cubicBezTo>
                <a:cubicBezTo>
                  <a:pt x="5603174" y="4397829"/>
                  <a:pt x="5330042" y="5155870"/>
                  <a:pt x="5450774" y="5462649"/>
                </a:cubicBezTo>
                <a:cubicBezTo>
                  <a:pt x="5571506" y="5769428"/>
                  <a:pt x="5778335" y="5811981"/>
                  <a:pt x="5985164" y="5854535"/>
                </a:cubicBezTo>
              </a:path>
            </a:pathLst>
          </a:custGeom>
          <a:noFill/>
          <a:ln>
            <a:solidFill>
              <a:srgbClr val="F61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A0C940-FFA0-41BF-ADDE-83C5655A5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dirty="0">
                <a:ln>
                  <a:solidFill>
                    <a:srgbClr val="F61274"/>
                  </a:solidFill>
                </a:ln>
                <a:latin typeface="Bahnschrift Condensed" panose="020B0502040204020203" pitchFamily="34" charset="0"/>
              </a:rPr>
              <a:t>ПРОДВИЖЕНИЕ В ПРОЕКТЕ</a:t>
            </a:r>
          </a:p>
        </p:txBody>
      </p:sp>
      <p:sp>
        <p:nvSpPr>
          <p:cNvPr id="8" name="Полилиния: фигура 7">
            <a:extLst>
              <a:ext uri="{FF2B5EF4-FFF2-40B4-BE49-F238E27FC236}">
                <a16:creationId xmlns:a16="http://schemas.microsoft.com/office/drawing/2014/main" id="{AA617C9C-3563-4DBE-BE35-D7F116DF8445}"/>
              </a:ext>
            </a:extLst>
          </p:cNvPr>
          <p:cNvSpPr/>
          <p:nvPr/>
        </p:nvSpPr>
        <p:spPr>
          <a:xfrm>
            <a:off x="-35626" y="973777"/>
            <a:ext cx="5640779" cy="6187044"/>
          </a:xfrm>
          <a:custGeom>
            <a:avLst/>
            <a:gdLst>
              <a:gd name="connsiteX0" fmla="*/ 0 w 5640779"/>
              <a:gd name="connsiteY0" fmla="*/ 0 h 6187044"/>
              <a:gd name="connsiteX1" fmla="*/ 866899 w 5640779"/>
              <a:gd name="connsiteY1" fmla="*/ 451262 h 6187044"/>
              <a:gd name="connsiteX2" fmla="*/ 617517 w 5640779"/>
              <a:gd name="connsiteY2" fmla="*/ 1781298 h 6187044"/>
              <a:gd name="connsiteX3" fmla="*/ 2315688 w 5640779"/>
              <a:gd name="connsiteY3" fmla="*/ 2529444 h 6187044"/>
              <a:gd name="connsiteX4" fmla="*/ 1971304 w 5640779"/>
              <a:gd name="connsiteY4" fmla="*/ 4298867 h 6187044"/>
              <a:gd name="connsiteX5" fmla="*/ 4310743 w 5640779"/>
              <a:gd name="connsiteY5" fmla="*/ 4607626 h 6187044"/>
              <a:gd name="connsiteX6" fmla="*/ 5640779 w 5640779"/>
              <a:gd name="connsiteY6" fmla="*/ 6139542 h 6187044"/>
              <a:gd name="connsiteX7" fmla="*/ 5640779 w 5640779"/>
              <a:gd name="connsiteY7" fmla="*/ 6139542 h 6187044"/>
              <a:gd name="connsiteX8" fmla="*/ 5617029 w 5640779"/>
              <a:gd name="connsiteY8" fmla="*/ 6187044 h 6187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40779" h="6187044">
                <a:moveTo>
                  <a:pt x="0" y="0"/>
                </a:moveTo>
                <a:cubicBezTo>
                  <a:pt x="381990" y="77189"/>
                  <a:pt x="763980" y="154379"/>
                  <a:pt x="866899" y="451262"/>
                </a:cubicBezTo>
                <a:cubicBezTo>
                  <a:pt x="969818" y="748145"/>
                  <a:pt x="376052" y="1434934"/>
                  <a:pt x="617517" y="1781298"/>
                </a:cubicBezTo>
                <a:cubicBezTo>
                  <a:pt x="858982" y="2127662"/>
                  <a:pt x="2090057" y="2109849"/>
                  <a:pt x="2315688" y="2529444"/>
                </a:cubicBezTo>
                <a:cubicBezTo>
                  <a:pt x="2541319" y="2949039"/>
                  <a:pt x="1638795" y="3952503"/>
                  <a:pt x="1971304" y="4298867"/>
                </a:cubicBezTo>
                <a:cubicBezTo>
                  <a:pt x="2303813" y="4645231"/>
                  <a:pt x="3699164" y="4300847"/>
                  <a:pt x="4310743" y="4607626"/>
                </a:cubicBezTo>
                <a:cubicBezTo>
                  <a:pt x="4922322" y="4914405"/>
                  <a:pt x="5640779" y="6139542"/>
                  <a:pt x="5640779" y="6139542"/>
                </a:cubicBezTo>
                <a:lnTo>
                  <a:pt x="5640779" y="6139542"/>
                </a:lnTo>
                <a:lnTo>
                  <a:pt x="5617029" y="6187044"/>
                </a:lnTo>
              </a:path>
            </a:pathLst>
          </a:custGeom>
          <a:noFill/>
          <a:ln>
            <a:solidFill>
              <a:srgbClr val="F61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бъект 11">
            <a:extLst>
              <a:ext uri="{FF2B5EF4-FFF2-40B4-BE49-F238E27FC236}">
                <a16:creationId xmlns:a16="http://schemas.microsoft.com/office/drawing/2014/main" id="{91D3B7F2-3B3F-4658-9A6E-3D315F2CC4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3600" dirty="0">
                <a:latin typeface="Bahnschrift Condensed" panose="020B0502040204020203" pitchFamily="34" charset="0"/>
              </a:rPr>
              <a:t>1. СОЗДАНИЕ РЕКЛАМЫ В СОЦИАЛЬНЫХ СЕТЯХ И «САРАФАННОЕ РАДИО»</a:t>
            </a:r>
          </a:p>
          <a:p>
            <a:pPr marL="0" indent="0">
              <a:buNone/>
            </a:pPr>
            <a:endParaRPr lang="ru-RU" sz="3600" dirty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ru-RU" sz="3600" dirty="0">
                <a:latin typeface="Bahnschrift Condensed" panose="020B0502040204020203" pitchFamily="34" charset="0"/>
              </a:rPr>
              <a:t>2. ПОДГОТОВКА АППАРАТУРЫ (МИКРОФОН, КАМЕРА) ДЛЯ СВЯЗИ С КЛИЕНТАМИ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06002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id="{2533DF65-06FC-4595-9C44-36D69D7A3E23}"/>
              </a:ext>
            </a:extLst>
          </p:cNvPr>
          <p:cNvSpPr/>
          <p:nvPr/>
        </p:nvSpPr>
        <p:spPr>
          <a:xfrm>
            <a:off x="-95003" y="-11875"/>
            <a:ext cx="4310743" cy="6495802"/>
          </a:xfrm>
          <a:custGeom>
            <a:avLst/>
            <a:gdLst>
              <a:gd name="connsiteX0" fmla="*/ 4310743 w 4310743"/>
              <a:gd name="connsiteY0" fmla="*/ 0 h 6495802"/>
              <a:gd name="connsiteX1" fmla="*/ 3146961 w 4310743"/>
              <a:gd name="connsiteY1" fmla="*/ 997527 h 6495802"/>
              <a:gd name="connsiteX2" fmla="*/ 1579419 w 4310743"/>
              <a:gd name="connsiteY2" fmla="*/ 902524 h 6495802"/>
              <a:gd name="connsiteX3" fmla="*/ 1543793 w 4310743"/>
              <a:gd name="connsiteY3" fmla="*/ 2636322 h 6495802"/>
              <a:gd name="connsiteX4" fmla="*/ 724395 w 4310743"/>
              <a:gd name="connsiteY4" fmla="*/ 3194462 h 6495802"/>
              <a:gd name="connsiteX5" fmla="*/ 878774 w 4310743"/>
              <a:gd name="connsiteY5" fmla="*/ 5248893 h 6495802"/>
              <a:gd name="connsiteX6" fmla="*/ 0 w 4310743"/>
              <a:gd name="connsiteY6" fmla="*/ 6495802 h 6495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10743" h="6495802">
                <a:moveTo>
                  <a:pt x="4310743" y="0"/>
                </a:moveTo>
                <a:cubicBezTo>
                  <a:pt x="3956462" y="423553"/>
                  <a:pt x="3602182" y="847106"/>
                  <a:pt x="3146961" y="997527"/>
                </a:cubicBezTo>
                <a:cubicBezTo>
                  <a:pt x="2691740" y="1147948"/>
                  <a:pt x="1846614" y="629392"/>
                  <a:pt x="1579419" y="902524"/>
                </a:cubicBezTo>
                <a:cubicBezTo>
                  <a:pt x="1312224" y="1175657"/>
                  <a:pt x="1686297" y="2254332"/>
                  <a:pt x="1543793" y="2636322"/>
                </a:cubicBezTo>
                <a:cubicBezTo>
                  <a:pt x="1401289" y="3018312"/>
                  <a:pt x="835231" y="2759034"/>
                  <a:pt x="724395" y="3194462"/>
                </a:cubicBezTo>
                <a:cubicBezTo>
                  <a:pt x="613559" y="3629890"/>
                  <a:pt x="999506" y="4698670"/>
                  <a:pt x="878774" y="5248893"/>
                </a:cubicBezTo>
                <a:cubicBezTo>
                  <a:pt x="758042" y="5799116"/>
                  <a:pt x="379021" y="6147459"/>
                  <a:pt x="0" y="6495802"/>
                </a:cubicBez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олилиния: фигура 12">
            <a:extLst>
              <a:ext uri="{FF2B5EF4-FFF2-40B4-BE49-F238E27FC236}">
                <a16:creationId xmlns:a16="http://schemas.microsoft.com/office/drawing/2014/main" id="{D6826C16-F38E-4691-88BD-BD74580E0FDC}"/>
              </a:ext>
            </a:extLst>
          </p:cNvPr>
          <p:cNvSpPr/>
          <p:nvPr/>
        </p:nvSpPr>
        <p:spPr>
          <a:xfrm>
            <a:off x="7493330" y="1211283"/>
            <a:ext cx="4797631" cy="5652655"/>
          </a:xfrm>
          <a:custGeom>
            <a:avLst/>
            <a:gdLst>
              <a:gd name="connsiteX0" fmla="*/ 0 w 4797631"/>
              <a:gd name="connsiteY0" fmla="*/ 5652655 h 5652655"/>
              <a:gd name="connsiteX1" fmla="*/ 866899 w 4797631"/>
              <a:gd name="connsiteY1" fmla="*/ 4358244 h 5652655"/>
              <a:gd name="connsiteX2" fmla="*/ 3313215 w 4797631"/>
              <a:gd name="connsiteY2" fmla="*/ 4833257 h 5652655"/>
              <a:gd name="connsiteX3" fmla="*/ 3135086 w 4797631"/>
              <a:gd name="connsiteY3" fmla="*/ 2956956 h 5652655"/>
              <a:gd name="connsiteX4" fmla="*/ 4358244 w 4797631"/>
              <a:gd name="connsiteY4" fmla="*/ 2470068 h 5652655"/>
              <a:gd name="connsiteX5" fmla="*/ 4595751 w 4797631"/>
              <a:gd name="connsiteY5" fmla="*/ 475013 h 5652655"/>
              <a:gd name="connsiteX6" fmla="*/ 4797631 w 4797631"/>
              <a:gd name="connsiteY6" fmla="*/ 0 h 5652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97631" h="5652655">
                <a:moveTo>
                  <a:pt x="0" y="5652655"/>
                </a:moveTo>
                <a:cubicBezTo>
                  <a:pt x="157348" y="5073732"/>
                  <a:pt x="314696" y="4494810"/>
                  <a:pt x="866899" y="4358244"/>
                </a:cubicBezTo>
                <a:cubicBezTo>
                  <a:pt x="1419102" y="4221678"/>
                  <a:pt x="2935184" y="5066805"/>
                  <a:pt x="3313215" y="4833257"/>
                </a:cubicBezTo>
                <a:cubicBezTo>
                  <a:pt x="3691246" y="4599709"/>
                  <a:pt x="2960914" y="3350821"/>
                  <a:pt x="3135086" y="2956956"/>
                </a:cubicBezTo>
                <a:cubicBezTo>
                  <a:pt x="3309258" y="2563091"/>
                  <a:pt x="4114800" y="2883725"/>
                  <a:pt x="4358244" y="2470068"/>
                </a:cubicBezTo>
                <a:cubicBezTo>
                  <a:pt x="4601688" y="2056411"/>
                  <a:pt x="4522520" y="886691"/>
                  <a:pt x="4595751" y="475013"/>
                </a:cubicBezTo>
                <a:cubicBezTo>
                  <a:pt x="4668982" y="63335"/>
                  <a:pt x="4733306" y="31667"/>
                  <a:pt x="4797631" y="0"/>
                </a:cubicBezTo>
              </a:path>
            </a:pathLst>
          </a:custGeom>
          <a:noFill/>
          <a:ln>
            <a:solidFill>
              <a:srgbClr val="F61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40B7B8-9787-4BF0-A331-F669CBA59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387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6600" dirty="0">
                <a:ln>
                  <a:solidFill>
                    <a:srgbClr val="F61274"/>
                  </a:solidFill>
                </a:ln>
                <a:latin typeface="Bahnschrift Condensed" panose="020B0502040204020203" pitchFamily="34" charset="0"/>
              </a:rPr>
              <a:t>РЕКЛАМА В СОЦИАЛЬНЫХ СЕТЯХ</a:t>
            </a:r>
          </a:p>
        </p:txBody>
      </p:sp>
      <p:pic>
        <p:nvPicPr>
          <p:cNvPr id="11" name="Объект 10">
            <a:extLst>
              <a:ext uri="{FF2B5EF4-FFF2-40B4-BE49-F238E27FC236}">
                <a16:creationId xmlns:a16="http://schemas.microsoft.com/office/drawing/2014/main" id="{438F26BE-8F4B-4672-8B9C-9FC94BD160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821" y="1447312"/>
            <a:ext cx="6531427" cy="5284973"/>
          </a:xfrm>
          <a:effectLst>
            <a:glow rad="876300">
              <a:schemeClr val="bg1">
                <a:lumMod val="50000"/>
                <a:alpha val="12000"/>
              </a:schemeClr>
            </a:glow>
          </a:effectLst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AC7316A-8AD5-4D03-94A5-584579F93139}"/>
              </a:ext>
            </a:extLst>
          </p:cNvPr>
          <p:cNvSpPr/>
          <p:nvPr/>
        </p:nvSpPr>
        <p:spPr>
          <a:xfrm>
            <a:off x="2588821" y="1447312"/>
            <a:ext cx="6531427" cy="5272644"/>
          </a:xfrm>
          <a:custGeom>
            <a:avLst/>
            <a:gdLst>
              <a:gd name="connsiteX0" fmla="*/ 0 w 6531427"/>
              <a:gd name="connsiteY0" fmla="*/ 0 h 5272644"/>
              <a:gd name="connsiteX1" fmla="*/ 724395 w 6531427"/>
              <a:gd name="connsiteY1" fmla="*/ 0 h 5272644"/>
              <a:gd name="connsiteX2" fmla="*/ 1318161 w 6531427"/>
              <a:gd name="connsiteY2" fmla="*/ 0 h 5272644"/>
              <a:gd name="connsiteX3" fmla="*/ 1715984 w 6531427"/>
              <a:gd name="connsiteY3" fmla="*/ 0 h 5272644"/>
              <a:gd name="connsiteX4" fmla="*/ 2440379 w 6531427"/>
              <a:gd name="connsiteY4" fmla="*/ 0 h 5272644"/>
              <a:gd name="connsiteX5" fmla="*/ 3099459 w 6531427"/>
              <a:gd name="connsiteY5" fmla="*/ 0 h 5272644"/>
              <a:gd name="connsiteX6" fmla="*/ 3562597 w 6531427"/>
              <a:gd name="connsiteY6" fmla="*/ 0 h 5272644"/>
              <a:gd name="connsiteX7" fmla="*/ 3960420 w 6531427"/>
              <a:gd name="connsiteY7" fmla="*/ 0 h 5272644"/>
              <a:gd name="connsiteX8" fmla="*/ 4554186 w 6531427"/>
              <a:gd name="connsiteY8" fmla="*/ 0 h 5272644"/>
              <a:gd name="connsiteX9" fmla="*/ 5082638 w 6531427"/>
              <a:gd name="connsiteY9" fmla="*/ 0 h 5272644"/>
              <a:gd name="connsiteX10" fmla="*/ 5741718 w 6531427"/>
              <a:gd name="connsiteY10" fmla="*/ 0 h 5272644"/>
              <a:gd name="connsiteX11" fmla="*/ 6531427 w 6531427"/>
              <a:gd name="connsiteY11" fmla="*/ 0 h 5272644"/>
              <a:gd name="connsiteX12" fmla="*/ 6531427 w 6531427"/>
              <a:gd name="connsiteY12" fmla="*/ 585849 h 5272644"/>
              <a:gd name="connsiteX13" fmla="*/ 6531427 w 6531427"/>
              <a:gd name="connsiteY13" fmla="*/ 1277152 h 5272644"/>
              <a:gd name="connsiteX14" fmla="*/ 6531427 w 6531427"/>
              <a:gd name="connsiteY14" fmla="*/ 1757548 h 5272644"/>
              <a:gd name="connsiteX15" fmla="*/ 6531427 w 6531427"/>
              <a:gd name="connsiteY15" fmla="*/ 2448850 h 5272644"/>
              <a:gd name="connsiteX16" fmla="*/ 6531427 w 6531427"/>
              <a:gd name="connsiteY16" fmla="*/ 3034700 h 5272644"/>
              <a:gd name="connsiteX17" fmla="*/ 6531427 w 6531427"/>
              <a:gd name="connsiteY17" fmla="*/ 3462370 h 5272644"/>
              <a:gd name="connsiteX18" fmla="*/ 6531427 w 6531427"/>
              <a:gd name="connsiteY18" fmla="*/ 3942766 h 5272644"/>
              <a:gd name="connsiteX19" fmla="*/ 6531427 w 6531427"/>
              <a:gd name="connsiteY19" fmla="*/ 4634068 h 5272644"/>
              <a:gd name="connsiteX20" fmla="*/ 6531427 w 6531427"/>
              <a:gd name="connsiteY20" fmla="*/ 5272644 h 5272644"/>
              <a:gd name="connsiteX21" fmla="*/ 6002975 w 6531427"/>
              <a:gd name="connsiteY21" fmla="*/ 5272644 h 5272644"/>
              <a:gd name="connsiteX22" fmla="*/ 5409209 w 6531427"/>
              <a:gd name="connsiteY22" fmla="*/ 5272644 h 5272644"/>
              <a:gd name="connsiteX23" fmla="*/ 4815443 w 6531427"/>
              <a:gd name="connsiteY23" fmla="*/ 5272644 h 5272644"/>
              <a:gd name="connsiteX24" fmla="*/ 4352305 w 6531427"/>
              <a:gd name="connsiteY24" fmla="*/ 5272644 h 5272644"/>
              <a:gd name="connsiteX25" fmla="*/ 3823854 w 6531427"/>
              <a:gd name="connsiteY25" fmla="*/ 5272644 h 5272644"/>
              <a:gd name="connsiteX26" fmla="*/ 3164773 w 6531427"/>
              <a:gd name="connsiteY26" fmla="*/ 5272644 h 5272644"/>
              <a:gd name="connsiteX27" fmla="*/ 2701636 w 6531427"/>
              <a:gd name="connsiteY27" fmla="*/ 5272644 h 5272644"/>
              <a:gd name="connsiteX28" fmla="*/ 2303812 w 6531427"/>
              <a:gd name="connsiteY28" fmla="*/ 5272644 h 5272644"/>
              <a:gd name="connsiteX29" fmla="*/ 1775361 w 6531427"/>
              <a:gd name="connsiteY29" fmla="*/ 5272644 h 5272644"/>
              <a:gd name="connsiteX30" fmla="*/ 1050966 w 6531427"/>
              <a:gd name="connsiteY30" fmla="*/ 5272644 h 5272644"/>
              <a:gd name="connsiteX31" fmla="*/ 587828 w 6531427"/>
              <a:gd name="connsiteY31" fmla="*/ 5272644 h 5272644"/>
              <a:gd name="connsiteX32" fmla="*/ 0 w 6531427"/>
              <a:gd name="connsiteY32" fmla="*/ 5272644 h 5272644"/>
              <a:gd name="connsiteX33" fmla="*/ 0 w 6531427"/>
              <a:gd name="connsiteY33" fmla="*/ 4686795 h 5272644"/>
              <a:gd name="connsiteX34" fmla="*/ 0 w 6531427"/>
              <a:gd name="connsiteY34" fmla="*/ 4100945 h 5272644"/>
              <a:gd name="connsiteX35" fmla="*/ 0 w 6531427"/>
              <a:gd name="connsiteY35" fmla="*/ 3620549 h 5272644"/>
              <a:gd name="connsiteX36" fmla="*/ 0 w 6531427"/>
              <a:gd name="connsiteY36" fmla="*/ 2929247 h 5272644"/>
              <a:gd name="connsiteX37" fmla="*/ 0 w 6531427"/>
              <a:gd name="connsiteY37" fmla="*/ 2501577 h 5272644"/>
              <a:gd name="connsiteX38" fmla="*/ 0 w 6531427"/>
              <a:gd name="connsiteY38" fmla="*/ 1810274 h 5272644"/>
              <a:gd name="connsiteX39" fmla="*/ 0 w 6531427"/>
              <a:gd name="connsiteY39" fmla="*/ 1118972 h 5272644"/>
              <a:gd name="connsiteX40" fmla="*/ 0 w 6531427"/>
              <a:gd name="connsiteY40" fmla="*/ 533123 h 5272644"/>
              <a:gd name="connsiteX41" fmla="*/ 0 w 6531427"/>
              <a:gd name="connsiteY41" fmla="*/ 0 h 5272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6531427" h="5272644" extrusionOk="0">
                <a:moveTo>
                  <a:pt x="0" y="0"/>
                </a:moveTo>
                <a:cubicBezTo>
                  <a:pt x="189697" y="-58426"/>
                  <a:pt x="577014" y="69370"/>
                  <a:pt x="724395" y="0"/>
                </a:cubicBezTo>
                <a:cubicBezTo>
                  <a:pt x="871777" y="-69370"/>
                  <a:pt x="1050379" y="37367"/>
                  <a:pt x="1318161" y="0"/>
                </a:cubicBezTo>
                <a:cubicBezTo>
                  <a:pt x="1585943" y="-37367"/>
                  <a:pt x="1627379" y="7889"/>
                  <a:pt x="1715984" y="0"/>
                </a:cubicBezTo>
                <a:cubicBezTo>
                  <a:pt x="1804589" y="-7889"/>
                  <a:pt x="2108161" y="40124"/>
                  <a:pt x="2440379" y="0"/>
                </a:cubicBezTo>
                <a:cubicBezTo>
                  <a:pt x="2772597" y="-40124"/>
                  <a:pt x="2881653" y="53799"/>
                  <a:pt x="3099459" y="0"/>
                </a:cubicBezTo>
                <a:cubicBezTo>
                  <a:pt x="3317265" y="-53799"/>
                  <a:pt x="3375710" y="48796"/>
                  <a:pt x="3562597" y="0"/>
                </a:cubicBezTo>
                <a:cubicBezTo>
                  <a:pt x="3749484" y="-48796"/>
                  <a:pt x="3834209" y="14811"/>
                  <a:pt x="3960420" y="0"/>
                </a:cubicBezTo>
                <a:cubicBezTo>
                  <a:pt x="4086631" y="-14811"/>
                  <a:pt x="4285499" y="1578"/>
                  <a:pt x="4554186" y="0"/>
                </a:cubicBezTo>
                <a:cubicBezTo>
                  <a:pt x="4822873" y="-1578"/>
                  <a:pt x="4912707" y="2082"/>
                  <a:pt x="5082638" y="0"/>
                </a:cubicBezTo>
                <a:cubicBezTo>
                  <a:pt x="5252569" y="-2082"/>
                  <a:pt x="5587182" y="88"/>
                  <a:pt x="5741718" y="0"/>
                </a:cubicBezTo>
                <a:cubicBezTo>
                  <a:pt x="5896254" y="-88"/>
                  <a:pt x="6328924" y="25933"/>
                  <a:pt x="6531427" y="0"/>
                </a:cubicBezTo>
                <a:cubicBezTo>
                  <a:pt x="6566357" y="232858"/>
                  <a:pt x="6517746" y="456902"/>
                  <a:pt x="6531427" y="585849"/>
                </a:cubicBezTo>
                <a:cubicBezTo>
                  <a:pt x="6545108" y="714796"/>
                  <a:pt x="6485582" y="1024723"/>
                  <a:pt x="6531427" y="1277152"/>
                </a:cubicBezTo>
                <a:cubicBezTo>
                  <a:pt x="6577272" y="1529581"/>
                  <a:pt x="6517609" y="1655186"/>
                  <a:pt x="6531427" y="1757548"/>
                </a:cubicBezTo>
                <a:cubicBezTo>
                  <a:pt x="6545245" y="1859910"/>
                  <a:pt x="6483170" y="2121342"/>
                  <a:pt x="6531427" y="2448850"/>
                </a:cubicBezTo>
                <a:cubicBezTo>
                  <a:pt x="6579684" y="2776358"/>
                  <a:pt x="6523756" y="2759728"/>
                  <a:pt x="6531427" y="3034700"/>
                </a:cubicBezTo>
                <a:cubicBezTo>
                  <a:pt x="6539098" y="3309672"/>
                  <a:pt x="6529579" y="3257896"/>
                  <a:pt x="6531427" y="3462370"/>
                </a:cubicBezTo>
                <a:cubicBezTo>
                  <a:pt x="6533275" y="3666844"/>
                  <a:pt x="6488948" y="3836220"/>
                  <a:pt x="6531427" y="3942766"/>
                </a:cubicBezTo>
                <a:cubicBezTo>
                  <a:pt x="6573906" y="4049312"/>
                  <a:pt x="6493185" y="4387349"/>
                  <a:pt x="6531427" y="4634068"/>
                </a:cubicBezTo>
                <a:cubicBezTo>
                  <a:pt x="6569669" y="4880787"/>
                  <a:pt x="6523736" y="4973970"/>
                  <a:pt x="6531427" y="5272644"/>
                </a:cubicBezTo>
                <a:cubicBezTo>
                  <a:pt x="6322813" y="5277095"/>
                  <a:pt x="6119814" y="5230723"/>
                  <a:pt x="6002975" y="5272644"/>
                </a:cubicBezTo>
                <a:cubicBezTo>
                  <a:pt x="5886136" y="5314565"/>
                  <a:pt x="5697368" y="5259296"/>
                  <a:pt x="5409209" y="5272644"/>
                </a:cubicBezTo>
                <a:cubicBezTo>
                  <a:pt x="5121050" y="5285992"/>
                  <a:pt x="4936592" y="5237002"/>
                  <a:pt x="4815443" y="5272644"/>
                </a:cubicBezTo>
                <a:cubicBezTo>
                  <a:pt x="4694294" y="5308286"/>
                  <a:pt x="4445822" y="5237989"/>
                  <a:pt x="4352305" y="5272644"/>
                </a:cubicBezTo>
                <a:cubicBezTo>
                  <a:pt x="4258788" y="5307299"/>
                  <a:pt x="4002944" y="5238374"/>
                  <a:pt x="3823854" y="5272644"/>
                </a:cubicBezTo>
                <a:cubicBezTo>
                  <a:pt x="3644764" y="5306914"/>
                  <a:pt x="3442301" y="5213867"/>
                  <a:pt x="3164773" y="5272644"/>
                </a:cubicBezTo>
                <a:cubicBezTo>
                  <a:pt x="2887245" y="5331421"/>
                  <a:pt x="2829936" y="5245581"/>
                  <a:pt x="2701636" y="5272644"/>
                </a:cubicBezTo>
                <a:cubicBezTo>
                  <a:pt x="2573336" y="5299707"/>
                  <a:pt x="2461171" y="5235722"/>
                  <a:pt x="2303812" y="5272644"/>
                </a:cubicBezTo>
                <a:cubicBezTo>
                  <a:pt x="2146453" y="5309566"/>
                  <a:pt x="1992818" y="5234532"/>
                  <a:pt x="1775361" y="5272644"/>
                </a:cubicBezTo>
                <a:cubicBezTo>
                  <a:pt x="1557904" y="5310756"/>
                  <a:pt x="1281190" y="5200206"/>
                  <a:pt x="1050966" y="5272644"/>
                </a:cubicBezTo>
                <a:cubicBezTo>
                  <a:pt x="820743" y="5345082"/>
                  <a:pt x="778691" y="5238706"/>
                  <a:pt x="587828" y="5272644"/>
                </a:cubicBezTo>
                <a:cubicBezTo>
                  <a:pt x="396965" y="5306582"/>
                  <a:pt x="128695" y="5264553"/>
                  <a:pt x="0" y="5272644"/>
                </a:cubicBezTo>
                <a:cubicBezTo>
                  <a:pt x="-8000" y="5090395"/>
                  <a:pt x="32735" y="4882614"/>
                  <a:pt x="0" y="4686795"/>
                </a:cubicBezTo>
                <a:cubicBezTo>
                  <a:pt x="-32735" y="4490976"/>
                  <a:pt x="16398" y="4279321"/>
                  <a:pt x="0" y="4100945"/>
                </a:cubicBezTo>
                <a:cubicBezTo>
                  <a:pt x="-16398" y="3922569"/>
                  <a:pt x="33038" y="3826004"/>
                  <a:pt x="0" y="3620549"/>
                </a:cubicBezTo>
                <a:cubicBezTo>
                  <a:pt x="-33038" y="3415094"/>
                  <a:pt x="74420" y="3212184"/>
                  <a:pt x="0" y="2929247"/>
                </a:cubicBezTo>
                <a:cubicBezTo>
                  <a:pt x="-74420" y="2646310"/>
                  <a:pt x="7746" y="2646523"/>
                  <a:pt x="0" y="2501577"/>
                </a:cubicBezTo>
                <a:cubicBezTo>
                  <a:pt x="-7746" y="2356631"/>
                  <a:pt x="25394" y="2043233"/>
                  <a:pt x="0" y="1810274"/>
                </a:cubicBezTo>
                <a:cubicBezTo>
                  <a:pt x="-25394" y="1577315"/>
                  <a:pt x="167" y="1441847"/>
                  <a:pt x="0" y="1118972"/>
                </a:cubicBezTo>
                <a:cubicBezTo>
                  <a:pt x="-167" y="796097"/>
                  <a:pt x="33118" y="672851"/>
                  <a:pt x="0" y="533123"/>
                </a:cubicBezTo>
                <a:cubicBezTo>
                  <a:pt x="-33118" y="393395"/>
                  <a:pt x="51333" y="149572"/>
                  <a:pt x="0" y="0"/>
                </a:cubicBezTo>
                <a:close/>
              </a:path>
            </a:pathLst>
          </a:custGeom>
          <a:noFill/>
          <a:ln>
            <a:solidFill>
              <a:srgbClr val="F61274"/>
            </a:solidFill>
            <a:extLst>
              <a:ext uri="{C807C97D-BFC1-408E-A445-0C87EB9F89A2}">
                <ask:lineSketchStyleProps xmlns:ask="http://schemas.microsoft.com/office/drawing/2018/sketchyshapes" sd="414597136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0991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A54723-0DE1-448F-ABCD-4939B1BD1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>
                <a:ln>
                  <a:solidFill>
                    <a:srgbClr val="F61274"/>
                  </a:solidFill>
                </a:ln>
                <a:latin typeface="Bahnschrift Condensed" panose="020B0502040204020203" pitchFamily="34" charset="0"/>
              </a:rPr>
              <a:t>РОЛЬ ПРОЕКТА В ОБЕСПЕЧЕНИИ</a:t>
            </a:r>
            <a:br>
              <a:rPr lang="ru-RU" dirty="0">
                <a:ln>
                  <a:solidFill>
                    <a:srgbClr val="F61274"/>
                  </a:solidFill>
                </a:ln>
                <a:latin typeface="Bahnschrift Condensed" panose="020B0502040204020203" pitchFamily="34" charset="0"/>
              </a:rPr>
            </a:br>
            <a:r>
              <a:rPr lang="ru-RU" dirty="0">
                <a:ln>
                  <a:solidFill>
                    <a:srgbClr val="F61274"/>
                  </a:solidFill>
                </a:ln>
                <a:latin typeface="Bahnschrift Condensed" panose="020B0502040204020203" pitchFamily="34" charset="0"/>
              </a:rPr>
              <a:t>ТЕХНОЛОГИЧЕСКОГО СУВЕРЕНИТЕТА СТРАНЫ</a:t>
            </a:r>
          </a:p>
        </p:txBody>
      </p:sp>
      <p:sp>
        <p:nvSpPr>
          <p:cNvPr id="5" name="Полилиния: фигура 4">
            <a:extLst>
              <a:ext uri="{FF2B5EF4-FFF2-40B4-BE49-F238E27FC236}">
                <a16:creationId xmlns:a16="http://schemas.microsoft.com/office/drawing/2014/main" id="{238E9931-6985-4A8F-8DCE-C0F59D1B3DD6}"/>
              </a:ext>
            </a:extLst>
          </p:cNvPr>
          <p:cNvSpPr/>
          <p:nvPr/>
        </p:nvSpPr>
        <p:spPr>
          <a:xfrm>
            <a:off x="-182844" y="-35626"/>
            <a:ext cx="3156692" cy="6745974"/>
          </a:xfrm>
          <a:custGeom>
            <a:avLst/>
            <a:gdLst>
              <a:gd name="connsiteX0" fmla="*/ 3116049 w 3156692"/>
              <a:gd name="connsiteY0" fmla="*/ 0 h 6745974"/>
              <a:gd name="connsiteX1" fmla="*/ 2985421 w 3156692"/>
              <a:gd name="connsiteY1" fmla="*/ 926275 h 6745974"/>
              <a:gd name="connsiteX2" fmla="*/ 1750387 w 3156692"/>
              <a:gd name="connsiteY2" fmla="*/ 1377538 h 6745974"/>
              <a:gd name="connsiteX3" fmla="*/ 1453504 w 3156692"/>
              <a:gd name="connsiteY3" fmla="*/ 2185060 h 6745974"/>
              <a:gd name="connsiteX4" fmla="*/ 2094771 w 3156692"/>
              <a:gd name="connsiteY4" fmla="*/ 3146961 h 6745974"/>
              <a:gd name="connsiteX5" fmla="*/ 1702886 w 3156692"/>
              <a:gd name="connsiteY5" fmla="*/ 4453247 h 6745974"/>
              <a:gd name="connsiteX6" fmla="*/ 693483 w 3156692"/>
              <a:gd name="connsiteY6" fmla="*/ 4702629 h 6745974"/>
              <a:gd name="connsiteX7" fmla="*/ 515353 w 3156692"/>
              <a:gd name="connsiteY7" fmla="*/ 5676405 h 6745974"/>
              <a:gd name="connsiteX8" fmla="*/ 28465 w 3156692"/>
              <a:gd name="connsiteY8" fmla="*/ 6662057 h 6745974"/>
              <a:gd name="connsiteX9" fmla="*/ 99717 w 3156692"/>
              <a:gd name="connsiteY9" fmla="*/ 6626431 h 6745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56692" h="6745974">
                <a:moveTo>
                  <a:pt x="3116049" y="0"/>
                </a:moveTo>
                <a:cubicBezTo>
                  <a:pt x="3164540" y="348342"/>
                  <a:pt x="3213031" y="696685"/>
                  <a:pt x="2985421" y="926275"/>
                </a:cubicBezTo>
                <a:cubicBezTo>
                  <a:pt x="2757811" y="1155865"/>
                  <a:pt x="2005706" y="1167741"/>
                  <a:pt x="1750387" y="1377538"/>
                </a:cubicBezTo>
                <a:cubicBezTo>
                  <a:pt x="1495067" y="1587336"/>
                  <a:pt x="1396107" y="1890156"/>
                  <a:pt x="1453504" y="2185060"/>
                </a:cubicBezTo>
                <a:cubicBezTo>
                  <a:pt x="1510901" y="2479964"/>
                  <a:pt x="2053207" y="2768930"/>
                  <a:pt x="2094771" y="3146961"/>
                </a:cubicBezTo>
                <a:cubicBezTo>
                  <a:pt x="2136335" y="3524992"/>
                  <a:pt x="1936434" y="4193969"/>
                  <a:pt x="1702886" y="4453247"/>
                </a:cubicBezTo>
                <a:cubicBezTo>
                  <a:pt x="1469338" y="4712525"/>
                  <a:pt x="891405" y="4498769"/>
                  <a:pt x="693483" y="4702629"/>
                </a:cubicBezTo>
                <a:cubicBezTo>
                  <a:pt x="495561" y="4906489"/>
                  <a:pt x="626189" y="5349834"/>
                  <a:pt x="515353" y="5676405"/>
                </a:cubicBezTo>
                <a:cubicBezTo>
                  <a:pt x="404517" y="6002976"/>
                  <a:pt x="97738" y="6503719"/>
                  <a:pt x="28465" y="6662057"/>
                </a:cubicBezTo>
                <a:cubicBezTo>
                  <a:pt x="-40808" y="6820395"/>
                  <a:pt x="29454" y="6723413"/>
                  <a:pt x="99717" y="6626431"/>
                </a:cubicBezTo>
              </a:path>
            </a:pathLst>
          </a:custGeom>
          <a:noFill/>
          <a:ln>
            <a:solidFill>
              <a:srgbClr val="F61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лилиния: фигура 5">
            <a:extLst>
              <a:ext uri="{FF2B5EF4-FFF2-40B4-BE49-F238E27FC236}">
                <a16:creationId xmlns:a16="http://schemas.microsoft.com/office/drawing/2014/main" id="{18587673-8818-4C5B-898C-FE4F271633F5}"/>
              </a:ext>
            </a:extLst>
          </p:cNvPr>
          <p:cNvSpPr/>
          <p:nvPr/>
        </p:nvSpPr>
        <p:spPr>
          <a:xfrm>
            <a:off x="7321987" y="498764"/>
            <a:ext cx="4945223" cy="6460176"/>
          </a:xfrm>
          <a:custGeom>
            <a:avLst/>
            <a:gdLst>
              <a:gd name="connsiteX0" fmla="*/ 28839 w 4945223"/>
              <a:gd name="connsiteY0" fmla="*/ 6460176 h 6460176"/>
              <a:gd name="connsiteX1" fmla="*/ 373223 w 4945223"/>
              <a:gd name="connsiteY1" fmla="*/ 5628904 h 6460176"/>
              <a:gd name="connsiteX2" fmla="*/ 2653286 w 4945223"/>
              <a:gd name="connsiteY2" fmla="*/ 5878285 h 6460176"/>
              <a:gd name="connsiteX3" fmla="*/ 2950169 w 4945223"/>
              <a:gd name="connsiteY3" fmla="*/ 4845132 h 6460176"/>
              <a:gd name="connsiteX4" fmla="*/ 4470210 w 4945223"/>
              <a:gd name="connsiteY4" fmla="*/ 4667002 h 6460176"/>
              <a:gd name="connsiteX5" fmla="*/ 4303956 w 4945223"/>
              <a:gd name="connsiteY5" fmla="*/ 3598223 h 6460176"/>
              <a:gd name="connsiteX6" fmla="*/ 4541462 w 4945223"/>
              <a:gd name="connsiteY6" fmla="*/ 2386940 h 6460176"/>
              <a:gd name="connsiteX7" fmla="*/ 4268330 w 4945223"/>
              <a:gd name="connsiteY7" fmla="*/ 1330036 h 6460176"/>
              <a:gd name="connsiteX8" fmla="*/ 4945223 w 4945223"/>
              <a:gd name="connsiteY8" fmla="*/ 0 h 6460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45223" h="6460176">
                <a:moveTo>
                  <a:pt x="28839" y="6460176"/>
                </a:moveTo>
                <a:cubicBezTo>
                  <a:pt x="-17673" y="6093031"/>
                  <a:pt x="-64185" y="5725886"/>
                  <a:pt x="373223" y="5628904"/>
                </a:cubicBezTo>
                <a:cubicBezTo>
                  <a:pt x="810631" y="5531922"/>
                  <a:pt x="2223795" y="6008914"/>
                  <a:pt x="2653286" y="5878285"/>
                </a:cubicBezTo>
                <a:cubicBezTo>
                  <a:pt x="3082777" y="5747656"/>
                  <a:pt x="2647348" y="5047012"/>
                  <a:pt x="2950169" y="4845132"/>
                </a:cubicBezTo>
                <a:cubicBezTo>
                  <a:pt x="3252990" y="4643252"/>
                  <a:pt x="4244579" y="4874820"/>
                  <a:pt x="4470210" y="4667002"/>
                </a:cubicBezTo>
                <a:cubicBezTo>
                  <a:pt x="4695841" y="4459184"/>
                  <a:pt x="4292081" y="3978233"/>
                  <a:pt x="4303956" y="3598223"/>
                </a:cubicBezTo>
                <a:cubicBezTo>
                  <a:pt x="4315831" y="3218213"/>
                  <a:pt x="4547400" y="2764971"/>
                  <a:pt x="4541462" y="2386940"/>
                </a:cubicBezTo>
                <a:cubicBezTo>
                  <a:pt x="4535524" y="2008909"/>
                  <a:pt x="4201037" y="1727859"/>
                  <a:pt x="4268330" y="1330036"/>
                </a:cubicBezTo>
                <a:cubicBezTo>
                  <a:pt x="4335623" y="932213"/>
                  <a:pt x="4640423" y="466106"/>
                  <a:pt x="4945223" y="0"/>
                </a:cubicBez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9EAE96FF-8690-4C09-BE8D-C2A5CEDBAB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0315757"/>
              </p:ext>
            </p:extLst>
          </p:nvPr>
        </p:nvGraphicFramePr>
        <p:xfrm>
          <a:off x="838199" y="2303813"/>
          <a:ext cx="10515602" cy="4368367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5257801">
                  <a:extLst>
                    <a:ext uri="{9D8B030D-6E8A-4147-A177-3AD203B41FA5}">
                      <a16:colId xmlns:a16="http://schemas.microsoft.com/office/drawing/2014/main" val="3679447973"/>
                    </a:ext>
                  </a:extLst>
                </a:gridCol>
                <a:gridCol w="5257801">
                  <a:extLst>
                    <a:ext uri="{9D8B030D-6E8A-4147-A177-3AD203B41FA5}">
                      <a16:colId xmlns:a16="http://schemas.microsoft.com/office/drawing/2014/main" val="3252487424"/>
                    </a:ext>
                  </a:extLst>
                </a:gridCol>
              </a:tblGrid>
              <a:tr h="426501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РОЛЬ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ОЦЕНКА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146432"/>
                  </a:ext>
                </a:extLst>
              </a:tr>
              <a:tr h="1039596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ru-RU" sz="2800" dirty="0"/>
                        <a:t>ИННОВАЦИОННОСТЬ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ru-RU" sz="2800" dirty="0"/>
                        <a:t>РОССИЯ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039346"/>
                  </a:ext>
                </a:extLst>
              </a:tr>
              <a:tr h="1039596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ru-RU" sz="2800" dirty="0"/>
                        <a:t>РЫНОК НТИ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TechNet</a:t>
                      </a:r>
                      <a:r>
                        <a:rPr lang="ru-RU" sz="2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2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127345"/>
                  </a:ext>
                </a:extLst>
              </a:tr>
              <a:tr h="1039596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ru-RU" sz="2800" dirty="0"/>
                        <a:t>СКВОЗНЫЕ ТЕХНОЛОГИИ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600"/>
                        </a:spcBef>
                        <a:spcAft>
                          <a:spcPts val="1800"/>
                        </a:spcAft>
                      </a:pPr>
                      <a:r>
                        <a:rPr lang="ru-RU" sz="32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Технологии беспроводной связи</a:t>
                      </a:r>
                      <a:endParaRPr lang="ru-RU" sz="3200" b="0" i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1200"/>
                        </a:spcAft>
                        <a:tabLst>
                          <a:tab pos="274320" algn="l"/>
                        </a:tabLst>
                      </a:pPr>
                      <a:r>
                        <a:rPr lang="ru-RU" sz="3200" b="0" i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7129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88170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: фигура 7">
            <a:extLst>
              <a:ext uri="{FF2B5EF4-FFF2-40B4-BE49-F238E27FC236}">
                <a16:creationId xmlns:a16="http://schemas.microsoft.com/office/drawing/2014/main" id="{015EB10F-AAFE-4C25-80D8-174AA7A68DA7}"/>
              </a:ext>
            </a:extLst>
          </p:cNvPr>
          <p:cNvSpPr/>
          <p:nvPr/>
        </p:nvSpPr>
        <p:spPr>
          <a:xfrm>
            <a:off x="7386452" y="-71252"/>
            <a:ext cx="4904509" cy="4393870"/>
          </a:xfrm>
          <a:custGeom>
            <a:avLst/>
            <a:gdLst>
              <a:gd name="connsiteX0" fmla="*/ 0 w 4904509"/>
              <a:gd name="connsiteY0" fmla="*/ 0 h 4393870"/>
              <a:gd name="connsiteX1" fmla="*/ 380010 w 4904509"/>
              <a:gd name="connsiteY1" fmla="*/ 807522 h 4393870"/>
              <a:gd name="connsiteX2" fmla="*/ 2149434 w 4904509"/>
              <a:gd name="connsiteY2" fmla="*/ 1270660 h 4393870"/>
              <a:gd name="connsiteX3" fmla="*/ 2351314 w 4904509"/>
              <a:gd name="connsiteY3" fmla="*/ 2303813 h 4393870"/>
              <a:gd name="connsiteX4" fmla="*/ 3693226 w 4904509"/>
              <a:gd name="connsiteY4" fmla="*/ 2529444 h 4393870"/>
              <a:gd name="connsiteX5" fmla="*/ 4370119 w 4904509"/>
              <a:gd name="connsiteY5" fmla="*/ 4073236 h 4393870"/>
              <a:gd name="connsiteX6" fmla="*/ 4904509 w 4904509"/>
              <a:gd name="connsiteY6" fmla="*/ 4393870 h 4393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04509" h="4393870">
                <a:moveTo>
                  <a:pt x="0" y="0"/>
                </a:moveTo>
                <a:cubicBezTo>
                  <a:pt x="10885" y="297872"/>
                  <a:pt x="21771" y="595745"/>
                  <a:pt x="380010" y="807522"/>
                </a:cubicBezTo>
                <a:cubicBezTo>
                  <a:pt x="738249" y="1019299"/>
                  <a:pt x="1820883" y="1021278"/>
                  <a:pt x="2149434" y="1270660"/>
                </a:cubicBezTo>
                <a:cubicBezTo>
                  <a:pt x="2477985" y="1520042"/>
                  <a:pt x="2094015" y="2094016"/>
                  <a:pt x="2351314" y="2303813"/>
                </a:cubicBezTo>
                <a:cubicBezTo>
                  <a:pt x="2608613" y="2513610"/>
                  <a:pt x="3356759" y="2234540"/>
                  <a:pt x="3693226" y="2529444"/>
                </a:cubicBezTo>
                <a:cubicBezTo>
                  <a:pt x="4029693" y="2824348"/>
                  <a:pt x="4168239" y="3762498"/>
                  <a:pt x="4370119" y="4073236"/>
                </a:cubicBezTo>
                <a:cubicBezTo>
                  <a:pt x="4571999" y="4383974"/>
                  <a:pt x="4738254" y="4388922"/>
                  <a:pt x="4904509" y="4393870"/>
                </a:cubicBez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56DCD2-7C39-4D18-94D2-F6029D0B8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dirty="0">
                <a:ln>
                  <a:solidFill>
                    <a:srgbClr val="F61274"/>
                  </a:solidFill>
                </a:ln>
                <a:latin typeface="Bahnschrift Condensed" panose="020B0502040204020203" pitchFamily="34" charset="0"/>
              </a:rPr>
              <a:t>ЦЕЛЕВАЯ АУДИТОРИЯ</a:t>
            </a:r>
          </a:p>
        </p:txBody>
      </p:sp>
      <p:sp>
        <p:nvSpPr>
          <p:cNvPr id="6" name="Полилиния: фигура 5">
            <a:extLst>
              <a:ext uri="{FF2B5EF4-FFF2-40B4-BE49-F238E27FC236}">
                <a16:creationId xmlns:a16="http://schemas.microsoft.com/office/drawing/2014/main" id="{EA0CBF2E-290B-4189-854B-9175036E8FB1}"/>
              </a:ext>
            </a:extLst>
          </p:cNvPr>
          <p:cNvSpPr/>
          <p:nvPr/>
        </p:nvSpPr>
        <p:spPr>
          <a:xfrm>
            <a:off x="-190005" y="1377538"/>
            <a:ext cx="5308270" cy="5738761"/>
          </a:xfrm>
          <a:custGeom>
            <a:avLst/>
            <a:gdLst>
              <a:gd name="connsiteX0" fmla="*/ 0 w 5308270"/>
              <a:gd name="connsiteY0" fmla="*/ 0 h 5738761"/>
              <a:gd name="connsiteX1" fmla="*/ 890649 w 5308270"/>
              <a:gd name="connsiteY1" fmla="*/ 724394 h 5738761"/>
              <a:gd name="connsiteX2" fmla="*/ 724395 w 5308270"/>
              <a:gd name="connsiteY2" fmla="*/ 1911927 h 5738761"/>
              <a:gd name="connsiteX3" fmla="*/ 2137558 w 5308270"/>
              <a:gd name="connsiteY3" fmla="*/ 2743200 h 5738761"/>
              <a:gd name="connsiteX4" fmla="*/ 1733797 w 5308270"/>
              <a:gd name="connsiteY4" fmla="*/ 4465122 h 5738761"/>
              <a:gd name="connsiteX5" fmla="*/ 4037610 w 5308270"/>
              <a:gd name="connsiteY5" fmla="*/ 4690753 h 5738761"/>
              <a:gd name="connsiteX6" fmla="*/ 4892634 w 5308270"/>
              <a:gd name="connsiteY6" fmla="*/ 5569527 h 5738761"/>
              <a:gd name="connsiteX7" fmla="*/ 4963886 w 5308270"/>
              <a:gd name="connsiteY7" fmla="*/ 5723906 h 5738761"/>
              <a:gd name="connsiteX8" fmla="*/ 5308270 w 5308270"/>
              <a:gd name="connsiteY8" fmla="*/ 5723906 h 573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08270" h="5738761">
                <a:moveTo>
                  <a:pt x="0" y="0"/>
                </a:moveTo>
                <a:cubicBezTo>
                  <a:pt x="384958" y="202870"/>
                  <a:pt x="769917" y="405740"/>
                  <a:pt x="890649" y="724394"/>
                </a:cubicBezTo>
                <a:cubicBezTo>
                  <a:pt x="1011382" y="1043049"/>
                  <a:pt x="516577" y="1575459"/>
                  <a:pt x="724395" y="1911927"/>
                </a:cubicBezTo>
                <a:cubicBezTo>
                  <a:pt x="932213" y="2248395"/>
                  <a:pt x="1969324" y="2317668"/>
                  <a:pt x="2137558" y="2743200"/>
                </a:cubicBezTo>
                <a:cubicBezTo>
                  <a:pt x="2305792" y="3168732"/>
                  <a:pt x="1417122" y="4140530"/>
                  <a:pt x="1733797" y="4465122"/>
                </a:cubicBezTo>
                <a:cubicBezTo>
                  <a:pt x="2050472" y="4789714"/>
                  <a:pt x="3511137" y="4506686"/>
                  <a:pt x="4037610" y="4690753"/>
                </a:cubicBezTo>
                <a:cubicBezTo>
                  <a:pt x="4564083" y="4874820"/>
                  <a:pt x="4738255" y="5397335"/>
                  <a:pt x="4892634" y="5569527"/>
                </a:cubicBezTo>
                <a:cubicBezTo>
                  <a:pt x="5047013" y="5741719"/>
                  <a:pt x="4894613" y="5698176"/>
                  <a:pt x="4963886" y="5723906"/>
                </a:cubicBezTo>
                <a:cubicBezTo>
                  <a:pt x="5033159" y="5749636"/>
                  <a:pt x="5170714" y="5736771"/>
                  <a:pt x="5308270" y="5723906"/>
                </a:cubicBezTo>
              </a:path>
            </a:pathLst>
          </a:custGeom>
          <a:noFill/>
          <a:ln>
            <a:solidFill>
              <a:srgbClr val="F61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D945EBCC-BEED-4524-A08F-4FC5E18CA40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-468591" y="1825625"/>
            <a:ext cx="4351338" cy="4351338"/>
          </a:xfrm>
          <a:prstGeom prst="rect">
            <a:avLst/>
          </a:prstGeom>
        </p:spPr>
      </p:pic>
      <p:sp>
        <p:nvSpPr>
          <p:cNvPr id="5" name="Объект 4">
            <a:extLst>
              <a:ext uri="{FF2B5EF4-FFF2-40B4-BE49-F238E27FC236}">
                <a16:creationId xmlns:a16="http://schemas.microsoft.com/office/drawing/2014/main" id="{C20D5B3C-FECF-4402-B2A2-E0EED85BD5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58244" y="1825625"/>
            <a:ext cx="6995556" cy="4351338"/>
          </a:xfrm>
          <a:solidFill>
            <a:srgbClr val="FDDBE7"/>
          </a:solidFill>
          <a:ln>
            <a:solidFill>
              <a:srgbClr val="F61274"/>
            </a:solidFill>
          </a:ln>
        </p:spPr>
        <p:txBody>
          <a:bodyPr/>
          <a:lstStyle/>
          <a:p>
            <a:r>
              <a:rPr lang="en-US" dirty="0"/>
              <a:t>SMM-</a:t>
            </a:r>
            <a:r>
              <a:rPr lang="ru-RU" dirty="0"/>
              <a:t>МЕНЕДЖЕРЫ</a:t>
            </a:r>
          </a:p>
          <a:p>
            <a:r>
              <a:rPr lang="ru-RU" dirty="0"/>
              <a:t>ФРИЛАНСЕРЫ</a:t>
            </a:r>
          </a:p>
          <a:p>
            <a:r>
              <a:rPr lang="ru-RU" dirty="0"/>
              <a:t>ПРОДАВЦЫ</a:t>
            </a:r>
          </a:p>
          <a:p>
            <a:r>
              <a:rPr lang="ru-RU" dirty="0"/>
              <a:t>ВИДЕОБЛОГГЕРЫ</a:t>
            </a:r>
          </a:p>
          <a:p>
            <a:r>
              <a:rPr lang="ru-RU" dirty="0"/>
              <a:t>ЖЕЛАЮЩИЕ РАЗВИВАТЬ СВОИ АККАУНТЫ</a:t>
            </a:r>
          </a:p>
          <a:p>
            <a:r>
              <a:rPr lang="ru-RU" dirty="0"/>
              <a:t>ЖЕЛАЮЩИЕ ОБУЧИТЬСЯ ФОТОРЕДАКТИРОВАНИЮ И ВИДЕОМОНТАЖУ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63661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: фигура 9">
            <a:extLst>
              <a:ext uri="{FF2B5EF4-FFF2-40B4-BE49-F238E27FC236}">
                <a16:creationId xmlns:a16="http://schemas.microsoft.com/office/drawing/2014/main" id="{155B35F8-9037-47C5-A5D1-BA42E498FACD}"/>
              </a:ext>
            </a:extLst>
          </p:cNvPr>
          <p:cNvSpPr/>
          <p:nvPr/>
        </p:nvSpPr>
        <p:spPr>
          <a:xfrm>
            <a:off x="261257" y="-35626"/>
            <a:ext cx="4322618" cy="7196447"/>
          </a:xfrm>
          <a:custGeom>
            <a:avLst/>
            <a:gdLst>
              <a:gd name="connsiteX0" fmla="*/ 4322618 w 4322618"/>
              <a:gd name="connsiteY0" fmla="*/ 0 h 7196447"/>
              <a:gd name="connsiteX1" fmla="*/ 3669475 w 4322618"/>
              <a:gd name="connsiteY1" fmla="*/ 950026 h 7196447"/>
              <a:gd name="connsiteX2" fmla="*/ 1151907 w 4322618"/>
              <a:gd name="connsiteY2" fmla="*/ 1615044 h 7196447"/>
              <a:gd name="connsiteX3" fmla="*/ 1033153 w 4322618"/>
              <a:gd name="connsiteY3" fmla="*/ 3230088 h 7196447"/>
              <a:gd name="connsiteX4" fmla="*/ 142504 w 4322618"/>
              <a:gd name="connsiteY4" fmla="*/ 4476997 h 7196447"/>
              <a:gd name="connsiteX5" fmla="*/ 831273 w 4322618"/>
              <a:gd name="connsiteY5" fmla="*/ 5890161 h 7196447"/>
              <a:gd name="connsiteX6" fmla="*/ 0 w 4322618"/>
              <a:gd name="connsiteY6" fmla="*/ 7196447 h 719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22618" h="7196447">
                <a:moveTo>
                  <a:pt x="4322618" y="0"/>
                </a:moveTo>
                <a:cubicBezTo>
                  <a:pt x="4260272" y="340426"/>
                  <a:pt x="4197927" y="680852"/>
                  <a:pt x="3669475" y="950026"/>
                </a:cubicBezTo>
                <a:cubicBezTo>
                  <a:pt x="3141023" y="1219200"/>
                  <a:pt x="1591294" y="1235034"/>
                  <a:pt x="1151907" y="1615044"/>
                </a:cubicBezTo>
                <a:cubicBezTo>
                  <a:pt x="712520" y="1995054"/>
                  <a:pt x="1201387" y="2753096"/>
                  <a:pt x="1033153" y="3230088"/>
                </a:cubicBezTo>
                <a:cubicBezTo>
                  <a:pt x="864919" y="3707080"/>
                  <a:pt x="176151" y="4033652"/>
                  <a:pt x="142504" y="4476997"/>
                </a:cubicBezTo>
                <a:cubicBezTo>
                  <a:pt x="108857" y="4920343"/>
                  <a:pt x="855024" y="5436919"/>
                  <a:pt x="831273" y="5890161"/>
                </a:cubicBezTo>
                <a:cubicBezTo>
                  <a:pt x="807522" y="6343403"/>
                  <a:pt x="403761" y="6769925"/>
                  <a:pt x="0" y="7196447"/>
                </a:cubicBez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1A00D5BD-06E8-40DE-9000-901A5B2CB54D}"/>
              </a:ext>
            </a:extLst>
          </p:cNvPr>
          <p:cNvSpPr/>
          <p:nvPr/>
        </p:nvSpPr>
        <p:spPr>
          <a:xfrm>
            <a:off x="6638306" y="-118753"/>
            <a:ext cx="5652655" cy="5094514"/>
          </a:xfrm>
          <a:custGeom>
            <a:avLst/>
            <a:gdLst>
              <a:gd name="connsiteX0" fmla="*/ 0 w 5652655"/>
              <a:gd name="connsiteY0" fmla="*/ 0 h 5094514"/>
              <a:gd name="connsiteX1" fmla="*/ 1116281 w 5652655"/>
              <a:gd name="connsiteY1" fmla="*/ 1852550 h 5094514"/>
              <a:gd name="connsiteX2" fmla="*/ 3693226 w 5652655"/>
              <a:gd name="connsiteY2" fmla="*/ 2434441 h 5094514"/>
              <a:gd name="connsiteX3" fmla="*/ 4762006 w 5652655"/>
              <a:gd name="connsiteY3" fmla="*/ 4476997 h 5094514"/>
              <a:gd name="connsiteX4" fmla="*/ 5652655 w 5652655"/>
              <a:gd name="connsiteY4" fmla="*/ 4904509 h 5094514"/>
              <a:gd name="connsiteX5" fmla="*/ 5652655 w 5652655"/>
              <a:gd name="connsiteY5" fmla="*/ 4904509 h 5094514"/>
              <a:gd name="connsiteX6" fmla="*/ 5640780 w 5652655"/>
              <a:gd name="connsiteY6" fmla="*/ 5094514 h 5094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52655" h="5094514">
                <a:moveTo>
                  <a:pt x="0" y="0"/>
                </a:moveTo>
                <a:cubicBezTo>
                  <a:pt x="250371" y="723405"/>
                  <a:pt x="500743" y="1446810"/>
                  <a:pt x="1116281" y="1852550"/>
                </a:cubicBezTo>
                <a:cubicBezTo>
                  <a:pt x="1731819" y="2258290"/>
                  <a:pt x="3085605" y="1997033"/>
                  <a:pt x="3693226" y="2434441"/>
                </a:cubicBezTo>
                <a:cubicBezTo>
                  <a:pt x="4300847" y="2871849"/>
                  <a:pt x="4435435" y="4065319"/>
                  <a:pt x="4762006" y="4476997"/>
                </a:cubicBezTo>
                <a:cubicBezTo>
                  <a:pt x="5088577" y="4888675"/>
                  <a:pt x="5652655" y="4904509"/>
                  <a:pt x="5652655" y="4904509"/>
                </a:cubicBezTo>
                <a:lnTo>
                  <a:pt x="5652655" y="4904509"/>
                </a:lnTo>
                <a:lnTo>
                  <a:pt x="5640780" y="5094514"/>
                </a:lnTo>
              </a:path>
            </a:pathLst>
          </a:custGeom>
          <a:noFill/>
          <a:ln>
            <a:solidFill>
              <a:srgbClr val="F61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FDCBF8-BEE6-40EB-A304-27A132E2C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dirty="0">
                <a:ln>
                  <a:solidFill>
                    <a:srgbClr val="F61274"/>
                  </a:solidFill>
                </a:ln>
                <a:latin typeface="Bahnschrift Condensed" panose="020B0502040204020203" pitchFamily="34" charset="0"/>
              </a:rPr>
              <a:t>ПОТЕНЦИАЛЬНЫЙ ОБЪЕМ РЫНКА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D93B4B6-C576-457A-A65B-34D38D36636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latin typeface="Bahnschrift Condensed" panose="020B0502040204020203" pitchFamily="34" charset="0"/>
              </a:rPr>
              <a:t>PAM (Potential Available Market) 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Bahnschrift Condensed" panose="020B0502040204020203" pitchFamily="34" charset="0"/>
              </a:rPr>
              <a:t>–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Bahnschrift Condensed" panose="020B0502040204020203" pitchFamily="34" charset="0"/>
              </a:rPr>
              <a:t>4,62 млрд пользователей зарегистрированы в соц. сетях</a:t>
            </a:r>
          </a:p>
          <a:p>
            <a:pPr marL="0" indent="0">
              <a:buNone/>
            </a:pPr>
            <a:r>
              <a:rPr lang="en-US" dirty="0">
                <a:latin typeface="Bahnschrift Condensed" panose="020B0502040204020203" pitchFamily="34" charset="0"/>
              </a:rPr>
              <a:t>TAM (Total Addressable Market) –</a:t>
            </a:r>
            <a:r>
              <a:rPr lang="ru-RU" dirty="0">
                <a:latin typeface="Bahnschrift Condensed" panose="020B0502040204020203" pitchFamily="34" charset="0"/>
              </a:rPr>
              <a:t>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Bahnschrift Condensed" panose="020B0502040204020203" pitchFamily="34" charset="0"/>
              </a:rPr>
              <a:t>около 2 млрд людей интересуются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  <a:latin typeface="Bahnschrift Condensed" panose="020B0502040204020203" pitchFamily="34" charset="0"/>
              </a:rPr>
              <a:t>визуалом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Bahnschrift Condensed" panose="020B0502040204020203" pitchFamily="34" charset="0"/>
              </a:rPr>
              <a:t> в соц. сетях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Bahnschrift Condensed" panose="020B0502040204020203" pitchFamily="34" charset="0"/>
              </a:rPr>
              <a:t> </a:t>
            </a:r>
            <a:endParaRPr lang="ru-RU" dirty="0">
              <a:solidFill>
                <a:schemeClr val="bg2">
                  <a:lumMod val="50000"/>
                </a:schemeClr>
              </a:solidFill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dirty="0">
                <a:latin typeface="Bahnschrift Condensed" panose="020B0502040204020203" pitchFamily="34" charset="0"/>
              </a:rPr>
              <a:t>SAM (Serviceable Available Market) –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Bahnschrift Condensed" panose="020B0502040204020203" pitchFamily="34" charset="0"/>
              </a:rPr>
              <a:t>около 500тысяч человек покупают курсы по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  <a:latin typeface="Bahnschrift Condensed" panose="020B0502040204020203" pitchFamily="34" charset="0"/>
              </a:rPr>
              <a:t>визуалу</a:t>
            </a:r>
            <a:endParaRPr lang="ru-RU" dirty="0">
              <a:solidFill>
                <a:schemeClr val="bg2">
                  <a:lumMod val="50000"/>
                </a:schemeClr>
              </a:solidFill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dirty="0">
                <a:latin typeface="Bahnschrift Condensed" panose="020B0502040204020203" pitchFamily="34" charset="0"/>
              </a:rPr>
              <a:t>SOM (Serviceable &amp; Obtainable Market) –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Bahnschrift Condensed" panose="020B0502040204020203" pitchFamily="34" charset="0"/>
              </a:rPr>
              <a:t>около 5 тысячи человек могут купить курс «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Bahnschrift Condensed" panose="020B0502040204020203" pitchFamily="34" charset="0"/>
              </a:rPr>
              <a:t>PRO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Bahnschrift Condensed" panose="020B0502040204020203" pitchFamily="34" charset="0"/>
              </a:rPr>
              <a:t> КОНТЕНТ»</a:t>
            </a: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226FA12-91D1-4CF9-A413-F72C2D999187}"/>
              </a:ext>
            </a:extLst>
          </p:cNvPr>
          <p:cNvSpPr/>
          <p:nvPr/>
        </p:nvSpPr>
        <p:spPr>
          <a:xfrm>
            <a:off x="838199" y="1690688"/>
            <a:ext cx="4885706" cy="4845132"/>
          </a:xfrm>
          <a:prstGeom prst="ellipse">
            <a:avLst/>
          </a:prstGeom>
          <a:solidFill>
            <a:srgbClr val="F61274"/>
          </a:solidFill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8F4CA107-3CC9-40B8-B788-3D7362F9BA2D}"/>
              </a:ext>
            </a:extLst>
          </p:cNvPr>
          <p:cNvSpPr/>
          <p:nvPr/>
        </p:nvSpPr>
        <p:spPr>
          <a:xfrm>
            <a:off x="1188026" y="2453534"/>
            <a:ext cx="4250378" cy="4049486"/>
          </a:xfrm>
          <a:prstGeom prst="ellipse">
            <a:avLst/>
          </a:prstGeom>
          <a:solidFill>
            <a:srgbClr val="FBAFCA"/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1624297C-39AC-446C-8B45-17AAE2F2BD18}"/>
              </a:ext>
            </a:extLst>
          </p:cNvPr>
          <p:cNvSpPr/>
          <p:nvPr/>
        </p:nvSpPr>
        <p:spPr>
          <a:xfrm>
            <a:off x="1547254" y="3154280"/>
            <a:ext cx="3467595" cy="3381540"/>
          </a:xfrm>
          <a:prstGeom prst="ellipse">
            <a:avLst/>
          </a:prstGeom>
          <a:solidFill>
            <a:srgbClr val="FDDBE7"/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D8843B35-CD3F-4CEE-A746-617968F110EC}"/>
              </a:ext>
            </a:extLst>
          </p:cNvPr>
          <p:cNvSpPr/>
          <p:nvPr/>
        </p:nvSpPr>
        <p:spPr>
          <a:xfrm>
            <a:off x="1921326" y="3863872"/>
            <a:ext cx="2719450" cy="2671948"/>
          </a:xfrm>
          <a:prstGeom prst="ellipse">
            <a:avLst/>
          </a:prstGeom>
          <a:solidFill>
            <a:srgbClr val="FEF4F8"/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986613-BB2C-41EE-AFB4-4B554F52D13D}"/>
              </a:ext>
            </a:extLst>
          </p:cNvPr>
          <p:cNvSpPr txBox="1"/>
          <p:nvPr/>
        </p:nvSpPr>
        <p:spPr>
          <a:xfrm>
            <a:off x="2731324" y="1906773"/>
            <a:ext cx="1258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4,62 млрд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D8057F0-929B-4AF3-9F57-734A2911A8CE}"/>
              </a:ext>
            </a:extLst>
          </p:cNvPr>
          <p:cNvSpPr txBox="1"/>
          <p:nvPr/>
        </p:nvSpPr>
        <p:spPr>
          <a:xfrm>
            <a:off x="2826327" y="2669619"/>
            <a:ext cx="1163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2 млрд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A3CF24-C0E6-472F-AED8-47E56EA56C95}"/>
              </a:ext>
            </a:extLst>
          </p:cNvPr>
          <p:cNvSpPr txBox="1"/>
          <p:nvPr/>
        </p:nvSpPr>
        <p:spPr>
          <a:xfrm>
            <a:off x="2826327" y="3405826"/>
            <a:ext cx="10331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500 </a:t>
            </a:r>
            <a:r>
              <a:rPr lang="ru-RU" dirty="0" err="1"/>
              <a:t>тыс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9478A1-47A8-4907-88F2-1FB21C3EAAFC}"/>
              </a:ext>
            </a:extLst>
          </p:cNvPr>
          <p:cNvSpPr txBox="1"/>
          <p:nvPr/>
        </p:nvSpPr>
        <p:spPr>
          <a:xfrm>
            <a:off x="2917989" y="4251355"/>
            <a:ext cx="869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5 </a:t>
            </a:r>
            <a:r>
              <a:rPr lang="ru-RU" dirty="0" err="1"/>
              <a:t>тыс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91426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олилиния: фигура 17">
            <a:extLst>
              <a:ext uri="{FF2B5EF4-FFF2-40B4-BE49-F238E27FC236}">
                <a16:creationId xmlns:a16="http://schemas.microsoft.com/office/drawing/2014/main" id="{C7686E98-F31E-4B15-A1BF-5861821DCE5B}"/>
              </a:ext>
            </a:extLst>
          </p:cNvPr>
          <p:cNvSpPr/>
          <p:nvPr/>
        </p:nvSpPr>
        <p:spPr>
          <a:xfrm>
            <a:off x="-169364" y="6542"/>
            <a:ext cx="4108013" cy="2868495"/>
          </a:xfrm>
          <a:custGeom>
            <a:avLst/>
            <a:gdLst>
              <a:gd name="connsiteX0" fmla="*/ 4108013 w 4108013"/>
              <a:gd name="connsiteY0" fmla="*/ 0 h 2868495"/>
              <a:gd name="connsiteX1" fmla="*/ 3537998 w 4108013"/>
              <a:gd name="connsiteY1" fmla="*/ 1104405 h 2868495"/>
              <a:gd name="connsiteX2" fmla="*/ 2207961 w 4108013"/>
              <a:gd name="connsiteY2" fmla="*/ 1235034 h 2868495"/>
              <a:gd name="connsiteX3" fmla="*/ 1531068 w 4108013"/>
              <a:gd name="connsiteY3" fmla="*/ 2493818 h 2868495"/>
              <a:gd name="connsiteX4" fmla="*/ 153530 w 4108013"/>
              <a:gd name="connsiteY4" fmla="*/ 2850078 h 2868495"/>
              <a:gd name="connsiteX5" fmla="*/ 94153 w 4108013"/>
              <a:gd name="connsiteY5" fmla="*/ 2042556 h 2868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08013" h="2868495">
                <a:moveTo>
                  <a:pt x="4108013" y="0"/>
                </a:moveTo>
                <a:cubicBezTo>
                  <a:pt x="3981343" y="449283"/>
                  <a:pt x="3854673" y="898566"/>
                  <a:pt x="3537998" y="1104405"/>
                </a:cubicBezTo>
                <a:cubicBezTo>
                  <a:pt x="3221323" y="1310244"/>
                  <a:pt x="2542449" y="1003465"/>
                  <a:pt x="2207961" y="1235034"/>
                </a:cubicBezTo>
                <a:cubicBezTo>
                  <a:pt x="1873473" y="1466603"/>
                  <a:pt x="1873473" y="2224644"/>
                  <a:pt x="1531068" y="2493818"/>
                </a:cubicBezTo>
                <a:cubicBezTo>
                  <a:pt x="1188663" y="2762992"/>
                  <a:pt x="393016" y="2925288"/>
                  <a:pt x="153530" y="2850078"/>
                </a:cubicBezTo>
                <a:cubicBezTo>
                  <a:pt x="-85956" y="2774868"/>
                  <a:pt x="4098" y="2408712"/>
                  <a:pt x="94153" y="2042556"/>
                </a:cubicBez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B71A61-1D87-46EE-B18F-B92D593DB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912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6600" dirty="0">
                <a:ln>
                  <a:solidFill>
                    <a:srgbClr val="F61274"/>
                  </a:solidFill>
                </a:ln>
                <a:latin typeface="Bahnschrift Condensed" panose="020B0502040204020203" pitchFamily="34" charset="0"/>
              </a:rPr>
              <a:t>АНАЛИЗ КОНКУРЕНТОВ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A0CCC2-358F-4E96-8536-0EAAF361097D}"/>
              </a:ext>
            </a:extLst>
          </p:cNvPr>
          <p:cNvSpPr txBox="1"/>
          <p:nvPr/>
        </p:nvSpPr>
        <p:spPr>
          <a:xfrm>
            <a:off x="344384" y="1876301"/>
            <a:ext cx="2683824" cy="984885"/>
          </a:xfrm>
          <a:prstGeom prst="rect">
            <a:avLst/>
          </a:prstGeom>
          <a:solidFill>
            <a:srgbClr val="F61274"/>
          </a:solidFill>
          <a:ln>
            <a:solidFill>
              <a:srgbClr val="F6127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КОНКУРЕНТЫ</a:t>
            </a:r>
          </a:p>
          <a:p>
            <a:pPr algn="ctr"/>
            <a:r>
              <a:rPr lang="ru-RU" sz="2000" dirty="0"/>
              <a:t>ПРОДУКТЫ/УСЛУГИ</a:t>
            </a:r>
          </a:p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34F8AF-9296-42B1-8248-0161B758963D}"/>
              </a:ext>
            </a:extLst>
          </p:cNvPr>
          <p:cNvSpPr txBox="1"/>
          <p:nvPr/>
        </p:nvSpPr>
        <p:spPr>
          <a:xfrm>
            <a:off x="344384" y="2838203"/>
            <a:ext cx="2683824" cy="2585323"/>
          </a:xfrm>
          <a:prstGeom prst="rect">
            <a:avLst/>
          </a:prstGeom>
          <a:solidFill>
            <a:srgbClr val="FDDBE7"/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КРУПНЫЙ БЛОГ О ВИЗУАЛЕ В СОЦИАЛЬНЫХ СЕТЯХ</a:t>
            </a:r>
          </a:p>
          <a:p>
            <a:endParaRPr lang="ru-RU" dirty="0"/>
          </a:p>
          <a:p>
            <a:r>
              <a:rPr lang="ru-RU" dirty="0"/>
              <a:t>КУРС ДЛЯ ЭКСПЕРТОВ ПО ВИЗУАЛУ И АНИМАЦИИ</a:t>
            </a:r>
          </a:p>
          <a:p>
            <a:endParaRPr lang="ru-RU" dirty="0"/>
          </a:p>
          <a:p>
            <a:r>
              <a:rPr lang="ru-RU" dirty="0"/>
              <a:t>ОНЛАЙН КУРС ПО ВИЗУАЛУ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01585A-E7DD-4C77-9C97-F0CEEE607429}"/>
              </a:ext>
            </a:extLst>
          </p:cNvPr>
          <p:cNvSpPr txBox="1"/>
          <p:nvPr/>
        </p:nvSpPr>
        <p:spPr>
          <a:xfrm>
            <a:off x="4754088" y="1876301"/>
            <a:ext cx="2683824" cy="984885"/>
          </a:xfrm>
          <a:prstGeom prst="rect">
            <a:avLst/>
          </a:prstGeom>
          <a:solidFill>
            <a:srgbClr val="F61274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ФИРМЫ</a:t>
            </a:r>
          </a:p>
          <a:p>
            <a:pPr algn="ctr"/>
            <a:r>
              <a:rPr lang="ru-RU" sz="2000" dirty="0"/>
              <a:t>КОНКУРЕНТЫ</a:t>
            </a:r>
          </a:p>
          <a:p>
            <a:endParaRPr lang="ru-RU" dirty="0"/>
          </a:p>
        </p:txBody>
      </p:sp>
      <p:sp>
        <p:nvSpPr>
          <p:cNvPr id="19" name="Полилиния: фигура 18">
            <a:extLst>
              <a:ext uri="{FF2B5EF4-FFF2-40B4-BE49-F238E27FC236}">
                <a16:creationId xmlns:a16="http://schemas.microsoft.com/office/drawing/2014/main" id="{AAE02CE6-8C52-47CF-9E2A-18D7FC44733F}"/>
              </a:ext>
            </a:extLst>
          </p:cNvPr>
          <p:cNvSpPr/>
          <p:nvPr/>
        </p:nvSpPr>
        <p:spPr>
          <a:xfrm>
            <a:off x="5183673" y="890649"/>
            <a:ext cx="7036036" cy="5997039"/>
          </a:xfrm>
          <a:custGeom>
            <a:avLst/>
            <a:gdLst>
              <a:gd name="connsiteX0" fmla="*/ 41470 w 7036036"/>
              <a:gd name="connsiteY0" fmla="*/ 5997039 h 5997039"/>
              <a:gd name="connsiteX1" fmla="*/ 350228 w 7036036"/>
              <a:gd name="connsiteY1" fmla="*/ 4963886 h 5997039"/>
              <a:gd name="connsiteX2" fmla="*/ 2606540 w 7036036"/>
              <a:gd name="connsiteY2" fmla="*/ 5035138 h 5997039"/>
              <a:gd name="connsiteX3" fmla="*/ 2677792 w 7036036"/>
              <a:gd name="connsiteY3" fmla="*/ 4073237 h 5997039"/>
              <a:gd name="connsiteX4" fmla="*/ 4470966 w 7036036"/>
              <a:gd name="connsiteY4" fmla="*/ 3859481 h 5997039"/>
              <a:gd name="connsiteX5" fmla="*/ 5397241 w 7036036"/>
              <a:gd name="connsiteY5" fmla="*/ 2327564 h 5997039"/>
              <a:gd name="connsiteX6" fmla="*/ 6727278 w 7036036"/>
              <a:gd name="connsiteY6" fmla="*/ 2066307 h 5997039"/>
              <a:gd name="connsiteX7" fmla="*/ 7036036 w 7036036"/>
              <a:gd name="connsiteY7" fmla="*/ 0 h 5997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36036" h="5997039">
                <a:moveTo>
                  <a:pt x="41470" y="5997039"/>
                </a:moveTo>
                <a:cubicBezTo>
                  <a:pt x="-17907" y="5560621"/>
                  <a:pt x="-77284" y="5124203"/>
                  <a:pt x="350228" y="4963886"/>
                </a:cubicBezTo>
                <a:cubicBezTo>
                  <a:pt x="777740" y="4803569"/>
                  <a:pt x="2218613" y="5183579"/>
                  <a:pt x="2606540" y="5035138"/>
                </a:cubicBezTo>
                <a:cubicBezTo>
                  <a:pt x="2994467" y="4886696"/>
                  <a:pt x="2367054" y="4269180"/>
                  <a:pt x="2677792" y="4073237"/>
                </a:cubicBezTo>
                <a:cubicBezTo>
                  <a:pt x="2988530" y="3877294"/>
                  <a:pt x="4017725" y="4150426"/>
                  <a:pt x="4470966" y="3859481"/>
                </a:cubicBezTo>
                <a:cubicBezTo>
                  <a:pt x="4924208" y="3568535"/>
                  <a:pt x="5021189" y="2626426"/>
                  <a:pt x="5397241" y="2327564"/>
                </a:cubicBezTo>
                <a:cubicBezTo>
                  <a:pt x="5773293" y="2028702"/>
                  <a:pt x="6454145" y="2454234"/>
                  <a:pt x="6727278" y="2066307"/>
                </a:cubicBezTo>
                <a:cubicBezTo>
                  <a:pt x="7000411" y="1678380"/>
                  <a:pt x="7018223" y="839190"/>
                  <a:pt x="7036036" y="0"/>
                </a:cubicBez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8E416E9-AE53-4EB3-A622-BA39B7FCB9FD}"/>
              </a:ext>
            </a:extLst>
          </p:cNvPr>
          <p:cNvSpPr txBox="1"/>
          <p:nvPr/>
        </p:nvSpPr>
        <p:spPr>
          <a:xfrm>
            <a:off x="8942120" y="1876301"/>
            <a:ext cx="2683824" cy="1261884"/>
          </a:xfrm>
          <a:prstGeom prst="rect">
            <a:avLst/>
          </a:prstGeom>
          <a:solidFill>
            <a:srgbClr val="F61274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НАШИ ПРЕИМУЩЕСТВА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0254498-EAAA-4911-A274-75B5B9669E4E}"/>
              </a:ext>
            </a:extLst>
          </p:cNvPr>
          <p:cNvSpPr txBox="1"/>
          <p:nvPr/>
        </p:nvSpPr>
        <p:spPr>
          <a:xfrm>
            <a:off x="4754088" y="2838203"/>
            <a:ext cx="2683824" cy="2585323"/>
          </a:xfrm>
          <a:prstGeom prst="rect">
            <a:avLst/>
          </a:prstGeom>
          <a:solidFill>
            <a:srgbClr val="FDDBE7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PAYWALL</a:t>
            </a:r>
            <a:endParaRPr lang="ru-RU" dirty="0"/>
          </a:p>
          <a:p>
            <a:endParaRPr lang="ru-RU" dirty="0"/>
          </a:p>
          <a:p>
            <a:r>
              <a:rPr lang="ru-RU" dirty="0"/>
              <a:t>КЕЙС: </a:t>
            </a:r>
            <a:r>
              <a:rPr lang="en-US" dirty="0"/>
              <a:t>ROI 233%</a:t>
            </a:r>
            <a:endParaRPr lang="ru-RU" dirty="0"/>
          </a:p>
          <a:p>
            <a:r>
              <a:rPr lang="ru-RU" dirty="0"/>
              <a:t> </a:t>
            </a:r>
          </a:p>
          <a:p>
            <a:r>
              <a:rPr lang="en-US" dirty="0" err="1"/>
              <a:t>Eduson</a:t>
            </a:r>
            <a:r>
              <a:rPr lang="en-US" dirty="0"/>
              <a:t> Academy</a:t>
            </a:r>
            <a:r>
              <a:rPr lang="ru-RU" dirty="0"/>
              <a:t> </a:t>
            </a:r>
          </a:p>
          <a:p>
            <a:endParaRPr lang="ru-RU" dirty="0"/>
          </a:p>
          <a:p>
            <a:r>
              <a:rPr lang="en-US" dirty="0" err="1"/>
              <a:t>Skillbox</a:t>
            </a:r>
            <a:endParaRPr lang="ru-RU" dirty="0"/>
          </a:p>
          <a:p>
            <a:endParaRPr lang="ru-RU" dirty="0"/>
          </a:p>
          <a:p>
            <a:r>
              <a:rPr lang="en-US" dirty="0"/>
              <a:t>Republic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E14664-EDAB-48DE-A391-231D8F704496}"/>
              </a:ext>
            </a:extLst>
          </p:cNvPr>
          <p:cNvSpPr txBox="1"/>
          <p:nvPr/>
        </p:nvSpPr>
        <p:spPr>
          <a:xfrm>
            <a:off x="8942120" y="2838203"/>
            <a:ext cx="2683824" cy="3139321"/>
          </a:xfrm>
          <a:prstGeom prst="rect">
            <a:avLst/>
          </a:prstGeom>
          <a:solidFill>
            <a:srgbClr val="FDDBE7"/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ОБУЧЕНИЕ НЕ ТОЛЬКО О ПОНИМАНИИ ВИЗУАЛА В СОЦИАЛЬНЫХ СЕТЯХ, ВЕДЕНИИ АККАУНТА, НО И ОБУЧЕНИЕ РЕДАКТИРОВАНИЮ ФОТОГРАФИЙ И МОНТАЖУ ВИДЕО, СПОСОБСТВУЮЩИХ НЕПОСТРЕДСТВЕННО РАЗВИТЬ АККАУНТ</a:t>
            </a:r>
          </a:p>
        </p:txBody>
      </p:sp>
      <p:cxnSp>
        <p:nvCxnSpPr>
          <p:cNvPr id="14" name="Соединитель: уступ 13">
            <a:extLst>
              <a:ext uri="{FF2B5EF4-FFF2-40B4-BE49-F238E27FC236}">
                <a16:creationId xmlns:a16="http://schemas.microsoft.com/office/drawing/2014/main" id="{706CAF24-6F25-47B4-B5D2-32C85D1BC4A1}"/>
              </a:ext>
            </a:extLst>
          </p:cNvPr>
          <p:cNvCxnSpPr>
            <a:cxnSpLocks/>
          </p:cNvCxnSpPr>
          <p:nvPr/>
        </p:nvCxnSpPr>
        <p:spPr>
          <a:xfrm>
            <a:off x="3028208" y="3110569"/>
            <a:ext cx="1725880" cy="712519"/>
          </a:xfrm>
          <a:prstGeom prst="bentConnector3">
            <a:avLst>
              <a:gd name="adj1" fmla="val 47248"/>
            </a:avLst>
          </a:prstGeom>
          <a:ln>
            <a:solidFill>
              <a:srgbClr val="F6127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Соединитель: уступ 16">
            <a:extLst>
              <a:ext uri="{FF2B5EF4-FFF2-40B4-BE49-F238E27FC236}">
                <a16:creationId xmlns:a16="http://schemas.microsoft.com/office/drawing/2014/main" id="{4FC8AC9F-C7AF-488C-B15D-B5547EB1F550}"/>
              </a:ext>
            </a:extLst>
          </p:cNvPr>
          <p:cNvCxnSpPr/>
          <p:nvPr/>
        </p:nvCxnSpPr>
        <p:spPr>
          <a:xfrm>
            <a:off x="7437912" y="3110569"/>
            <a:ext cx="1504208" cy="712519"/>
          </a:xfrm>
          <a:prstGeom prst="bentConnector3">
            <a:avLst/>
          </a:prstGeom>
          <a:ln>
            <a:solidFill>
              <a:srgbClr val="F6127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86203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6F86454-764E-418E-92DB-CB73A4426C7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0" y="1459154"/>
            <a:ext cx="12192000" cy="539884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E20368-66A4-4C94-86C0-21ED98154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449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6600" dirty="0">
                <a:ln>
                  <a:solidFill>
                    <a:srgbClr val="F61274"/>
                  </a:solidFill>
                </a:ln>
                <a:latin typeface="Bahnschrift Condensed" panose="020B0502040204020203" pitchFamily="34" charset="0"/>
              </a:rPr>
              <a:t>БИЗНЕС-МОДЕЛЬ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E3D822-5A1B-4E5E-B699-87E8DFEC1FFF}"/>
              </a:ext>
            </a:extLst>
          </p:cNvPr>
          <p:cNvSpPr txBox="1"/>
          <p:nvPr/>
        </p:nvSpPr>
        <p:spPr>
          <a:xfrm>
            <a:off x="0" y="2127252"/>
            <a:ext cx="220881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ПАРТНЕРЫ – ВИДЕОБЛОГГЕРЫ, ГРУППЫ В СОЦ. СЕТЯХ С АУДИТОРИЕЙ НЕ МЕНЕЕ 3 ТЫС. ЧЕЛОВЕК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E34770-1C76-4691-B2BF-8CDC4740629A}"/>
              </a:ext>
            </a:extLst>
          </p:cNvPr>
          <p:cNvSpPr txBox="1"/>
          <p:nvPr/>
        </p:nvSpPr>
        <p:spPr>
          <a:xfrm>
            <a:off x="2386940" y="2127252"/>
            <a:ext cx="26838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effectLst/>
                <a:ea typeface="Calibri" panose="020F0502020204030204" pitchFamily="34" charset="0"/>
              </a:rPr>
              <a:t>СОЗДАНИЕ ОБРАЗОВАТЕЛЬНОГО  </a:t>
            </a:r>
            <a:r>
              <a:rPr lang="ru-RU" sz="1400" dirty="0">
                <a:effectLst/>
                <a:ea typeface="Times New Roman" panose="02020603050405020304" pitchFamily="18" charset="0"/>
              </a:rPr>
              <a:t> ПРИЛОЖЕНИЯ ДЛЯ ПРОФЕССИОНАЛЬНОГО ОБУЧЕНИЯ</a:t>
            </a:r>
            <a:r>
              <a:rPr lang="ru-RU" sz="1400" dirty="0"/>
              <a:t> ФОТОРЕДАКТИРОВАНИЮ, ВИДЕОМОНТАЖУ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76819B-9780-4DE9-8C2F-13E5A3ABB678}"/>
              </a:ext>
            </a:extLst>
          </p:cNvPr>
          <p:cNvSpPr txBox="1"/>
          <p:nvPr/>
        </p:nvSpPr>
        <p:spPr>
          <a:xfrm>
            <a:off x="2685142" y="4162863"/>
            <a:ext cx="20056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МАТЕРИАЛЬНЫЕ РЕСУРСЫ, ИНТЕЛЛЕКТУАЛЬНЫЕ РЕСУРСЫ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86A0EC-9710-4320-AB5A-DBC9B0FFFCC1}"/>
              </a:ext>
            </a:extLst>
          </p:cNvPr>
          <p:cNvSpPr txBox="1"/>
          <p:nvPr/>
        </p:nvSpPr>
        <p:spPr>
          <a:xfrm>
            <a:off x="4963886" y="2127252"/>
            <a:ext cx="22404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/>
              <a:t>НОВИЗНА</a:t>
            </a:r>
          </a:p>
          <a:p>
            <a:pPr marL="342900" indent="-342900">
              <a:buAutoNum type="arabicPeriod"/>
            </a:pPr>
            <a:r>
              <a:rPr lang="ru-RU" dirty="0"/>
              <a:t>ПОЛЕЗНОСТЬ</a:t>
            </a:r>
          </a:p>
          <a:p>
            <a:pPr marL="342900" indent="-342900">
              <a:buAutoNum type="arabicPeriod"/>
            </a:pPr>
            <a:r>
              <a:rPr lang="ru-RU" dirty="0"/>
              <a:t>ЦЕНА</a:t>
            </a:r>
          </a:p>
          <a:p>
            <a:pPr marL="342900" indent="-342900">
              <a:buAutoNum type="arabicPeriod"/>
            </a:pPr>
            <a:r>
              <a:rPr lang="ru-RU" dirty="0"/>
              <a:t>ДОСТУПНОСТЬ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90A61D-F686-4713-B392-7226C1B3AC8B}"/>
              </a:ext>
            </a:extLst>
          </p:cNvPr>
          <p:cNvSpPr txBox="1"/>
          <p:nvPr/>
        </p:nvSpPr>
        <p:spPr>
          <a:xfrm>
            <a:off x="7374577" y="2127252"/>
            <a:ext cx="22404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СООБЩЕСТВА, ОНЛАЙН-ВСТРЕЧИ, ОБЩЕНИЕ ЧЕРЕЗ СОЦ.СЕТИ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DE6162-2460-4E60-BC65-4B16D423A931}"/>
              </a:ext>
            </a:extLst>
          </p:cNvPr>
          <p:cNvSpPr txBox="1"/>
          <p:nvPr/>
        </p:nvSpPr>
        <p:spPr>
          <a:xfrm>
            <a:off x="7374577" y="3716977"/>
            <a:ext cx="22404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ПРЯМЫЕ (ПРОДАЖА ЧЕРЕЗ ИНТЕРНЕТ)</a:t>
            </a:r>
          </a:p>
          <a:p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45C997-3677-4351-9A1B-4E1BDF6D040A}"/>
              </a:ext>
            </a:extLst>
          </p:cNvPr>
          <p:cNvSpPr txBox="1"/>
          <p:nvPr/>
        </p:nvSpPr>
        <p:spPr>
          <a:xfrm>
            <a:off x="9820894" y="2127252"/>
            <a:ext cx="22088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НИШЕВЫЙ РЫНОК</a:t>
            </a:r>
          </a:p>
          <a:p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3463B40-EB6A-4954-8B5A-7A6464483094}"/>
              </a:ext>
            </a:extLst>
          </p:cNvPr>
          <p:cNvSpPr txBox="1"/>
          <p:nvPr/>
        </p:nvSpPr>
        <p:spPr>
          <a:xfrm>
            <a:off x="162296" y="5459811"/>
            <a:ext cx="2794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ФИКСИРОВАННЫЕ </a:t>
            </a:r>
          </a:p>
          <a:p>
            <a:r>
              <a:rPr lang="ru-RU" dirty="0"/>
              <a:t>(ОПЛАТА ИНТЕРНЕТА)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C14929-5746-406D-AC8D-919E45B451E3}"/>
              </a:ext>
            </a:extLst>
          </p:cNvPr>
          <p:cNvSpPr txBox="1"/>
          <p:nvPr/>
        </p:nvSpPr>
        <p:spPr>
          <a:xfrm>
            <a:off x="2992582" y="5398846"/>
            <a:ext cx="30163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ПЕРЕМЕННЫЕ</a:t>
            </a:r>
          </a:p>
          <a:p>
            <a:r>
              <a:rPr lang="ru-RU" dirty="0"/>
              <a:t>(ПОКУПКА НЕОБХОДИМЫХ ПРИЛОЖЕНИЙ, ПОДПИСОК)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5CA558-12C2-46BF-B5A1-1642EABE5489}"/>
              </a:ext>
            </a:extLst>
          </p:cNvPr>
          <p:cNvSpPr txBox="1"/>
          <p:nvPr/>
        </p:nvSpPr>
        <p:spPr>
          <a:xfrm>
            <a:off x="6096000" y="5459811"/>
            <a:ext cx="58268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РАЗОВЫЕ СДЕЛКИ</a:t>
            </a:r>
          </a:p>
          <a:p>
            <a:r>
              <a:rPr lang="ru-RU" dirty="0"/>
              <a:t>РЕГУЛЯРНЫЕ ДОХОДЫ ОТ ПЕРИОДИЧЕСКИХ ПЛАТЕЖЕЙ</a:t>
            </a:r>
          </a:p>
          <a:p>
            <a:r>
              <a:rPr lang="ru-RU" dirty="0"/>
              <a:t>ПРОДАЖА ПРОДУКТА</a:t>
            </a:r>
          </a:p>
          <a:p>
            <a:r>
              <a:rPr lang="ru-RU" dirty="0"/>
              <a:t>РЕКЛАМА</a:t>
            </a:r>
          </a:p>
        </p:txBody>
      </p:sp>
    </p:spTree>
    <p:extLst>
      <p:ext uri="{BB962C8B-B14F-4D97-AF65-F5344CB8AC3E}">
        <p14:creationId xmlns:p14="http://schemas.microsoft.com/office/powerpoint/2010/main" val="10179176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FA47A978-D273-450A-8B53-768D3F148EE1}"/>
              </a:ext>
            </a:extLst>
          </p:cNvPr>
          <p:cNvSpPr/>
          <p:nvPr/>
        </p:nvSpPr>
        <p:spPr>
          <a:xfrm>
            <a:off x="-71252" y="-59377"/>
            <a:ext cx="3562597" cy="5818909"/>
          </a:xfrm>
          <a:custGeom>
            <a:avLst/>
            <a:gdLst>
              <a:gd name="connsiteX0" fmla="*/ 3562597 w 3562597"/>
              <a:gd name="connsiteY0" fmla="*/ 0 h 5818909"/>
              <a:gd name="connsiteX1" fmla="*/ 3313216 w 3562597"/>
              <a:gd name="connsiteY1" fmla="*/ 724395 h 5818909"/>
              <a:gd name="connsiteX2" fmla="*/ 2386940 w 3562597"/>
              <a:gd name="connsiteY2" fmla="*/ 831273 h 5818909"/>
              <a:gd name="connsiteX3" fmla="*/ 2529444 w 3562597"/>
              <a:gd name="connsiteY3" fmla="*/ 1876302 h 5818909"/>
              <a:gd name="connsiteX4" fmla="*/ 1650670 w 3562597"/>
              <a:gd name="connsiteY4" fmla="*/ 2766951 h 5818909"/>
              <a:gd name="connsiteX5" fmla="*/ 1769423 w 3562597"/>
              <a:gd name="connsiteY5" fmla="*/ 3859481 h 5818909"/>
              <a:gd name="connsiteX6" fmla="*/ 938151 w 3562597"/>
              <a:gd name="connsiteY6" fmla="*/ 4334494 h 5818909"/>
              <a:gd name="connsiteX7" fmla="*/ 985652 w 3562597"/>
              <a:gd name="connsiteY7" fmla="*/ 5367647 h 5818909"/>
              <a:gd name="connsiteX8" fmla="*/ 0 w 3562597"/>
              <a:gd name="connsiteY8" fmla="*/ 5818909 h 5818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2597" h="5818909">
                <a:moveTo>
                  <a:pt x="3562597" y="0"/>
                </a:moveTo>
                <a:cubicBezTo>
                  <a:pt x="3535878" y="292925"/>
                  <a:pt x="3509159" y="585850"/>
                  <a:pt x="3313216" y="724395"/>
                </a:cubicBezTo>
                <a:cubicBezTo>
                  <a:pt x="3117273" y="862941"/>
                  <a:pt x="2517569" y="639289"/>
                  <a:pt x="2386940" y="831273"/>
                </a:cubicBezTo>
                <a:cubicBezTo>
                  <a:pt x="2256311" y="1023257"/>
                  <a:pt x="2652156" y="1553689"/>
                  <a:pt x="2529444" y="1876302"/>
                </a:cubicBezTo>
                <a:cubicBezTo>
                  <a:pt x="2406732" y="2198915"/>
                  <a:pt x="1777340" y="2436421"/>
                  <a:pt x="1650670" y="2766951"/>
                </a:cubicBezTo>
                <a:cubicBezTo>
                  <a:pt x="1524000" y="3097481"/>
                  <a:pt x="1888176" y="3598224"/>
                  <a:pt x="1769423" y="3859481"/>
                </a:cubicBezTo>
                <a:cubicBezTo>
                  <a:pt x="1650670" y="4120738"/>
                  <a:pt x="1068779" y="4083133"/>
                  <a:pt x="938151" y="4334494"/>
                </a:cubicBezTo>
                <a:cubicBezTo>
                  <a:pt x="807523" y="4585855"/>
                  <a:pt x="1142011" y="5120244"/>
                  <a:pt x="985652" y="5367647"/>
                </a:cubicBezTo>
                <a:cubicBezTo>
                  <a:pt x="829293" y="5615050"/>
                  <a:pt x="414646" y="5716979"/>
                  <a:pt x="0" y="5818909"/>
                </a:cubicBezTo>
              </a:path>
            </a:pathLst>
          </a:custGeom>
          <a:noFill/>
          <a:ln>
            <a:solidFill>
              <a:srgbClr val="F61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123F98-A073-4ED4-BD69-DA05B1871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239494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600" dirty="0">
                <a:ln>
                  <a:solidFill>
                    <a:srgbClr val="F61274"/>
                  </a:solidFill>
                </a:ln>
                <a:latin typeface="Bahnschrift Condensed" panose="020B0502040204020203" pitchFamily="34" charset="0"/>
              </a:rPr>
              <a:t>ПРОЦЕСС ОКАЗАНИЯ УСЛУГИ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F092B6-8922-4D13-ADC3-52FF6520F0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2563" y="2055813"/>
            <a:ext cx="6239494" cy="4558742"/>
          </a:xfrm>
        </p:spPr>
        <p:txBody>
          <a:bodyPr>
            <a:normAutofit fontScale="92500"/>
          </a:bodyPr>
          <a:lstStyle/>
          <a:p>
            <a:pPr marL="514350" indent="-514350">
              <a:buAutoNum type="arabicPeriod"/>
            </a:pPr>
            <a:r>
              <a:rPr lang="ru-RU" dirty="0"/>
              <a:t>РЕГИСТРАЦИЯ НА КУРС «</a:t>
            </a:r>
            <a:r>
              <a:rPr lang="en-US" dirty="0"/>
              <a:t>PRO</a:t>
            </a:r>
            <a:r>
              <a:rPr lang="ru-RU" dirty="0"/>
              <a:t> КОНТЕНТ»</a:t>
            </a:r>
          </a:p>
          <a:p>
            <a:pPr marL="514350" indent="-514350">
              <a:buAutoNum type="arabicPeriod"/>
            </a:pPr>
            <a:r>
              <a:rPr lang="ru-RU" dirty="0"/>
              <a:t>СВЯЗЬ С КЛИЕНТАМИ</a:t>
            </a:r>
          </a:p>
          <a:p>
            <a:pPr marL="514350" indent="-514350">
              <a:buAutoNum type="arabicPeriod"/>
            </a:pPr>
            <a:r>
              <a:rPr lang="ru-RU" dirty="0"/>
              <a:t>ПРОВЕДЕНИЕ ОНЛАЙН-ВСТРЕЧ И ЛЕКЦИЙ В ПРЯМОМ ЭФИРЕ</a:t>
            </a:r>
          </a:p>
          <a:p>
            <a:pPr marL="514350" indent="-514350">
              <a:buAutoNum type="arabicPeriod"/>
            </a:pPr>
            <a:r>
              <a:rPr lang="ru-RU" dirty="0"/>
              <a:t>ВЫДАЧА ЗАДАНИЙ КЛИЕНТАМ ДЛЯ САМОСТОЯТЕЛЬНОГО ВЫПОЛНЕНИЯ</a:t>
            </a:r>
          </a:p>
          <a:p>
            <a:pPr marL="514350" indent="-514350">
              <a:buAutoNum type="arabicPeriod"/>
            </a:pPr>
            <a:r>
              <a:rPr lang="ru-RU" dirty="0"/>
              <a:t>МОНИТОРИНГ ВЫПОЛНЕННЫХ ЗАДАНИЙ</a:t>
            </a:r>
          </a:p>
          <a:p>
            <a:pPr marL="514350" indent="-514350">
              <a:buAutoNum type="arabicPeriod"/>
            </a:pPr>
            <a:r>
              <a:rPr lang="ru-RU" dirty="0"/>
              <a:t>ВЫДАЧА СЕРТИФИКАТА ОБ ОБУЧЕНИИ</a:t>
            </a:r>
          </a:p>
          <a:p>
            <a:pPr marL="514350" indent="-514350">
              <a:buAutoNum type="arabicPeriod"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38CC677-AEAC-496F-AA20-146638DCE0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r="614" b="12208"/>
          <a:stretch/>
        </p:blipFill>
        <p:spPr>
          <a:xfrm>
            <a:off x="7001815" y="0"/>
            <a:ext cx="51901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5406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A3E320-2994-4DEE-BB16-B0CF0438D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7616" y="365125"/>
            <a:ext cx="7126184" cy="1325563"/>
          </a:xfrm>
        </p:spPr>
        <p:txBody>
          <a:bodyPr>
            <a:normAutofit/>
          </a:bodyPr>
          <a:lstStyle/>
          <a:p>
            <a:pPr algn="ctr"/>
            <a:r>
              <a:rPr lang="ru-RU" sz="6600" dirty="0">
                <a:ln>
                  <a:solidFill>
                    <a:srgbClr val="F61274"/>
                  </a:solidFill>
                </a:ln>
                <a:latin typeface="Bahnschrift Condensed" panose="020B0502040204020203" pitchFamily="34" charset="0"/>
              </a:rPr>
              <a:t>ЦЕЛЬ ПРОЕКТА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D150CB1-F831-467D-9188-D0BF66177C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854450" cy="6858000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6182F95E-A211-4FBF-86CF-7A8E75F21EB7}"/>
              </a:ext>
            </a:extLst>
          </p:cNvPr>
          <p:cNvSpPr/>
          <p:nvPr/>
        </p:nvSpPr>
        <p:spPr>
          <a:xfrm>
            <a:off x="4227616" y="1690688"/>
            <a:ext cx="878774" cy="838756"/>
          </a:xfrm>
          <a:prstGeom prst="roundRect">
            <a:avLst/>
          </a:prstGeom>
          <a:solidFill>
            <a:srgbClr val="F61274"/>
          </a:solidFill>
          <a:ln>
            <a:solidFill>
              <a:srgbClr val="F61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Algerian" panose="04020705040A02060702" pitchFamily="82" charset="0"/>
              </a:rPr>
              <a:t>S</a:t>
            </a:r>
            <a:endParaRPr lang="ru-RU" sz="6000" dirty="0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75DFCAF5-600E-47A6-BBBD-D645F0496815}"/>
              </a:ext>
            </a:extLst>
          </p:cNvPr>
          <p:cNvSpPr/>
          <p:nvPr/>
        </p:nvSpPr>
        <p:spPr>
          <a:xfrm>
            <a:off x="4227616" y="2636322"/>
            <a:ext cx="878774" cy="792678"/>
          </a:xfrm>
          <a:prstGeom prst="roundRect">
            <a:avLst/>
          </a:prstGeom>
          <a:solidFill>
            <a:srgbClr val="F61274"/>
          </a:solidFill>
          <a:ln>
            <a:solidFill>
              <a:srgbClr val="F61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Algerian" panose="04020705040A02060702" pitchFamily="82" charset="0"/>
              </a:rPr>
              <a:t>M</a:t>
            </a:r>
            <a:endParaRPr lang="ru-RU" sz="6000" dirty="0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08EC66DC-DA3A-4418-9691-DFEB8B1FE199}"/>
              </a:ext>
            </a:extLst>
          </p:cNvPr>
          <p:cNvSpPr/>
          <p:nvPr/>
        </p:nvSpPr>
        <p:spPr>
          <a:xfrm>
            <a:off x="4227616" y="3550722"/>
            <a:ext cx="878774" cy="792678"/>
          </a:xfrm>
          <a:prstGeom prst="roundRect">
            <a:avLst/>
          </a:prstGeom>
          <a:solidFill>
            <a:srgbClr val="F61274"/>
          </a:solidFill>
          <a:ln>
            <a:solidFill>
              <a:srgbClr val="F61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Algerian" panose="04020705040A02060702" pitchFamily="82" charset="0"/>
              </a:rPr>
              <a:t>A</a:t>
            </a:r>
            <a:endParaRPr lang="ru-RU" sz="6000" dirty="0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4946E7DD-1193-43B3-90CE-8AB906637663}"/>
              </a:ext>
            </a:extLst>
          </p:cNvPr>
          <p:cNvSpPr/>
          <p:nvPr/>
        </p:nvSpPr>
        <p:spPr>
          <a:xfrm>
            <a:off x="4227616" y="4488873"/>
            <a:ext cx="878774" cy="792678"/>
          </a:xfrm>
          <a:prstGeom prst="roundRect">
            <a:avLst/>
          </a:prstGeom>
          <a:solidFill>
            <a:srgbClr val="F61274"/>
          </a:solidFill>
          <a:ln>
            <a:solidFill>
              <a:srgbClr val="F61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Algerian" panose="04020705040A02060702" pitchFamily="82" charset="0"/>
              </a:rPr>
              <a:t>R</a:t>
            </a:r>
            <a:endParaRPr lang="ru-RU" sz="6000" dirty="0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F28BC6A1-CAC7-40B4-B9E2-2FC23BFB6465}"/>
              </a:ext>
            </a:extLst>
          </p:cNvPr>
          <p:cNvSpPr/>
          <p:nvPr/>
        </p:nvSpPr>
        <p:spPr>
          <a:xfrm>
            <a:off x="4227616" y="5426131"/>
            <a:ext cx="878774" cy="792678"/>
          </a:xfrm>
          <a:prstGeom prst="roundRect">
            <a:avLst/>
          </a:prstGeom>
          <a:solidFill>
            <a:srgbClr val="F61274"/>
          </a:solidFill>
          <a:ln>
            <a:solidFill>
              <a:srgbClr val="F61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Algerian" panose="04020705040A02060702" pitchFamily="82" charset="0"/>
              </a:rPr>
              <a:t>T</a:t>
            </a:r>
            <a:endParaRPr lang="ru-RU" sz="6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7C9B361-CA91-4A87-AB5F-649566DA1E25}"/>
              </a:ext>
            </a:extLst>
          </p:cNvPr>
          <p:cNvSpPr txBox="1"/>
          <p:nvPr/>
        </p:nvSpPr>
        <p:spPr>
          <a:xfrm>
            <a:off x="5701145" y="1786900"/>
            <a:ext cx="5652655" cy="646331"/>
          </a:xfrm>
          <a:prstGeom prst="rect">
            <a:avLst/>
          </a:prstGeom>
          <a:noFill/>
          <a:ln>
            <a:solidFill>
              <a:srgbClr val="F61274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СПОСОБНОСТЬ ДЕЛИТЬСЯ ЛИЧНЫМИ НАВЫКАМИ И ПОЛУЧАТЬ ОТ ЭТОГО УДОВОЛЬСТВИЕ И ДЕНЬГИ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6A5ABD9A-2C5B-4BC1-A77B-F43E55A316D1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4857008" y="2110065"/>
            <a:ext cx="844137" cy="1"/>
          </a:xfrm>
          <a:prstGeom prst="straightConnector1">
            <a:avLst/>
          </a:prstGeom>
          <a:ln>
            <a:solidFill>
              <a:srgbClr val="F6127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C0572FF-E62F-4E9D-97C2-A5DAC3889823}"/>
              </a:ext>
            </a:extLst>
          </p:cNvPr>
          <p:cNvSpPr txBox="1"/>
          <p:nvPr/>
        </p:nvSpPr>
        <p:spPr>
          <a:xfrm>
            <a:off x="5701144" y="2709495"/>
            <a:ext cx="5652655" cy="646331"/>
          </a:xfrm>
          <a:prstGeom prst="rect">
            <a:avLst/>
          </a:prstGeom>
          <a:noFill/>
          <a:ln>
            <a:solidFill>
              <a:srgbClr val="F61274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ДОБИТЬСЯ 100 ТЫСЯЧ ПОДПИСЧИКОВ В ГРУППЕ «ВКОНТАКТЕ», ПРОДАТЬ КУРС 5 ТЫСЯЧАМ ЛЮДЕЙ</a:t>
            </a:r>
          </a:p>
        </p:txBody>
      </p: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A1AEC867-E253-45FA-A59E-53DEE858AE58}"/>
              </a:ext>
            </a:extLst>
          </p:cNvPr>
          <p:cNvCxnSpPr>
            <a:stCxn id="7" idx="3"/>
            <a:endCxn id="16" idx="1"/>
          </p:cNvCxnSpPr>
          <p:nvPr/>
        </p:nvCxnSpPr>
        <p:spPr>
          <a:xfrm>
            <a:off x="5106390" y="3032661"/>
            <a:ext cx="594754" cy="0"/>
          </a:xfrm>
          <a:prstGeom prst="straightConnector1">
            <a:avLst/>
          </a:prstGeom>
          <a:ln>
            <a:solidFill>
              <a:srgbClr val="F6127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3A7EBA13-D54B-4D27-842F-27661730E73C}"/>
              </a:ext>
            </a:extLst>
          </p:cNvPr>
          <p:cNvSpPr txBox="1"/>
          <p:nvPr/>
        </p:nvSpPr>
        <p:spPr>
          <a:xfrm>
            <a:off x="5701144" y="3565543"/>
            <a:ext cx="5652655" cy="923330"/>
          </a:xfrm>
          <a:prstGeom prst="rect">
            <a:avLst/>
          </a:prstGeom>
          <a:noFill/>
          <a:ln>
            <a:solidFill>
              <a:srgbClr val="F61274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1. СОЗДАТЬ ГРУППУ «ВКОНТАКТЕ» И РАЗВИВАТЬ ЕЕ, ВЫКЛАДЫВАТЬ ПОЛЕЗНЫЕ ПОСТЫ И ДАЛЕЕ ВВОДИТЬ В ПРОДАЖУ КУРС</a:t>
            </a:r>
          </a:p>
        </p:txBody>
      </p: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92B524D0-170A-4BDF-A449-FD2C4256106D}"/>
              </a:ext>
            </a:extLst>
          </p:cNvPr>
          <p:cNvCxnSpPr>
            <a:stCxn id="8" idx="3"/>
          </p:cNvCxnSpPr>
          <p:nvPr/>
        </p:nvCxnSpPr>
        <p:spPr>
          <a:xfrm>
            <a:off x="5106390" y="3947061"/>
            <a:ext cx="594754" cy="0"/>
          </a:xfrm>
          <a:prstGeom prst="straightConnector1">
            <a:avLst/>
          </a:prstGeom>
          <a:ln>
            <a:solidFill>
              <a:srgbClr val="F6127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81F1EC18-268F-4F0E-9426-B38FDA478C1E}"/>
              </a:ext>
            </a:extLst>
          </p:cNvPr>
          <p:cNvSpPr txBox="1"/>
          <p:nvPr/>
        </p:nvSpPr>
        <p:spPr>
          <a:xfrm>
            <a:off x="5701143" y="4561153"/>
            <a:ext cx="5652655" cy="646331"/>
          </a:xfrm>
          <a:prstGeom prst="rect">
            <a:avLst/>
          </a:prstGeom>
          <a:noFill/>
          <a:ln>
            <a:solidFill>
              <a:srgbClr val="F61274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ПОМОЧЬ ЛЮДЯМ, НУЖДАЮЩИМСЯ В ДОСТУПНОМ И ПОНЯТНОМ КУРСЕ ПО ВИЗУАЛУ</a:t>
            </a:r>
          </a:p>
        </p:txBody>
      </p: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41A9EB23-7FBB-4791-88B1-3F23A9811C52}"/>
              </a:ext>
            </a:extLst>
          </p:cNvPr>
          <p:cNvCxnSpPr>
            <a:cxnSpLocks/>
            <a:stCxn id="9" idx="3"/>
            <a:endCxn id="22" idx="1"/>
          </p:cNvCxnSpPr>
          <p:nvPr/>
        </p:nvCxnSpPr>
        <p:spPr>
          <a:xfrm flipV="1">
            <a:off x="5106390" y="4884319"/>
            <a:ext cx="594753" cy="893"/>
          </a:xfrm>
          <a:prstGeom prst="straightConnector1">
            <a:avLst/>
          </a:prstGeom>
          <a:ln>
            <a:solidFill>
              <a:srgbClr val="F6127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144DB943-C66E-4C16-8597-FE4AD79C9748}"/>
              </a:ext>
            </a:extLst>
          </p:cNvPr>
          <p:cNvSpPr txBox="1"/>
          <p:nvPr/>
        </p:nvSpPr>
        <p:spPr>
          <a:xfrm>
            <a:off x="5701143" y="5384285"/>
            <a:ext cx="5652655" cy="1200329"/>
          </a:xfrm>
          <a:prstGeom prst="rect">
            <a:avLst/>
          </a:prstGeom>
          <a:noFill/>
          <a:ln>
            <a:solidFill>
              <a:srgbClr val="F61274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ДОБИТЬСЯ 100 ТЫСЯЧ ПОДПИСЧИКОВ И ПРОДАТЬ КУРС 5 ТЫСЯЧАМ ЛЮДЕЙ К 2025 ГОДУ, РАЗВИТЬ ГРУППУ ДО 1000 ЧЕЛОВЕК И ПРОДАТЬ КУРС 250 ЛЮДЯМ ДО КОНЦА 2023 ГОДА</a:t>
            </a:r>
          </a:p>
        </p:txBody>
      </p:sp>
      <p:cxnSp>
        <p:nvCxnSpPr>
          <p:cNvPr id="31" name="Прямая со стрелкой 30">
            <a:extLst>
              <a:ext uri="{FF2B5EF4-FFF2-40B4-BE49-F238E27FC236}">
                <a16:creationId xmlns:a16="http://schemas.microsoft.com/office/drawing/2014/main" id="{E3F25928-699B-4F5D-8D03-32AAA1D974EC}"/>
              </a:ext>
            </a:extLst>
          </p:cNvPr>
          <p:cNvCxnSpPr>
            <a:stCxn id="10" idx="3"/>
          </p:cNvCxnSpPr>
          <p:nvPr/>
        </p:nvCxnSpPr>
        <p:spPr>
          <a:xfrm>
            <a:off x="5106390" y="5822470"/>
            <a:ext cx="594753" cy="0"/>
          </a:xfrm>
          <a:prstGeom prst="straightConnector1">
            <a:avLst/>
          </a:prstGeom>
          <a:ln>
            <a:solidFill>
              <a:srgbClr val="F6127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8708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20DE70-50F3-4ACE-A3A7-FC6FB32E5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758" y="365125"/>
            <a:ext cx="6739742" cy="14605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600" dirty="0">
                <a:ln>
                  <a:solidFill>
                    <a:srgbClr val="F61274"/>
                  </a:solidFill>
                </a:ln>
                <a:latin typeface="Bahnschrift Condensed" panose="020B0502040204020203" pitchFamily="34" charset="0"/>
              </a:rPr>
              <a:t>СТАРТОВЫЕ ИНВЕСТИЦИИ</a:t>
            </a: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9806BA29-67C9-4117-B044-CA89B5A5EA6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315740000"/>
              </p:ext>
            </p:extLst>
          </p:nvPr>
        </p:nvGraphicFramePr>
        <p:xfrm>
          <a:off x="308758" y="2190750"/>
          <a:ext cx="6472053" cy="359862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57351">
                  <a:extLst>
                    <a:ext uri="{9D8B030D-6E8A-4147-A177-3AD203B41FA5}">
                      <a16:colId xmlns:a16="http://schemas.microsoft.com/office/drawing/2014/main" val="4179052789"/>
                    </a:ext>
                  </a:extLst>
                </a:gridCol>
                <a:gridCol w="2157351">
                  <a:extLst>
                    <a:ext uri="{9D8B030D-6E8A-4147-A177-3AD203B41FA5}">
                      <a16:colId xmlns:a16="http://schemas.microsoft.com/office/drawing/2014/main" val="2422575917"/>
                    </a:ext>
                  </a:extLst>
                </a:gridCol>
                <a:gridCol w="2157351">
                  <a:extLst>
                    <a:ext uri="{9D8B030D-6E8A-4147-A177-3AD203B41FA5}">
                      <a16:colId xmlns:a16="http://schemas.microsoft.com/office/drawing/2014/main" val="127784932"/>
                    </a:ext>
                  </a:extLst>
                </a:gridCol>
              </a:tblGrid>
              <a:tr h="564872">
                <a:tc>
                  <a:txBody>
                    <a:bodyPr/>
                    <a:lstStyle/>
                    <a:p>
                      <a:r>
                        <a:rPr lang="ru-RU" dirty="0"/>
                        <a:t>СТАТЬЯ ЗАТРАТ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СУММА,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ИСТОЧНИК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755004"/>
                  </a:ext>
                </a:extLst>
              </a:tr>
              <a:tr h="564872">
                <a:tc>
                  <a:txBody>
                    <a:bodyPr/>
                    <a:lstStyle/>
                    <a:p>
                      <a:r>
                        <a:rPr lang="ru-RU" dirty="0"/>
                        <a:t>ТЕЛЕФОН С КАЧЕСТВЕННОЙ КАМЕРОЙ И ПАМЯТЬЮ В 1 ТБ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120 000 РУБ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СОБСТВЕННЫЕ СБЕРЕЖЕНИЯ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483396"/>
                  </a:ext>
                </a:extLst>
              </a:tr>
              <a:tr h="564872">
                <a:tc>
                  <a:txBody>
                    <a:bodyPr/>
                    <a:lstStyle/>
                    <a:p>
                      <a:r>
                        <a:rPr lang="ru-RU" dirty="0"/>
                        <a:t>ПОКУПКА РЕКЛАМЫ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155 000 РУБ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ГРАНТ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454278"/>
                  </a:ext>
                </a:extLst>
              </a:tr>
              <a:tr h="564872">
                <a:tc>
                  <a:txBody>
                    <a:bodyPr/>
                    <a:lstStyle/>
                    <a:p>
                      <a:r>
                        <a:rPr lang="ru-RU" dirty="0"/>
                        <a:t>МИКРОФОН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3 000 РУБ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ГРАНТ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052436"/>
                  </a:ext>
                </a:extLst>
              </a:tr>
              <a:tr h="564872">
                <a:tc>
                  <a:txBody>
                    <a:bodyPr/>
                    <a:lstStyle/>
                    <a:p>
                      <a:r>
                        <a:rPr lang="ru-RU" dirty="0"/>
                        <a:t>ПОКУПКА КУРСОВ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СОБСТВЕННЫЕ СБЕРЕЖЕНИЯ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216359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D1BD4DA-4021-456C-8CBA-7455147D3C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0635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: фигура 5">
            <a:extLst>
              <a:ext uri="{FF2B5EF4-FFF2-40B4-BE49-F238E27FC236}">
                <a16:creationId xmlns:a16="http://schemas.microsoft.com/office/drawing/2014/main" id="{B3CC1D2F-0E3C-4A27-9493-8E03A97DE9D8}"/>
              </a:ext>
            </a:extLst>
          </p:cNvPr>
          <p:cNvSpPr/>
          <p:nvPr/>
        </p:nvSpPr>
        <p:spPr>
          <a:xfrm>
            <a:off x="-71252" y="1852551"/>
            <a:ext cx="6875243" cy="5145622"/>
          </a:xfrm>
          <a:custGeom>
            <a:avLst/>
            <a:gdLst>
              <a:gd name="connsiteX0" fmla="*/ 0 w 6875243"/>
              <a:gd name="connsiteY0" fmla="*/ 0 h 5145622"/>
              <a:gd name="connsiteX1" fmla="*/ 1579418 w 6875243"/>
              <a:gd name="connsiteY1" fmla="*/ 391885 h 5145622"/>
              <a:gd name="connsiteX2" fmla="*/ 1603169 w 6875243"/>
              <a:gd name="connsiteY2" fmla="*/ 1769423 h 5145622"/>
              <a:gd name="connsiteX3" fmla="*/ 4120738 w 6875243"/>
              <a:gd name="connsiteY3" fmla="*/ 2125683 h 5145622"/>
              <a:gd name="connsiteX4" fmla="*/ 4322618 w 6875243"/>
              <a:gd name="connsiteY4" fmla="*/ 3443844 h 5145622"/>
              <a:gd name="connsiteX5" fmla="*/ 5866410 w 6875243"/>
              <a:gd name="connsiteY5" fmla="*/ 3716976 h 5145622"/>
              <a:gd name="connsiteX6" fmla="*/ 6757060 w 6875243"/>
              <a:gd name="connsiteY6" fmla="*/ 4987636 h 5145622"/>
              <a:gd name="connsiteX7" fmla="*/ 6840187 w 6875243"/>
              <a:gd name="connsiteY7" fmla="*/ 5082639 h 5145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75243" h="5145622">
                <a:moveTo>
                  <a:pt x="0" y="0"/>
                </a:moveTo>
                <a:cubicBezTo>
                  <a:pt x="656111" y="48490"/>
                  <a:pt x="1312223" y="96981"/>
                  <a:pt x="1579418" y="391885"/>
                </a:cubicBezTo>
                <a:cubicBezTo>
                  <a:pt x="1846613" y="686789"/>
                  <a:pt x="1179616" y="1480457"/>
                  <a:pt x="1603169" y="1769423"/>
                </a:cubicBezTo>
                <a:cubicBezTo>
                  <a:pt x="2026722" y="2058389"/>
                  <a:pt x="3667496" y="1846613"/>
                  <a:pt x="4120738" y="2125683"/>
                </a:cubicBezTo>
                <a:cubicBezTo>
                  <a:pt x="4573980" y="2404753"/>
                  <a:pt x="4031673" y="3178629"/>
                  <a:pt x="4322618" y="3443844"/>
                </a:cubicBezTo>
                <a:cubicBezTo>
                  <a:pt x="4613563" y="3709059"/>
                  <a:pt x="5460670" y="3459677"/>
                  <a:pt x="5866410" y="3716976"/>
                </a:cubicBezTo>
                <a:cubicBezTo>
                  <a:pt x="6272150" y="3974275"/>
                  <a:pt x="6594764" y="4760026"/>
                  <a:pt x="6757060" y="4987636"/>
                </a:cubicBezTo>
                <a:cubicBezTo>
                  <a:pt x="6919356" y="5215247"/>
                  <a:pt x="6879771" y="5148943"/>
                  <a:pt x="6840187" y="5082639"/>
                </a:cubicBezTo>
              </a:path>
            </a:pathLst>
          </a:custGeom>
          <a:noFill/>
          <a:ln>
            <a:solidFill>
              <a:srgbClr val="F61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: фигура 6">
            <a:extLst>
              <a:ext uri="{FF2B5EF4-FFF2-40B4-BE49-F238E27FC236}">
                <a16:creationId xmlns:a16="http://schemas.microsoft.com/office/drawing/2014/main" id="{F6CEB91B-775E-41A4-96C7-82579D04AD32}"/>
              </a:ext>
            </a:extLst>
          </p:cNvPr>
          <p:cNvSpPr/>
          <p:nvPr/>
        </p:nvSpPr>
        <p:spPr>
          <a:xfrm>
            <a:off x="-118753" y="35626"/>
            <a:ext cx="3087584" cy="3111335"/>
          </a:xfrm>
          <a:custGeom>
            <a:avLst/>
            <a:gdLst>
              <a:gd name="connsiteX0" fmla="*/ 3087584 w 3087584"/>
              <a:gd name="connsiteY0" fmla="*/ 0 h 3111335"/>
              <a:gd name="connsiteX1" fmla="*/ 2719449 w 3087584"/>
              <a:gd name="connsiteY1" fmla="*/ 1151906 h 3111335"/>
              <a:gd name="connsiteX2" fmla="*/ 1223158 w 3087584"/>
              <a:gd name="connsiteY2" fmla="*/ 1306286 h 3111335"/>
              <a:gd name="connsiteX3" fmla="*/ 890649 w 3087584"/>
              <a:gd name="connsiteY3" fmla="*/ 2505693 h 3111335"/>
              <a:gd name="connsiteX4" fmla="*/ 0 w 3087584"/>
              <a:gd name="connsiteY4" fmla="*/ 3111335 h 3111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87584" h="3111335">
                <a:moveTo>
                  <a:pt x="3087584" y="0"/>
                </a:moveTo>
                <a:cubicBezTo>
                  <a:pt x="3058885" y="467096"/>
                  <a:pt x="3030187" y="934192"/>
                  <a:pt x="2719449" y="1151906"/>
                </a:cubicBezTo>
                <a:cubicBezTo>
                  <a:pt x="2408711" y="1369620"/>
                  <a:pt x="1527958" y="1080655"/>
                  <a:pt x="1223158" y="1306286"/>
                </a:cubicBezTo>
                <a:cubicBezTo>
                  <a:pt x="918358" y="1531917"/>
                  <a:pt x="1094509" y="2204852"/>
                  <a:pt x="890649" y="2505693"/>
                </a:cubicBezTo>
                <a:cubicBezTo>
                  <a:pt x="686789" y="2806534"/>
                  <a:pt x="343394" y="2958934"/>
                  <a:pt x="0" y="3111335"/>
                </a:cubicBez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E01680-ABF8-4B95-BD3B-230F89828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74073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600" dirty="0">
                <a:ln>
                  <a:solidFill>
                    <a:srgbClr val="F61274"/>
                  </a:solidFill>
                </a:ln>
                <a:latin typeface="Bahnschrift Condensed" panose="020B0502040204020203" pitchFamily="34" charset="0"/>
              </a:rPr>
              <a:t>ОРГАНИЗАЦИОННЫЙ 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AF0F9E-A56C-4BA4-B130-1CE2A3396FC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ОРГАНИЗАЦИОННО-ПРАВОВАЯ ФОРМА – САМОЗАНЯТЫЙ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Самозанятые платят налог только с доходов от клиентов. Все остальные поступления не попадают под НПД или вообще не облагаются налогом.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2CCB8A3-D347-4F74-B94F-3F3C04A8EF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59"/>
          <a:stretch/>
        </p:blipFill>
        <p:spPr>
          <a:xfrm>
            <a:off x="6667295" y="0"/>
            <a:ext cx="56121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2869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C5DCCA-AEEF-40A1-87E0-4FE9D8EDB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01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6600" dirty="0">
                <a:ln>
                  <a:solidFill>
                    <a:srgbClr val="F61274"/>
                  </a:solidFill>
                </a:ln>
                <a:latin typeface="Bahnschrift Condensed" panose="020B0502040204020203" pitchFamily="34" charset="0"/>
              </a:rPr>
              <a:t>ФИНАНСОВЫЙ ПЛАН</a:t>
            </a: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CA65A5B5-1E22-443E-867D-A3262A1B9B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7628688"/>
              </p:ext>
            </p:extLst>
          </p:nvPr>
        </p:nvGraphicFramePr>
        <p:xfrm>
          <a:off x="190006" y="1282535"/>
          <a:ext cx="11732821" cy="556366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25629">
                  <a:extLst>
                    <a:ext uri="{9D8B030D-6E8A-4147-A177-3AD203B41FA5}">
                      <a16:colId xmlns:a16="http://schemas.microsoft.com/office/drawing/2014/main" val="4261178110"/>
                    </a:ext>
                  </a:extLst>
                </a:gridCol>
                <a:gridCol w="2486457">
                  <a:extLst>
                    <a:ext uri="{9D8B030D-6E8A-4147-A177-3AD203B41FA5}">
                      <a16:colId xmlns:a16="http://schemas.microsoft.com/office/drawing/2014/main" val="3098000046"/>
                    </a:ext>
                  </a:extLst>
                </a:gridCol>
                <a:gridCol w="1021554">
                  <a:extLst>
                    <a:ext uri="{9D8B030D-6E8A-4147-A177-3AD203B41FA5}">
                      <a16:colId xmlns:a16="http://schemas.microsoft.com/office/drawing/2014/main" val="3879272571"/>
                    </a:ext>
                  </a:extLst>
                </a:gridCol>
                <a:gridCol w="2306737">
                  <a:extLst>
                    <a:ext uri="{9D8B030D-6E8A-4147-A177-3AD203B41FA5}">
                      <a16:colId xmlns:a16="http://schemas.microsoft.com/office/drawing/2014/main" val="1964414579"/>
                    </a:ext>
                  </a:extLst>
                </a:gridCol>
                <a:gridCol w="1664148">
                  <a:extLst>
                    <a:ext uri="{9D8B030D-6E8A-4147-A177-3AD203B41FA5}">
                      <a16:colId xmlns:a16="http://schemas.microsoft.com/office/drawing/2014/main" val="3755076358"/>
                    </a:ext>
                  </a:extLst>
                </a:gridCol>
                <a:gridCol w="1664148">
                  <a:extLst>
                    <a:ext uri="{9D8B030D-6E8A-4147-A177-3AD203B41FA5}">
                      <a16:colId xmlns:a16="http://schemas.microsoft.com/office/drawing/2014/main" val="1743782198"/>
                    </a:ext>
                  </a:extLst>
                </a:gridCol>
                <a:gridCol w="1664148">
                  <a:extLst>
                    <a:ext uri="{9D8B030D-6E8A-4147-A177-3AD203B41FA5}">
                      <a16:colId xmlns:a16="http://schemas.microsoft.com/office/drawing/2014/main" val="1294643008"/>
                    </a:ext>
                  </a:extLst>
                </a:gridCol>
              </a:tblGrid>
              <a:tr h="353812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 Narrow" panose="020B0606020202030204" pitchFamily="34" charset="0"/>
                        </a:rPr>
                        <a:t>№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 Narrow" panose="020B0606020202030204" pitchFamily="34" charset="0"/>
                        </a:rPr>
                        <a:t>СТАТЬЯ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ЕД. ИЗМ.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СРОК ОКУПАЕМОСТИ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ИТОГО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281458"/>
                  </a:ext>
                </a:extLst>
              </a:tr>
              <a:tr h="32749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2025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055858"/>
                  </a:ext>
                </a:extLst>
              </a:tr>
              <a:tr h="327494">
                <a:tc gridSpan="7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 Narrow" panose="020B0606020202030204" pitchFamily="34" charset="0"/>
                        </a:rPr>
                        <a:t>БЮДЖЕТ ОПЕРАЦИОННОЙ ДЕЯТЕЛЬНОСТИ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748316"/>
                  </a:ext>
                </a:extLst>
              </a:tr>
              <a:tr h="400986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latin typeface="Arial Narrow" panose="020B0606020202030204" pitchFamily="34" charset="0"/>
                        </a:rPr>
                        <a:t>ДОХОДЫ</a:t>
                      </a:r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500 000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3 500 000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6 000 000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10 000 000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571068"/>
                  </a:ext>
                </a:extLst>
              </a:tr>
              <a:tr h="407419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2.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latin typeface="Arial Narrow" panose="020B0606020202030204" pitchFamily="34" charset="0"/>
                        </a:rPr>
                        <a:t>РАСХОДЫ</a:t>
                      </a:r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215 000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580 000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970 000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1 765 000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30855"/>
                  </a:ext>
                </a:extLst>
              </a:tr>
              <a:tr h="368652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2.1.</a:t>
                      </a:r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ПОСТОЯННЫЕ РАСХОДЫ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698950"/>
                  </a:ext>
                </a:extLst>
              </a:tr>
              <a:tr h="327494">
                <a:tc>
                  <a:txBody>
                    <a:bodyPr/>
                    <a:lstStyle/>
                    <a:p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ПОКУПКА РЕКЛАМЫ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155 200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294 600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494 000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943 800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299977"/>
                  </a:ext>
                </a:extLst>
              </a:tr>
              <a:tr h="327494">
                <a:tc>
                  <a:txBody>
                    <a:bodyPr/>
                    <a:lstStyle/>
                    <a:p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ОПЛАТА ИНТЕРНЕТ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4 800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5 400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6 000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16 200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713650"/>
                  </a:ext>
                </a:extLst>
              </a:tr>
              <a:tr h="346711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2.2.</a:t>
                      </a:r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ПЕРЕМЕННЫЕ РАСХОДЫ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101626"/>
                  </a:ext>
                </a:extLst>
              </a:tr>
              <a:tr h="803848">
                <a:tc>
                  <a:txBody>
                    <a:bodyPr/>
                    <a:lstStyle/>
                    <a:p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ПОКУПКА ОБУЧАЮЩИХ КУРСОВ ДЛЯ САМОРАЗВИТИЯ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20 000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50 000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80 000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150 000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732725"/>
                  </a:ext>
                </a:extLst>
              </a:tr>
              <a:tr h="803848">
                <a:tc>
                  <a:txBody>
                    <a:bodyPr/>
                    <a:lstStyle/>
                    <a:p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ПОКУПКА ИННОВАЦИОННЫХ ПРИЛОЖЕНИЙ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5 000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20 000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30 000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17 000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948326"/>
                  </a:ext>
                </a:extLst>
              </a:tr>
              <a:tr h="345234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НАЛОГИ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30 000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210 000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360 000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600 000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745349"/>
                  </a:ext>
                </a:extLst>
              </a:tr>
              <a:tr h="353811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4.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ЧИСТАЯ ПРИБЫЛЬ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285 000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2 920 000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5 030 000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 Narrow" panose="020B0606020202030204" pitchFamily="34" charset="0"/>
                        </a:rPr>
                        <a:t>8 235 000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7517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32488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: фигура 5">
            <a:extLst>
              <a:ext uri="{FF2B5EF4-FFF2-40B4-BE49-F238E27FC236}">
                <a16:creationId xmlns:a16="http://schemas.microsoft.com/office/drawing/2014/main" id="{243CDD16-B8B7-4325-BB3C-2238C48B15CD}"/>
              </a:ext>
            </a:extLst>
          </p:cNvPr>
          <p:cNvSpPr/>
          <p:nvPr/>
        </p:nvSpPr>
        <p:spPr>
          <a:xfrm>
            <a:off x="7089569" y="5035138"/>
            <a:ext cx="5165766" cy="1876301"/>
          </a:xfrm>
          <a:custGeom>
            <a:avLst/>
            <a:gdLst>
              <a:gd name="connsiteX0" fmla="*/ 0 w 5165766"/>
              <a:gd name="connsiteY0" fmla="*/ 1876301 h 1876301"/>
              <a:gd name="connsiteX1" fmla="*/ 629392 w 5165766"/>
              <a:gd name="connsiteY1" fmla="*/ 1175657 h 1876301"/>
              <a:gd name="connsiteX2" fmla="*/ 2731325 w 5165766"/>
              <a:gd name="connsiteY2" fmla="*/ 1341911 h 1876301"/>
              <a:gd name="connsiteX3" fmla="*/ 3526971 w 5165766"/>
              <a:gd name="connsiteY3" fmla="*/ 653143 h 1876301"/>
              <a:gd name="connsiteX4" fmla="*/ 4809506 w 5165766"/>
              <a:gd name="connsiteY4" fmla="*/ 665018 h 1876301"/>
              <a:gd name="connsiteX5" fmla="*/ 5165766 w 5165766"/>
              <a:gd name="connsiteY5" fmla="*/ 0 h 1876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65766" h="1876301">
                <a:moveTo>
                  <a:pt x="0" y="1876301"/>
                </a:moveTo>
                <a:cubicBezTo>
                  <a:pt x="87085" y="1570511"/>
                  <a:pt x="174171" y="1264722"/>
                  <a:pt x="629392" y="1175657"/>
                </a:cubicBezTo>
                <a:cubicBezTo>
                  <a:pt x="1084613" y="1086592"/>
                  <a:pt x="2248395" y="1428997"/>
                  <a:pt x="2731325" y="1341911"/>
                </a:cubicBezTo>
                <a:cubicBezTo>
                  <a:pt x="3214255" y="1254825"/>
                  <a:pt x="3180608" y="765958"/>
                  <a:pt x="3526971" y="653143"/>
                </a:cubicBezTo>
                <a:cubicBezTo>
                  <a:pt x="3873335" y="540327"/>
                  <a:pt x="4536374" y="773875"/>
                  <a:pt x="4809506" y="665018"/>
                </a:cubicBezTo>
                <a:cubicBezTo>
                  <a:pt x="5082638" y="556161"/>
                  <a:pt x="5124202" y="278080"/>
                  <a:pt x="5165766" y="0"/>
                </a:cubicBezTo>
              </a:path>
            </a:pathLst>
          </a:custGeom>
          <a:noFill/>
          <a:ln>
            <a:solidFill>
              <a:srgbClr val="F61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лилиния: фигура 2">
            <a:extLst>
              <a:ext uri="{FF2B5EF4-FFF2-40B4-BE49-F238E27FC236}">
                <a16:creationId xmlns:a16="http://schemas.microsoft.com/office/drawing/2014/main" id="{F6F87A44-1658-423E-9460-3B0DC93BBD1A}"/>
              </a:ext>
            </a:extLst>
          </p:cNvPr>
          <p:cNvSpPr/>
          <p:nvPr/>
        </p:nvSpPr>
        <p:spPr>
          <a:xfrm>
            <a:off x="-154380" y="-130629"/>
            <a:ext cx="3420094" cy="2588821"/>
          </a:xfrm>
          <a:custGeom>
            <a:avLst/>
            <a:gdLst>
              <a:gd name="connsiteX0" fmla="*/ 3420094 w 3420094"/>
              <a:gd name="connsiteY0" fmla="*/ 0 h 2588821"/>
              <a:gd name="connsiteX1" fmla="*/ 2980707 w 3420094"/>
              <a:gd name="connsiteY1" fmla="*/ 843148 h 2588821"/>
              <a:gd name="connsiteX2" fmla="*/ 1638795 w 3420094"/>
              <a:gd name="connsiteY2" fmla="*/ 1092530 h 2588821"/>
              <a:gd name="connsiteX3" fmla="*/ 1306286 w 3420094"/>
              <a:gd name="connsiteY3" fmla="*/ 2018806 h 2588821"/>
              <a:gd name="connsiteX4" fmla="*/ 0 w 3420094"/>
              <a:gd name="connsiteY4" fmla="*/ 2588821 h 2588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0094" h="2588821">
                <a:moveTo>
                  <a:pt x="3420094" y="0"/>
                </a:moveTo>
                <a:cubicBezTo>
                  <a:pt x="3348842" y="330530"/>
                  <a:pt x="3277590" y="661060"/>
                  <a:pt x="2980707" y="843148"/>
                </a:cubicBezTo>
                <a:cubicBezTo>
                  <a:pt x="2683824" y="1025236"/>
                  <a:pt x="1917865" y="896587"/>
                  <a:pt x="1638795" y="1092530"/>
                </a:cubicBezTo>
                <a:cubicBezTo>
                  <a:pt x="1359725" y="1288473"/>
                  <a:pt x="1579418" y="1769424"/>
                  <a:pt x="1306286" y="2018806"/>
                </a:cubicBezTo>
                <a:cubicBezTo>
                  <a:pt x="1033154" y="2268188"/>
                  <a:pt x="516577" y="2428504"/>
                  <a:pt x="0" y="2588821"/>
                </a:cubicBezTo>
              </a:path>
            </a:pathLst>
          </a:custGeom>
          <a:noFill/>
          <a:ln>
            <a:solidFill>
              <a:srgbClr val="F61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CD6EEC-50DC-4E26-B521-148BFC3DA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241" y="24637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6600" dirty="0">
                <a:ln>
                  <a:solidFill>
                    <a:srgbClr val="F61274"/>
                  </a:solidFill>
                </a:ln>
                <a:latin typeface="Bahnschrift Condensed" panose="020B0502040204020203" pitchFamily="34" charset="0"/>
              </a:rPr>
              <a:t>ЭКОНОМИКА ПРОЕКТА</a:t>
            </a: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9C4A4E87-A24C-4A3B-ADC9-AF323935BC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4637771"/>
              </p:ext>
            </p:extLst>
          </p:nvPr>
        </p:nvGraphicFramePr>
        <p:xfrm>
          <a:off x="122712" y="1990853"/>
          <a:ext cx="11946576" cy="412229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721922">
                  <a:extLst>
                    <a:ext uri="{9D8B030D-6E8A-4147-A177-3AD203B41FA5}">
                      <a16:colId xmlns:a16="http://schemas.microsoft.com/office/drawing/2014/main" val="2926849825"/>
                    </a:ext>
                  </a:extLst>
                </a:gridCol>
                <a:gridCol w="4476997">
                  <a:extLst>
                    <a:ext uri="{9D8B030D-6E8A-4147-A177-3AD203B41FA5}">
                      <a16:colId xmlns:a16="http://schemas.microsoft.com/office/drawing/2014/main" val="3724947642"/>
                    </a:ext>
                  </a:extLst>
                </a:gridCol>
                <a:gridCol w="2196935">
                  <a:extLst>
                    <a:ext uri="{9D8B030D-6E8A-4147-A177-3AD203B41FA5}">
                      <a16:colId xmlns:a16="http://schemas.microsoft.com/office/drawing/2014/main" val="2144099911"/>
                    </a:ext>
                  </a:extLst>
                </a:gridCol>
                <a:gridCol w="3550722">
                  <a:extLst>
                    <a:ext uri="{9D8B030D-6E8A-4147-A177-3AD203B41FA5}">
                      <a16:colId xmlns:a16="http://schemas.microsoft.com/office/drawing/2014/main" val="1146762840"/>
                    </a:ext>
                  </a:extLst>
                </a:gridCol>
              </a:tblGrid>
              <a:tr h="437652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ПОКАЗАТЕЛЬ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ИТОГО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428232"/>
                  </a:ext>
                </a:extLst>
              </a:tr>
              <a:tr h="373955">
                <a:tc>
                  <a:txBody>
                    <a:bodyPr/>
                    <a:lstStyle/>
                    <a:p>
                      <a:r>
                        <a:rPr lang="ru-RU" dirty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Объем продаж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ШТ.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183681"/>
                  </a:ext>
                </a:extLst>
              </a:tr>
              <a:tr h="350122">
                <a:tc>
                  <a:txBody>
                    <a:bodyPr/>
                    <a:lstStyle/>
                    <a:p>
                      <a:r>
                        <a:rPr lang="ru-RU" dirty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Доходы от операционной деятельности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10 000 000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941474"/>
                  </a:ext>
                </a:extLst>
              </a:tr>
              <a:tr h="384262">
                <a:tc>
                  <a:txBody>
                    <a:bodyPr/>
                    <a:lstStyle/>
                    <a:p>
                      <a:r>
                        <a:rPr lang="ru-RU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Расходы от операционной деятельности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1 765 000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265835"/>
                  </a:ext>
                </a:extLst>
              </a:tr>
              <a:tr h="375130">
                <a:tc>
                  <a:txBody>
                    <a:bodyPr/>
                    <a:lstStyle/>
                    <a:p>
                      <a:r>
                        <a:rPr lang="ru-RU" dirty="0"/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Прибыль (после налогообложения)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8 235 000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302238"/>
                  </a:ext>
                </a:extLst>
              </a:tr>
              <a:tr h="386498">
                <a:tc>
                  <a:txBody>
                    <a:bodyPr/>
                    <a:lstStyle/>
                    <a:p>
                      <a:r>
                        <a:rPr lang="ru-RU" dirty="0"/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Точка безубыточности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РУБ./ ШТ.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500 000 / 250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199631"/>
                  </a:ext>
                </a:extLst>
              </a:tr>
              <a:tr h="363763">
                <a:tc>
                  <a:txBody>
                    <a:bodyPr/>
                    <a:lstStyle/>
                    <a:p>
                      <a:r>
                        <a:rPr lang="ru-RU" dirty="0"/>
                        <a:t>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Срок окупаемости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 ГОДА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367670"/>
                  </a:ext>
                </a:extLst>
              </a:tr>
              <a:tr h="375130">
                <a:tc>
                  <a:txBody>
                    <a:bodyPr/>
                    <a:lstStyle/>
                    <a:p>
                      <a:r>
                        <a:rPr lang="ru-RU" dirty="0"/>
                        <a:t>7.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Стартовые инвестиции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300 000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962099"/>
                  </a:ext>
                </a:extLst>
              </a:tr>
              <a:tr h="431969">
                <a:tc>
                  <a:txBody>
                    <a:bodyPr/>
                    <a:lstStyle/>
                    <a:p>
                      <a:r>
                        <a:rPr lang="ru-RU" dirty="0"/>
                        <a:t>8.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Рентабельность стартовых инвестиций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121,4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063856"/>
                  </a:ext>
                </a:extLst>
              </a:tr>
              <a:tr h="606632">
                <a:tc>
                  <a:txBody>
                    <a:bodyPr/>
                    <a:lstStyle/>
                    <a:p>
                      <a:r>
                        <a:rPr lang="ru-RU" dirty="0"/>
                        <a:t>9.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Рентабельность затрат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63854"/>
                  </a:ext>
                </a:extLst>
              </a:tr>
            </a:tbl>
          </a:graphicData>
        </a:graphic>
      </p:graphicFrame>
      <p:sp>
        <p:nvSpPr>
          <p:cNvPr id="7" name="Овал 6">
            <a:extLst>
              <a:ext uri="{FF2B5EF4-FFF2-40B4-BE49-F238E27FC236}">
                <a16:creationId xmlns:a16="http://schemas.microsoft.com/office/drawing/2014/main" id="{B1E860CC-C68C-4879-8449-B248A505A9C1}"/>
              </a:ext>
            </a:extLst>
          </p:cNvPr>
          <p:cNvSpPr/>
          <p:nvPr/>
        </p:nvSpPr>
        <p:spPr>
          <a:xfrm>
            <a:off x="10691750" y="-1049544"/>
            <a:ext cx="2755076" cy="2621478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67528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2305B5-D441-49CF-BC48-BBB686B85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-18999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6600" dirty="0">
                <a:ln>
                  <a:solidFill>
                    <a:srgbClr val="F61274"/>
                  </a:solidFill>
                </a:ln>
                <a:latin typeface="Bahnschrift Condensed" panose="020B0502040204020203" pitchFamily="34" charset="0"/>
              </a:rPr>
              <a:t>ПЛАН РЕАЛИЗАЦИИ ПРОЕКТА</a:t>
            </a: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53A8B355-108D-4250-93D2-255410E90D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506585"/>
              </p:ext>
            </p:extLst>
          </p:nvPr>
        </p:nvGraphicFramePr>
        <p:xfrm>
          <a:off x="-2" y="791181"/>
          <a:ext cx="12192002" cy="617725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051960">
                  <a:extLst>
                    <a:ext uri="{9D8B030D-6E8A-4147-A177-3AD203B41FA5}">
                      <a16:colId xmlns:a16="http://schemas.microsoft.com/office/drawing/2014/main" val="3885435885"/>
                    </a:ext>
                  </a:extLst>
                </a:gridCol>
                <a:gridCol w="843148">
                  <a:extLst>
                    <a:ext uri="{9D8B030D-6E8A-4147-A177-3AD203B41FA5}">
                      <a16:colId xmlns:a16="http://schemas.microsoft.com/office/drawing/2014/main" val="1559497210"/>
                    </a:ext>
                  </a:extLst>
                </a:gridCol>
                <a:gridCol w="866899">
                  <a:extLst>
                    <a:ext uri="{9D8B030D-6E8A-4147-A177-3AD203B41FA5}">
                      <a16:colId xmlns:a16="http://schemas.microsoft.com/office/drawing/2014/main" val="1669261687"/>
                    </a:ext>
                  </a:extLst>
                </a:gridCol>
                <a:gridCol w="890650">
                  <a:extLst>
                    <a:ext uri="{9D8B030D-6E8A-4147-A177-3AD203B41FA5}">
                      <a16:colId xmlns:a16="http://schemas.microsoft.com/office/drawing/2014/main" val="3454848529"/>
                    </a:ext>
                  </a:extLst>
                </a:gridCol>
                <a:gridCol w="890649">
                  <a:extLst>
                    <a:ext uri="{9D8B030D-6E8A-4147-A177-3AD203B41FA5}">
                      <a16:colId xmlns:a16="http://schemas.microsoft.com/office/drawing/2014/main" val="647464926"/>
                    </a:ext>
                  </a:extLst>
                </a:gridCol>
                <a:gridCol w="973777">
                  <a:extLst>
                    <a:ext uri="{9D8B030D-6E8A-4147-A177-3AD203B41FA5}">
                      <a16:colId xmlns:a16="http://schemas.microsoft.com/office/drawing/2014/main" val="1791462608"/>
                    </a:ext>
                  </a:extLst>
                </a:gridCol>
                <a:gridCol w="926275">
                  <a:extLst>
                    <a:ext uri="{9D8B030D-6E8A-4147-A177-3AD203B41FA5}">
                      <a16:colId xmlns:a16="http://schemas.microsoft.com/office/drawing/2014/main" val="3686018659"/>
                    </a:ext>
                  </a:extLst>
                </a:gridCol>
                <a:gridCol w="961901">
                  <a:extLst>
                    <a:ext uri="{9D8B030D-6E8A-4147-A177-3AD203B41FA5}">
                      <a16:colId xmlns:a16="http://schemas.microsoft.com/office/drawing/2014/main" val="1591672298"/>
                    </a:ext>
                  </a:extLst>
                </a:gridCol>
                <a:gridCol w="1033153">
                  <a:extLst>
                    <a:ext uri="{9D8B030D-6E8A-4147-A177-3AD203B41FA5}">
                      <a16:colId xmlns:a16="http://schemas.microsoft.com/office/drawing/2014/main" val="2959873333"/>
                    </a:ext>
                  </a:extLst>
                </a:gridCol>
                <a:gridCol w="855024">
                  <a:extLst>
                    <a:ext uri="{9D8B030D-6E8A-4147-A177-3AD203B41FA5}">
                      <a16:colId xmlns:a16="http://schemas.microsoft.com/office/drawing/2014/main" val="915534926"/>
                    </a:ext>
                  </a:extLst>
                </a:gridCol>
                <a:gridCol w="898566">
                  <a:extLst>
                    <a:ext uri="{9D8B030D-6E8A-4147-A177-3AD203B41FA5}">
                      <a16:colId xmlns:a16="http://schemas.microsoft.com/office/drawing/2014/main" val="377313221"/>
                    </a:ext>
                  </a:extLst>
                </a:gridCol>
              </a:tblGrid>
              <a:tr h="558140">
                <a:tc>
                  <a:txBody>
                    <a:bodyPr/>
                    <a:lstStyle/>
                    <a:p>
                      <a:r>
                        <a:rPr lang="ru-RU" sz="1400" dirty="0"/>
                        <a:t>НАИМЕНОВАНИЕ РАБОТ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III</a:t>
                      </a:r>
                      <a:r>
                        <a:rPr lang="ru-RU" sz="1400" dirty="0"/>
                        <a:t> квартал 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IV</a:t>
                      </a:r>
                      <a:r>
                        <a:rPr lang="ru-RU" sz="1400" dirty="0"/>
                        <a:t> квартал 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I</a:t>
                      </a:r>
                      <a:r>
                        <a:rPr lang="ru-RU" sz="1400" dirty="0"/>
                        <a:t> квартал 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II</a:t>
                      </a:r>
                      <a:r>
                        <a:rPr lang="ru-RU" sz="1400" dirty="0"/>
                        <a:t> квартал 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III</a:t>
                      </a:r>
                      <a:r>
                        <a:rPr lang="ru-RU" sz="1400" dirty="0"/>
                        <a:t> квартал 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IV</a:t>
                      </a:r>
                      <a:r>
                        <a:rPr lang="ru-RU" sz="1400" dirty="0"/>
                        <a:t> квартал 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I</a:t>
                      </a:r>
                      <a:r>
                        <a:rPr lang="ru-RU" sz="1400" dirty="0"/>
                        <a:t> квартал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II</a:t>
                      </a:r>
                      <a:r>
                        <a:rPr lang="ru-RU" sz="1400" dirty="0"/>
                        <a:t> квартал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III</a:t>
                      </a:r>
                      <a:r>
                        <a:rPr lang="ru-RU" sz="1400" dirty="0"/>
                        <a:t> квартал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IV</a:t>
                      </a:r>
                      <a:r>
                        <a:rPr lang="ru-RU" sz="1400" dirty="0"/>
                        <a:t> квартал 2025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194451"/>
                  </a:ext>
                </a:extLst>
              </a:tr>
              <a:tr h="377351">
                <a:tc>
                  <a:txBody>
                    <a:bodyPr/>
                    <a:lstStyle/>
                    <a:p>
                      <a:r>
                        <a:rPr lang="ru-RU" sz="1400" spc="-100" baseline="0" dirty="0">
                          <a:latin typeface="Bahnschrift Light" panose="020B0502040204020203" pitchFamily="34" charset="0"/>
                          <a:cs typeface="Times New Roman" panose="02020603050405020304" pitchFamily="18" charset="0"/>
                        </a:rPr>
                        <a:t>Создание группы в ВК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6127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202812"/>
                  </a:ext>
                </a:extLst>
              </a:tr>
              <a:tr h="368135">
                <a:tc>
                  <a:txBody>
                    <a:bodyPr/>
                    <a:lstStyle/>
                    <a:p>
                      <a:r>
                        <a:rPr lang="ru-RU" sz="1400" spc="-100" baseline="0" dirty="0">
                          <a:latin typeface="Bahnschrift Light" panose="020B0502040204020203" pitchFamily="34" charset="0"/>
                          <a:cs typeface="Times New Roman" panose="02020603050405020304" pitchFamily="18" charset="0"/>
                        </a:rPr>
                        <a:t>Создание контента и набор аудитории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6127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330258"/>
                  </a:ext>
                </a:extLst>
              </a:tr>
              <a:tr h="296092">
                <a:tc>
                  <a:txBody>
                    <a:bodyPr/>
                    <a:lstStyle/>
                    <a:p>
                      <a:r>
                        <a:rPr lang="ru-RU" sz="1400" spc="-100" baseline="0" dirty="0">
                          <a:latin typeface="Bahnschrift Light" panose="020B0502040204020203" pitchFamily="34" charset="0"/>
                          <a:cs typeface="Times New Roman" panose="02020603050405020304" pitchFamily="18" charset="0"/>
                        </a:rPr>
                        <a:t>Введение курса в продажу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6127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490021"/>
                  </a:ext>
                </a:extLst>
              </a:tr>
              <a:tr h="253340">
                <a:tc>
                  <a:txBody>
                    <a:bodyPr/>
                    <a:lstStyle/>
                    <a:p>
                      <a:r>
                        <a:rPr lang="ru-RU" sz="1400" spc="-100" baseline="0" dirty="0">
                          <a:latin typeface="Bahnschrift Light" panose="020B0502040204020203" pitchFamily="34" charset="0"/>
                          <a:cs typeface="Times New Roman" panose="02020603050405020304" pitchFamily="18" charset="0"/>
                        </a:rPr>
                        <a:t>Закупка рекламы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6127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037459"/>
                  </a:ext>
                </a:extLst>
              </a:tr>
              <a:tr h="329738">
                <a:tc>
                  <a:txBody>
                    <a:bodyPr/>
                    <a:lstStyle/>
                    <a:p>
                      <a:r>
                        <a:rPr lang="ru-RU" sz="1400" spc="-100" baseline="0">
                          <a:latin typeface="Bahnschrift Light" panose="020B0502040204020203" pitchFamily="34" charset="0"/>
                          <a:cs typeface="Times New Roman" panose="02020603050405020304" pitchFamily="18" charset="0"/>
                        </a:rPr>
                        <a:t>Продажа курса 250 людям</a:t>
                      </a:r>
                      <a:endParaRPr lang="ru-RU" sz="1400" spc="-100" baseline="0" dirty="0">
                        <a:latin typeface="Bahnschrift Light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6127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7877379"/>
                  </a:ext>
                </a:extLst>
              </a:tr>
              <a:tr h="315884">
                <a:tc>
                  <a:txBody>
                    <a:bodyPr/>
                    <a:lstStyle/>
                    <a:p>
                      <a:r>
                        <a:rPr lang="ru-RU" sz="1400" spc="-100" baseline="0" dirty="0">
                          <a:latin typeface="Bahnschrift Light" panose="020B0502040204020203" pitchFamily="34" charset="0"/>
                          <a:cs typeface="Times New Roman" panose="02020603050405020304" pitchFamily="18" charset="0"/>
                        </a:rPr>
                        <a:t>Покупка подписки на приложения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6127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5975319"/>
                  </a:ext>
                </a:extLst>
              </a:tr>
              <a:tr h="526473">
                <a:tc>
                  <a:txBody>
                    <a:bodyPr/>
                    <a:lstStyle/>
                    <a:p>
                      <a:r>
                        <a:rPr lang="ru-RU" sz="1400" spc="-100" baseline="0" dirty="0">
                          <a:solidFill>
                            <a:schemeClr val="tx1"/>
                          </a:solidFill>
                          <a:latin typeface="Bahnschrift Light" panose="020B0502040204020203" pitchFamily="34" charset="0"/>
                          <a:cs typeface="Times New Roman" panose="02020603050405020304" pitchFamily="18" charset="0"/>
                        </a:rPr>
                        <a:t>Прохождение доп. Обучения по фотографии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6127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0793247"/>
                  </a:ext>
                </a:extLst>
              </a:tr>
              <a:tr h="504305">
                <a:tc>
                  <a:txBody>
                    <a:bodyPr/>
                    <a:lstStyle/>
                    <a:p>
                      <a:r>
                        <a:rPr lang="ru-RU" sz="1400" spc="-100" baseline="0" dirty="0">
                          <a:latin typeface="Bahnschrift Light" panose="020B0502040204020203" pitchFamily="34" charset="0"/>
                          <a:cs typeface="Times New Roman" panose="02020603050405020304" pitchFamily="18" charset="0"/>
                        </a:rPr>
                        <a:t>Прохождение доп. Обучения по видеосъемке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6127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9059867"/>
                  </a:ext>
                </a:extLst>
              </a:tr>
              <a:tr h="391886">
                <a:tc>
                  <a:txBody>
                    <a:bodyPr/>
                    <a:lstStyle/>
                    <a:p>
                      <a:r>
                        <a:rPr lang="ru-RU" sz="1400" spc="-100" baseline="0" dirty="0">
                          <a:latin typeface="Bahnschrift Light" panose="020B0502040204020203" pitchFamily="34" charset="0"/>
                          <a:cs typeface="Times New Roman" panose="02020603050405020304" pitchFamily="18" charset="0"/>
                        </a:rPr>
                        <a:t>Продажа курса  1750 людям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6127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7646585"/>
                  </a:ext>
                </a:extLst>
              </a:tr>
              <a:tr h="427511">
                <a:tc>
                  <a:txBody>
                    <a:bodyPr/>
                    <a:lstStyle/>
                    <a:p>
                      <a:r>
                        <a:rPr lang="ru-RU" sz="1400" dirty="0"/>
                        <a:t>Продвижение </a:t>
                      </a:r>
                      <a:r>
                        <a:rPr lang="ru-RU" sz="1400" dirty="0" err="1"/>
                        <a:t>соц.сетей</a:t>
                      </a:r>
                      <a:r>
                        <a:rPr lang="ru-RU" sz="1400" dirty="0"/>
                        <a:t>, в группе в ВК до 50 тыс. человек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6127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2304682"/>
                  </a:ext>
                </a:extLst>
              </a:tr>
              <a:tr h="427511">
                <a:tc>
                  <a:txBody>
                    <a:bodyPr/>
                    <a:lstStyle/>
                    <a:p>
                      <a:r>
                        <a:rPr lang="ru-RU" sz="1400" dirty="0"/>
                        <a:t>Покупка рекламы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6127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196468"/>
                  </a:ext>
                </a:extLst>
              </a:tr>
              <a:tr h="427511">
                <a:tc>
                  <a:txBody>
                    <a:bodyPr/>
                    <a:lstStyle/>
                    <a:p>
                      <a:r>
                        <a:rPr lang="ru-RU" sz="1400" dirty="0"/>
                        <a:t>Набор в группе ВК 100 тыс. человек 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6127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647379"/>
                  </a:ext>
                </a:extLst>
              </a:tr>
              <a:tr h="427511">
                <a:tc>
                  <a:txBody>
                    <a:bodyPr/>
                    <a:lstStyle/>
                    <a:p>
                      <a:r>
                        <a:rPr lang="ru-RU" sz="1400" dirty="0"/>
                        <a:t>Продажа курса 5000 людям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612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98178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29230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40AF77-29B8-4F50-ACC0-F54DDF368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540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6600" dirty="0">
                <a:ln>
                  <a:solidFill>
                    <a:srgbClr val="F61274"/>
                  </a:solidFill>
                </a:ln>
                <a:latin typeface="Bahnschrift Condensed" panose="020B0502040204020203" pitchFamily="34" charset="0"/>
              </a:rPr>
              <a:t>КООРДИНАТЫ СОЗДАТЕЛЯ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FFB693-14D8-4F34-820A-5D5A79081B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3761" y="1690688"/>
            <a:ext cx="3895107" cy="490191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000" dirty="0">
              <a:solidFill>
                <a:srgbClr val="F61274"/>
              </a:solidFill>
              <a:latin typeface="Bahnschrift Light Condensed" panose="020B0502040204020203" pitchFamily="34" charset="0"/>
            </a:endParaRPr>
          </a:p>
          <a:p>
            <a:pPr marL="0" indent="0">
              <a:buNone/>
            </a:pPr>
            <a:r>
              <a:rPr lang="ru-RU" sz="4000" dirty="0">
                <a:solidFill>
                  <a:srgbClr val="F61274"/>
                </a:solidFill>
                <a:latin typeface="Bahnschrift Light Condensed" panose="020B0502040204020203" pitchFamily="34" charset="0"/>
              </a:rPr>
              <a:t>ПЕТРОВА </a:t>
            </a:r>
            <a:br>
              <a:rPr lang="ru-RU" sz="4000" dirty="0">
                <a:solidFill>
                  <a:srgbClr val="F61274"/>
                </a:solidFill>
                <a:latin typeface="Bahnschrift Light Condensed" panose="020B0502040204020203" pitchFamily="34" charset="0"/>
              </a:rPr>
            </a:br>
            <a:r>
              <a:rPr lang="ru-RU" sz="4000" dirty="0">
                <a:solidFill>
                  <a:srgbClr val="F61274"/>
                </a:solidFill>
                <a:latin typeface="Bahnschrift Light Condensed" panose="020B0502040204020203" pitchFamily="34" charset="0"/>
              </a:rPr>
              <a:t>ПОЛИНА АНДРЕЕВНА</a:t>
            </a:r>
          </a:p>
          <a:p>
            <a:pPr marL="0" indent="0">
              <a:buNone/>
            </a:pPr>
            <a:endParaRPr lang="ru-RU" sz="2400" dirty="0">
              <a:latin typeface="Bahnschrift Light Condensed" panose="020B0502040204020203" pitchFamily="34" charset="0"/>
            </a:endParaRPr>
          </a:p>
          <a:p>
            <a:pPr marL="0" indent="0">
              <a:buNone/>
            </a:pP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ТЕЛ.89120280111</a:t>
            </a:r>
          </a:p>
          <a:p>
            <a:pPr marL="0" indent="0">
              <a:buNone/>
            </a:pPr>
            <a:r>
              <a:rPr lang="en-US" sz="2400" dirty="0">
                <a:latin typeface="Bahnschrift Light Condensed" panose="020B0502040204020203" pitchFamily="34" charset="0"/>
              </a:rPr>
              <a:t>E-MAIL polinapetrova1105@gmail.com</a:t>
            </a:r>
            <a:endParaRPr lang="ru-RU" sz="2400" dirty="0">
              <a:latin typeface="Bahnschrift Light Condensed" panose="020B0502040204020203" pitchFamily="34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59F658D-CF1C-4232-BC5E-F5E413DFAB2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t="16448" r="18637"/>
          <a:stretch/>
        </p:blipFill>
        <p:spPr>
          <a:xfrm>
            <a:off x="8297044" y="1457160"/>
            <a:ext cx="3673282" cy="5035715"/>
          </a:xfrm>
          <a:prstGeom prst="rect">
            <a:avLst/>
          </a:prstGeom>
          <a:effectLst>
            <a:reflection stA="21000" endPos="30000" dist="50800" dir="5400000" sy="-100000" algn="bl" rotWithShape="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87A68AE-ED05-4D87-B406-485E1EFB57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47" t="9931" r="7208"/>
          <a:stretch/>
        </p:blipFill>
        <p:spPr>
          <a:xfrm>
            <a:off x="4563184" y="1457159"/>
            <a:ext cx="3733860" cy="5035715"/>
          </a:xfrm>
          <a:prstGeom prst="rect">
            <a:avLst/>
          </a:prstGeom>
          <a:effectLst>
            <a:reflection stA="26000" endPos="30000" dist="50800" dir="5400000" sy="-100000" algn="bl" rotWithShape="0"/>
          </a:effectLst>
        </p:spPr>
      </p:pic>
      <p:sp>
        <p:nvSpPr>
          <p:cNvPr id="10" name="Полилиния: фигура 9">
            <a:extLst>
              <a:ext uri="{FF2B5EF4-FFF2-40B4-BE49-F238E27FC236}">
                <a16:creationId xmlns:a16="http://schemas.microsoft.com/office/drawing/2014/main" id="{0F5E2DDA-D9A3-436F-9F52-A268D639828B}"/>
              </a:ext>
            </a:extLst>
          </p:cNvPr>
          <p:cNvSpPr/>
          <p:nvPr/>
        </p:nvSpPr>
        <p:spPr>
          <a:xfrm>
            <a:off x="0" y="1528011"/>
            <a:ext cx="2899611" cy="5486400"/>
          </a:xfrm>
          <a:custGeom>
            <a:avLst/>
            <a:gdLst>
              <a:gd name="connsiteX0" fmla="*/ 0 w 2899611"/>
              <a:gd name="connsiteY0" fmla="*/ 0 h 5486400"/>
              <a:gd name="connsiteX1" fmla="*/ 577516 w 2899611"/>
              <a:gd name="connsiteY1" fmla="*/ 481263 h 5486400"/>
              <a:gd name="connsiteX2" fmla="*/ 276726 w 2899611"/>
              <a:gd name="connsiteY2" fmla="*/ 2322094 h 5486400"/>
              <a:gd name="connsiteX3" fmla="*/ 1287379 w 2899611"/>
              <a:gd name="connsiteY3" fmla="*/ 3296652 h 5486400"/>
              <a:gd name="connsiteX4" fmla="*/ 1239253 w 2899611"/>
              <a:gd name="connsiteY4" fmla="*/ 4704347 h 5486400"/>
              <a:gd name="connsiteX5" fmla="*/ 2899611 w 2899611"/>
              <a:gd name="connsiteY5" fmla="*/ 548640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99611" h="5486400">
                <a:moveTo>
                  <a:pt x="0" y="0"/>
                </a:moveTo>
                <a:cubicBezTo>
                  <a:pt x="265697" y="47124"/>
                  <a:pt x="531395" y="94248"/>
                  <a:pt x="577516" y="481263"/>
                </a:cubicBezTo>
                <a:cubicBezTo>
                  <a:pt x="623637" y="868278"/>
                  <a:pt x="158416" y="1852863"/>
                  <a:pt x="276726" y="2322094"/>
                </a:cubicBezTo>
                <a:cubicBezTo>
                  <a:pt x="395036" y="2791325"/>
                  <a:pt x="1126958" y="2899610"/>
                  <a:pt x="1287379" y="3296652"/>
                </a:cubicBezTo>
                <a:cubicBezTo>
                  <a:pt x="1447800" y="3693694"/>
                  <a:pt x="970548" y="4339389"/>
                  <a:pt x="1239253" y="4704347"/>
                </a:cubicBezTo>
                <a:cubicBezTo>
                  <a:pt x="1507958" y="5069305"/>
                  <a:pt x="2203784" y="5277852"/>
                  <a:pt x="2899611" y="5486400"/>
                </a:cubicBez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2833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E381B1-B61F-4CEF-A7C9-361AEC04B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004" y="1425039"/>
            <a:ext cx="6673933" cy="4667002"/>
          </a:xfrm>
        </p:spPr>
        <p:txBody>
          <a:bodyPr>
            <a:normAutofit/>
          </a:bodyPr>
          <a:lstStyle/>
          <a:p>
            <a:pPr algn="ctr"/>
            <a:r>
              <a:rPr lang="ru-RU" sz="6600" dirty="0">
                <a:ln>
                  <a:solidFill>
                    <a:srgbClr val="F61274"/>
                  </a:solidFill>
                </a:ln>
                <a:latin typeface="Bahnschrift Condensed" panose="020B0502040204020203" pitchFamily="34" charset="0"/>
              </a:rPr>
              <a:t>СПАСИБО ЗА ВНИМАНИЕ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040F63-B690-4DE1-AF79-84E9FA350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8863981-DA11-42AD-849B-B6A8F5AB1C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71" y="106878"/>
            <a:ext cx="1624439" cy="1607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6398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521</TotalTime>
  <Words>933</Words>
  <Application>Microsoft Office PowerPoint</Application>
  <PresentationFormat>Широкоэкранный</PresentationFormat>
  <Paragraphs>279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31" baseType="lpstr">
      <vt:lpstr>Algerian</vt:lpstr>
      <vt:lpstr>Arial</vt:lpstr>
      <vt:lpstr>Arial Narrow</vt:lpstr>
      <vt:lpstr>Bahnschrift</vt:lpstr>
      <vt:lpstr>Bahnschrift Condensed</vt:lpstr>
      <vt:lpstr>Bahnschrift Light</vt:lpstr>
      <vt:lpstr>Bahnschrift Light Condensed</vt:lpstr>
      <vt:lpstr>Calibri</vt:lpstr>
      <vt:lpstr>Calibri Light</vt:lpstr>
      <vt:lpstr>Тема Office</vt:lpstr>
      <vt:lpstr>PRO КОНТЕНТ</vt:lpstr>
      <vt:lpstr> СОЗДАТЕЛЬ ПРОЕКТА</vt:lpstr>
      <vt:lpstr>ПРОБЛЕМА</vt:lpstr>
      <vt:lpstr>РЕШЕНИЕ ПРОБЛЕМЫ</vt:lpstr>
      <vt:lpstr>О ПРОЕКТЕ</vt:lpstr>
      <vt:lpstr>ПРОДВИЖЕНИЕ В ПРОЕКТЕ</vt:lpstr>
      <vt:lpstr>РЕКЛАМА В СОЦИАЛЬНЫХ СЕТЯХ</vt:lpstr>
      <vt:lpstr>РОЛЬ ПРОЕКТА В ОБЕСПЕЧЕНИИ ТЕХНОЛОГИЧЕСКОГО СУВЕРЕНИТЕТА СТРАНЫ</vt:lpstr>
      <vt:lpstr>ЦЕЛЕВАЯ АУДИТОРИЯ</vt:lpstr>
      <vt:lpstr>ПОТЕНЦИАЛЬНЫЙ ОБЪЕМ РЫНКА</vt:lpstr>
      <vt:lpstr>АНАЛИЗ КОНКУРЕНТОВ</vt:lpstr>
      <vt:lpstr>БИЗНЕС-МОДЕЛЬ</vt:lpstr>
      <vt:lpstr>ПРОЦЕСС ОКАЗАНИЯ УСЛУГИ</vt:lpstr>
      <vt:lpstr>ЦЕЛЬ ПРОЕКТА</vt:lpstr>
      <vt:lpstr>СТАРТОВЫЕ ИНВЕСТИЦИИ</vt:lpstr>
      <vt:lpstr>ОРГАНИЗАЦИОННЫЙ ПЛАН</vt:lpstr>
      <vt:lpstr>ФИНАНСОВЫЙ ПЛАН</vt:lpstr>
      <vt:lpstr>ЭКОНОМИКА ПРОЕКТА</vt:lpstr>
      <vt:lpstr>ПЛАН РЕАЛИЗАЦИИ ПРОЕКТА</vt:lpstr>
      <vt:lpstr>КООРДИНАТЫ СОЗДАТЕЛЯ ПРОЕКТА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Полина Петрова</dc:creator>
  <cp:lastModifiedBy>Александр Семенов</cp:lastModifiedBy>
  <cp:revision>47</cp:revision>
  <dcterms:created xsi:type="dcterms:W3CDTF">2023-05-16T08:53:07Z</dcterms:created>
  <dcterms:modified xsi:type="dcterms:W3CDTF">2023-07-30T13:11:34Z</dcterms:modified>
</cp:coreProperties>
</file>