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74" r:id="rId4"/>
    <p:sldId id="275" r:id="rId5"/>
    <p:sldId id="273" r:id="rId6"/>
    <p:sldId id="263" r:id="rId7"/>
    <p:sldId id="278" r:id="rId8"/>
    <p:sldId id="276" r:id="rId9"/>
    <p:sldId id="277" r:id="rId10"/>
    <p:sldId id="270" r:id="rId11"/>
  </p:sldIdLst>
  <p:sldSz cx="9144000" cy="5143500" type="screen16x9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EDCFE"/>
    <a:srgbClr val="F3BFEA"/>
    <a:srgbClr val="6600CC"/>
    <a:srgbClr val="1FAEB1"/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8056" autoAdjust="0"/>
    <p:restoredTop sz="92527" autoAdjust="0"/>
  </p:normalViewPr>
  <p:slideViewPr>
    <p:cSldViewPr>
      <p:cViewPr varScale="1">
        <p:scale>
          <a:sx n="78" d="100"/>
          <a:sy n="78" d="100"/>
        </p:scale>
        <p:origin x="-90" y="-1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084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368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705600" y="4881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4790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377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098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3959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715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777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883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2966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3018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016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0"/>
            <a:ext cx="6372200" cy="1026114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890195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890195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90195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4881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51521" y="171126"/>
            <a:ext cx="6552729" cy="863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Текст 2"/>
          <p:cNvSpPr>
            <a:spLocks noGrp="1"/>
          </p:cNvSpPr>
          <p:nvPr>
            <p:ph idx="1"/>
          </p:nvPr>
        </p:nvSpPr>
        <p:spPr>
          <a:xfrm>
            <a:off x="251520" y="1437624"/>
            <a:ext cx="8712968" cy="3186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34391"/>
            <a:ext cx="757762" cy="56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848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50" r:id="rId13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4283968" cy="5056026"/>
          </a:xfrm>
        </p:spPr>
        <p:txBody>
          <a:bodyPr>
            <a:noAutofit/>
          </a:bodyPr>
          <a:lstStyle/>
          <a:p>
            <a:r>
              <a:rPr lang="ru-RU" sz="4800" dirty="0">
                <a:latin typeface="Bahnschrift Condensed" panose="020B0502040204020203" pitchFamily="34" charset="0"/>
              </a:rPr>
              <a:t>Разработка </a:t>
            </a:r>
            <a:br>
              <a:rPr lang="ru-RU" sz="4800" dirty="0">
                <a:latin typeface="Bahnschrift Condensed" panose="020B0502040204020203" pitchFamily="34" charset="0"/>
              </a:rPr>
            </a:br>
            <a:r>
              <a:rPr lang="ru-RU" sz="4800" dirty="0">
                <a:latin typeface="Bahnschrift Condensed" panose="020B0502040204020203" pitchFamily="34" charset="0"/>
              </a:rPr>
              <a:t>чат-бота для адаптации иностранных студентов</a:t>
            </a:r>
            <a:endParaRPr lang="ru-RU" sz="4800" b="1" dirty="0">
              <a:latin typeface="Bahnschrif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7856ACA-DB10-E5B7-1FB5-81919D1B70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32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52F1A60-070B-4C76-3B10-8F5A20957AC4}"/>
              </a:ext>
            </a:extLst>
          </p:cNvPr>
          <p:cNvSpPr txBox="1"/>
          <p:nvPr/>
        </p:nvSpPr>
        <p:spPr>
          <a:xfrm>
            <a:off x="179512" y="555526"/>
            <a:ext cx="60486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b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чат-бота для адаптации</a:t>
            </a:r>
          </a:p>
          <a:p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 </a:t>
            </a:r>
          </a:p>
          <a:p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67494"/>
            <a:ext cx="8229600" cy="857250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pic>
        <p:nvPicPr>
          <p:cNvPr id="18" name="Объект 17">
            <a:extLst>
              <a:ext uri="{FF2B5EF4-FFF2-40B4-BE49-F238E27FC236}">
                <a16:creationId xmlns:a16="http://schemas.microsoft.com/office/drawing/2014/main" xmlns="" id="{49646561-7C56-A854-1587-CBF1275DE6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31590"/>
            <a:ext cx="3382962" cy="3382962"/>
          </a:xfr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95536" y="1131590"/>
            <a:ext cx="5400600" cy="381642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в нашем вузе обучаются студенты из ближнего и дальнего зарубежья, и их количество с каждым годом растет.  Помимо того, что иностранные студенты сталкиваются со стрессовыми факторами в академической жизни, которые присутствуют у всех первокурсников, они, как правило, сталкиваются с дополнительными препятствиями: им необходимо разобраться с иностранным языком, финансами, жильем, повседневными жизненными проблемами.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Студенты-иностранцы попадают в другой мир.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эти проблемы приводят и к снижению мотивации к обучению.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хотим разработать чат-бот для успешной адаптации иностранных студентов. Возможность введения диалога на разных языках поможет им, как можно быстрее привыкнуть к новому месту жительства.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151210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6B500F-EAD2-26D0-1334-AD83547D83FC}"/>
              </a:ext>
            </a:extLst>
          </p:cNvPr>
          <p:cNvSpPr txBox="1"/>
          <p:nvPr/>
        </p:nvSpPr>
        <p:spPr>
          <a:xfrm>
            <a:off x="2172876" y="267494"/>
            <a:ext cx="47982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80410B4-A8C7-999B-5F68-0C7CFA4B38D3}"/>
              </a:ext>
            </a:extLst>
          </p:cNvPr>
          <p:cNvSpPr txBox="1"/>
          <p:nvPr/>
        </p:nvSpPr>
        <p:spPr>
          <a:xfrm>
            <a:off x="251520" y="1563638"/>
            <a:ext cx="447421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чат-бот будет направлен на студентов, которые приехали учиться в ВУЗ с других стран. Также он поможет местным студентам сориентироваться в расписании занятий.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D71AC53-F08B-3FA7-E178-6F73D3282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0376" y="1851670"/>
            <a:ext cx="4303324" cy="322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384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E8AE8F-B770-2751-F31B-F88350A5D16B}"/>
              </a:ext>
            </a:extLst>
          </p:cNvPr>
          <p:cNvSpPr txBox="1"/>
          <p:nvPr/>
        </p:nvSpPr>
        <p:spPr>
          <a:xfrm>
            <a:off x="2856952" y="32862"/>
            <a:ext cx="3430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38354ED-742D-8076-C0DF-64883AAC9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3325" y="1563638"/>
            <a:ext cx="3849155" cy="34563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3943E2F-CB22-4152-684D-700719CEC41D}"/>
              </a:ext>
            </a:extLst>
          </p:cNvPr>
          <p:cNvSpPr txBox="1"/>
          <p:nvPr/>
        </p:nvSpPr>
        <p:spPr>
          <a:xfrm>
            <a:off x="516691" y="1059582"/>
            <a:ext cx="46805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чат-бота заключается в том, что есть возможность перевода с русского языка на иностранный, которая содержит базовую информацию для студентов. Также, можно будет подтянуть разговорный навык с помощью навигационного меню с ссылкой на носителя русского языка.</a:t>
            </a:r>
          </a:p>
        </p:txBody>
      </p:sp>
    </p:spTree>
    <p:extLst>
      <p:ext uri="{BB962C8B-B14F-4D97-AF65-F5344CB8AC3E}">
        <p14:creationId xmlns:p14="http://schemas.microsoft.com/office/powerpoint/2010/main" xmlns="" val="4118343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429BE62-1ABD-F34A-B5F6-DA6F7ED44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142834"/>
            <a:ext cx="4011910" cy="4011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7391169-A224-22F3-352F-47C3869811A7}"/>
              </a:ext>
            </a:extLst>
          </p:cNvPr>
          <p:cNvSpPr txBox="1"/>
          <p:nvPr/>
        </p:nvSpPr>
        <p:spPr>
          <a:xfrm>
            <a:off x="251520" y="1037832"/>
            <a:ext cx="46085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высших учебных заведениях большую часть информации необходимо изучать самостоятельно. Времени для усвоения важного материала не всегда хватает. Так как он выдается в большом количестве и не всегда структурированно. К тому же не все учебные заведения могут позволить организовать общение с иностранными студентами, а именно взаимоотношения с носителями языка в большой степени влияет на языковой навык.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CFC2228-6073-BF13-8258-7D2042B4B4C7}"/>
              </a:ext>
            </a:extLst>
          </p:cNvPr>
          <p:cNvSpPr txBox="1"/>
          <p:nvPr/>
        </p:nvSpPr>
        <p:spPr>
          <a:xfrm>
            <a:off x="3116671" y="-1930"/>
            <a:ext cx="3280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17265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Ценность, ценностное предложение</a:t>
            </a:r>
          </a:p>
        </p:txBody>
      </p:sp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2147664" y="3958453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362963" y="3801531"/>
            <a:ext cx="356188" cy="461665"/>
          </a:xfrm>
          <a:prstGeom prst="rect">
            <a:avLst/>
          </a:prstGeom>
          <a:solidFill>
            <a:srgbClr val="7030A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2147664" y="2072503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898984" y="1429003"/>
            <a:ext cx="544400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bg1"/>
                </a:solidFill>
                <a:latin typeface="Arial" charset="0"/>
              </a:rPr>
              <a:t>Вставьте Ваш текс</a:t>
            </a:r>
            <a:r>
              <a:rPr lang="en-US" sz="2400" dirty="0">
                <a:solidFill>
                  <a:schemeClr val="bg1"/>
                </a:solidFill>
                <a:latin typeface="Arial" charset="0"/>
              </a:rPr>
              <a:t>////////////////</a:t>
            </a: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395536" y="1567576"/>
            <a:ext cx="356188" cy="461665"/>
          </a:xfrm>
          <a:prstGeom prst="rect">
            <a:avLst/>
          </a:prstGeom>
          <a:solidFill>
            <a:srgbClr val="7030A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2147664" y="2701153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397628" y="2361796"/>
            <a:ext cx="356188" cy="461665"/>
          </a:xfrm>
          <a:prstGeom prst="rect">
            <a:avLst/>
          </a:prstGeom>
          <a:solidFill>
            <a:srgbClr val="7030A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2149252" y="3328613"/>
            <a:ext cx="4799012" cy="119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369410" y="3098970"/>
            <a:ext cx="356188" cy="461665"/>
          </a:xfrm>
          <a:prstGeom prst="rect">
            <a:avLst/>
          </a:prstGeom>
          <a:solidFill>
            <a:srgbClr val="7030A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2147664" y="4603772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3214464" y="2352300"/>
            <a:ext cx="2997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bg1"/>
                </a:solidFill>
                <a:latin typeface="Arial" charset="0"/>
              </a:rPr>
              <a:t>Вставьте Ваш текст</a:t>
            </a:r>
            <a:endParaRPr lang="en-US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3214464" y="2982140"/>
            <a:ext cx="2997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bg1"/>
                </a:solidFill>
                <a:latin typeface="Arial" charset="0"/>
              </a:rPr>
              <a:t>Вставьте Ваш текст</a:t>
            </a:r>
            <a:endParaRPr lang="en-US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2" name="Text Box 271"/>
          <p:cNvSpPr txBox="1">
            <a:spLocks noChangeArrowheads="1"/>
          </p:cNvSpPr>
          <p:nvPr/>
        </p:nvSpPr>
        <p:spPr bwMode="gray">
          <a:xfrm>
            <a:off x="3214464" y="3613172"/>
            <a:ext cx="2997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bg1"/>
                </a:solidFill>
                <a:latin typeface="Arial" charset="0"/>
              </a:rPr>
              <a:t>Вставьте Ваш текст</a:t>
            </a:r>
            <a:endParaRPr lang="en-US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3214464" y="4251347"/>
            <a:ext cx="2997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bg1"/>
                </a:solidFill>
                <a:latin typeface="Arial" charset="0"/>
              </a:rPr>
              <a:t>Вставьте Ваш текст</a:t>
            </a:r>
            <a:endParaRPr lang="en-US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8984" y="1382909"/>
            <a:ext cx="7921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проблемных зон, «болевых точек» у студентов-иностранцев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820523"/>
            <a:ext cx="7271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стресса у студентов-иностранцев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464" y="3098970"/>
            <a:ext cx="6955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успеваемости у студентов-иностранцев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464" y="2267973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вовлеченности студентов-иностранцев в вузовские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C22D91-4910-E7C8-71E7-75D1635DF980}"/>
              </a:ext>
            </a:extLst>
          </p:cNvPr>
          <p:cNvSpPr txBox="1"/>
          <p:nvPr/>
        </p:nvSpPr>
        <p:spPr>
          <a:xfrm>
            <a:off x="1811661" y="0"/>
            <a:ext cx="5520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853D52-D68B-078A-46C3-0477C8F3F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3784" y="1059582"/>
            <a:ext cx="3270216" cy="3270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257A244-90B4-3FAB-A356-C9179358AE09}"/>
              </a:ext>
            </a:extLst>
          </p:cNvPr>
          <p:cNvSpPr txBox="1"/>
          <p:nvPr/>
        </p:nvSpPr>
        <p:spPr>
          <a:xfrm>
            <a:off x="611560" y="1635646"/>
            <a:ext cx="5688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определили проблему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сформировали план действий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нашли пути решения </a:t>
            </a:r>
          </a:p>
        </p:txBody>
      </p:sp>
    </p:spTree>
    <p:extLst>
      <p:ext uri="{BB962C8B-B14F-4D97-AF65-F5344CB8AC3E}">
        <p14:creationId xmlns:p14="http://schemas.microsoft.com/office/powerpoint/2010/main" xmlns="" val="538944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A5E658-8BD3-5038-9CA6-C348EC327E9E}"/>
              </a:ext>
            </a:extLst>
          </p:cNvPr>
          <p:cNvSpPr txBox="1"/>
          <p:nvPr/>
        </p:nvSpPr>
        <p:spPr>
          <a:xfrm>
            <a:off x="1763688" y="483518"/>
            <a:ext cx="5734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стартапа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AE116785-BF49-E999-F758-09FA7FECC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3245683"/>
              </p:ext>
            </p:extLst>
          </p:nvPr>
        </p:nvGraphicFramePr>
        <p:xfrm>
          <a:off x="1285852" y="1500180"/>
          <a:ext cx="6576392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8196">
                  <a:extLst>
                    <a:ext uri="{9D8B030D-6E8A-4147-A177-3AD203B41FA5}">
                      <a16:colId xmlns:a16="http://schemas.microsoft.com/office/drawing/2014/main" xmlns="" val="170020374"/>
                    </a:ext>
                  </a:extLst>
                </a:gridCol>
                <a:gridCol w="3288196">
                  <a:extLst>
                    <a:ext uri="{9D8B030D-6E8A-4147-A177-3AD203B41FA5}">
                      <a16:colId xmlns:a16="http://schemas.microsoft.com/office/drawing/2014/main" xmlns="" val="231479558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 Имя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330361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Юмалина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Миласлава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3BFEA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Аналитик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Дмитриева Полина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259112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Технолог, разработчик</a:t>
                      </a:r>
                    </a:p>
                  </a:txBody>
                  <a:tcPr>
                    <a:solidFill>
                      <a:srgbClr val="EED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Галкина Виктория</a:t>
                      </a:r>
                    </a:p>
                  </a:txBody>
                  <a:tcPr>
                    <a:solidFill>
                      <a:srgbClr val="EED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719031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Маркетолог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Вахитова Лейсан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4187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7256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A585C5-9999-F63A-5FF8-85B5E7F81AB9}"/>
              </a:ext>
            </a:extLst>
          </p:cNvPr>
          <p:cNvSpPr txBox="1"/>
          <p:nvPr/>
        </p:nvSpPr>
        <p:spPr>
          <a:xfrm>
            <a:off x="1511660" y="51470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37B37004-B1B5-308B-8653-B275FBAC1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2884291"/>
              </p:ext>
            </p:extLst>
          </p:nvPr>
        </p:nvGraphicFramePr>
        <p:xfrm>
          <a:off x="827584" y="987574"/>
          <a:ext cx="7632846" cy="4012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4812">
                  <a:extLst>
                    <a:ext uri="{9D8B030D-6E8A-4147-A177-3AD203B41FA5}">
                      <a16:colId xmlns:a16="http://schemas.microsoft.com/office/drawing/2014/main" xmlns="" val="1979490400"/>
                    </a:ext>
                  </a:extLst>
                </a:gridCol>
                <a:gridCol w="2549017">
                  <a:extLst>
                    <a:ext uri="{9D8B030D-6E8A-4147-A177-3AD203B41FA5}">
                      <a16:colId xmlns:a16="http://schemas.microsoft.com/office/drawing/2014/main" xmlns="" val="1476969557"/>
                    </a:ext>
                  </a:extLst>
                </a:gridCol>
                <a:gridCol w="2549017">
                  <a:extLst>
                    <a:ext uri="{9D8B030D-6E8A-4147-A177-3AD203B41FA5}">
                      <a16:colId xmlns:a16="http://schemas.microsoft.com/office/drawing/2014/main" xmlns="" val="2275774093"/>
                    </a:ext>
                  </a:extLst>
                </a:gridCol>
              </a:tblGrid>
              <a:tr h="30566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делаем</a:t>
                      </a:r>
                    </a:p>
                  </a:txBody>
                  <a:tcPr>
                    <a:solidFill>
                      <a:srgbClr val="6600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</a:p>
                  </a:txBody>
                  <a:tcPr>
                    <a:solidFill>
                      <a:srgbClr val="6600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</a:p>
                  </a:txBody>
                  <a:tcPr>
                    <a:solidFill>
                      <a:srgbClr val="66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0171092"/>
                  </a:ext>
                </a:extLst>
              </a:tr>
              <a:tr h="6113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и обработка социологических исследований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недели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Юмалина</a:t>
                      </a:r>
                      <a:r>
                        <a:rPr lang="ru-RU" sz="14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Миласлава</a:t>
                      </a:r>
                      <a:endParaRPr lang="ru-RU" sz="14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3B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8714826"/>
                  </a:ext>
                </a:extLst>
              </a:tr>
              <a:tr h="662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дизайна мобильного приложения</a:t>
                      </a:r>
                      <a:endParaRPr lang="en-US" sz="12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solidFill>
                      <a:srgbClr val="EED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недели</a:t>
                      </a:r>
                    </a:p>
                  </a:txBody>
                  <a:tcPr>
                    <a:solidFill>
                      <a:srgbClr val="EED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Вахитова Лейсан</a:t>
                      </a:r>
                    </a:p>
                  </a:txBody>
                  <a:tcPr>
                    <a:solidFill>
                      <a:srgbClr val="EED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157454"/>
                  </a:ext>
                </a:extLst>
              </a:tr>
              <a:tr h="356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заполнение базы данных чат-бота</a:t>
                      </a:r>
                      <a:endParaRPr lang="en-US" sz="12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недели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Галкина Виктория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2388167"/>
                  </a:ext>
                </a:extLst>
              </a:tr>
              <a:tr h="707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мобильного приложения</a:t>
                      </a:r>
                      <a:endParaRPr lang="en-US" sz="12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solidFill>
                      <a:srgbClr val="EED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неделю</a:t>
                      </a:r>
                    </a:p>
                  </a:txBody>
                  <a:tcPr>
                    <a:solidFill>
                      <a:srgbClr val="EED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Юмалина</a:t>
                      </a:r>
                      <a:r>
                        <a:rPr lang="ru-RU" sz="14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Миласлава</a:t>
                      </a:r>
                      <a:r>
                        <a:rPr lang="ru-RU" sz="14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Дмитриева </a:t>
                      </a:r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Полина</a:t>
                      </a:r>
                    </a:p>
                  </a:txBody>
                  <a:tcPr>
                    <a:solidFill>
                      <a:srgbClr val="EED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3932651"/>
                  </a:ext>
                </a:extLst>
              </a:tr>
              <a:tr h="8405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и разработка алгоритмов работы приложений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недели</a:t>
                      </a:r>
                      <a:endParaRPr lang="ru-RU" sz="14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3B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Галкина Виктория</a:t>
                      </a:r>
                    </a:p>
                  </a:txBody>
                  <a:tcPr>
                    <a:solidFill>
                      <a:srgbClr val="F3B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588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398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60" y="555526"/>
            <a:ext cx="4268924" cy="4176464"/>
          </a:xfrm>
        </p:spPr>
        <p:txBody>
          <a:bodyPr>
            <a:noAutofit/>
          </a:bodyPr>
          <a:lstStyle/>
          <a:p>
            <a:r>
              <a:rPr lang="ru-RU" sz="4000" dirty="0">
                <a:latin typeface="Bahnschrift SemiCondensed" panose="020B0502040204020203" pitchFamily="34" charset="0"/>
              </a:rPr>
              <a:t>Спасибо </a:t>
            </a:r>
            <a:br>
              <a:rPr lang="ru-RU" sz="4000" dirty="0">
                <a:latin typeface="Bahnschrift SemiCondensed" panose="020B0502040204020203" pitchFamily="34" charset="0"/>
              </a:rPr>
            </a:br>
            <a:r>
              <a:rPr lang="ru-RU" sz="4000" dirty="0">
                <a:latin typeface="Bahnschrift SemiCondensed" panose="020B0502040204020203" pitchFamily="34" charset="0"/>
              </a:rPr>
              <a:t>за </a:t>
            </a:r>
            <a:br>
              <a:rPr lang="ru-RU" sz="4000" dirty="0">
                <a:latin typeface="Bahnschrift SemiCondensed" panose="020B0502040204020203" pitchFamily="34" charset="0"/>
              </a:rPr>
            </a:br>
            <a:r>
              <a:rPr lang="ru-RU" sz="4000" dirty="0">
                <a:latin typeface="Bahnschrift SemiCondensed" panose="020B0502040204020203" pitchFamily="34" charset="0"/>
              </a:rPr>
              <a:t>внимание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19622"/>
            <a:ext cx="3960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endParaRPr lang="ru-RU" sz="2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2D380F3-4FCC-536B-4935-3079735DD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888416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EB3903C-93A0-81CE-DBAC-107FC8D93D81}"/>
              </a:ext>
            </a:extLst>
          </p:cNvPr>
          <p:cNvSpPr txBox="1"/>
          <p:nvPr/>
        </p:nvSpPr>
        <p:spPr>
          <a:xfrm>
            <a:off x="0" y="782761"/>
            <a:ext cx="3923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6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3120576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7edb7f56c31b37833b9f375464f69364a7735"/>
</p:tagLst>
</file>

<file path=ppt/theme/theme1.xml><?xml version="1.0" encoding="utf-8"?>
<a:theme xmlns:a="http://schemas.openxmlformats.org/drawingml/2006/main" name="Тема Office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3190</TotalTime>
  <Words>388</Words>
  <Application>Microsoft Office PowerPoint</Application>
  <PresentationFormat>Экран (16:9)</PresentationFormat>
  <Paragraphs>68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Разработка  чат-бота для адаптации иностранных студентов</vt:lpstr>
      <vt:lpstr>Актуальность проекта</vt:lpstr>
      <vt:lpstr>Слайд 3</vt:lpstr>
      <vt:lpstr>Слайд 4</vt:lpstr>
      <vt:lpstr>Слайд 5</vt:lpstr>
      <vt:lpstr>Ценность, ценностное предложение</vt:lpstr>
      <vt:lpstr>Слайд 7</vt:lpstr>
      <vt:lpstr>Слайд 8</vt:lpstr>
      <vt:lpstr>Слайд 9</vt:lpstr>
      <vt:lpstr>Спасибо  за  внимание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 бот</dc:title>
  <dc:creator>obstinate</dc:creator>
  <dc:description>Шаблон презентации с сайта https://presentation-creation.ru/</dc:description>
  <cp:lastModifiedBy>Руслан</cp:lastModifiedBy>
  <cp:revision>1401</cp:revision>
  <dcterms:created xsi:type="dcterms:W3CDTF">2018-02-25T09:09:03Z</dcterms:created>
  <dcterms:modified xsi:type="dcterms:W3CDTF">2023-12-30T07:00:05Z</dcterms:modified>
</cp:coreProperties>
</file>