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8" r:id="rId6"/>
    <p:sldId id="285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9" r:id="rId16"/>
    <p:sldId id="308" r:id="rId17"/>
    <p:sldId id="310" r:id="rId18"/>
    <p:sldId id="290" r:id="rId19"/>
    <p:sldId id="291" r:id="rId20"/>
    <p:sldId id="302" r:id="rId21"/>
    <p:sldId id="306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31" d="100"/>
          <a:sy n="131" d="100"/>
        </p:scale>
        <p:origin x="660" y="10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Владельцы домашних животных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200" dirty="0" smtClean="0"/>
            <a:t>Отсутствие качественного и дешевого корма и аксессуаров </a:t>
          </a:r>
          <a:endParaRPr lang="ru-RU" sz="3200" dirty="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Импортные товары для зоомагазина 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«Мурландия»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Доставка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19CF8B86-976B-4896-B7D8-3BD30C6E15A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AE88ABF6-080B-422E-A990-366E51CA6364}" type="parTrans" cxnId="{25D5DD72-7AD6-4BD9-98A1-A20433822850}">
      <dgm:prSet/>
      <dgm:spPr/>
      <dgm:t>
        <a:bodyPr/>
        <a:lstStyle/>
        <a:p>
          <a:endParaRPr lang="ru-RU"/>
        </a:p>
      </dgm:t>
    </dgm:pt>
    <dgm:pt modelId="{54C65E5E-D121-4CB1-8EEC-38557BB448C2}" type="sibTrans" cxnId="{25D5DD72-7AD6-4BD9-98A1-A20433822850}">
      <dgm:prSet/>
      <dgm:spPr/>
      <dgm:t>
        <a:bodyPr/>
        <a:lstStyle/>
        <a:p>
          <a:endParaRPr lang="ru-RU"/>
        </a:p>
      </dgm:t>
    </dgm:pt>
    <dgm:pt modelId="{6B182DEC-11CF-4F9D-B467-B1208E8A520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478E6CE0-2237-4823-A890-5FF920A4016C}" type="parTrans" cxnId="{4C54A94B-AB91-47EA-9095-80639100C2A7}">
      <dgm:prSet/>
      <dgm:spPr/>
      <dgm:t>
        <a:bodyPr/>
        <a:lstStyle/>
        <a:p>
          <a:endParaRPr lang="ru-RU"/>
        </a:p>
      </dgm:t>
    </dgm:pt>
    <dgm:pt modelId="{DE24194E-10D7-4D64-9A7F-C989346DCEC0}" type="sibTrans" cxnId="{4C54A94B-AB91-47EA-9095-80639100C2A7}">
      <dgm:prSet/>
      <dgm:spPr/>
      <dgm:t>
        <a:bodyPr/>
        <a:lstStyle/>
        <a:p>
          <a:endParaRPr lang="ru-RU"/>
        </a:p>
      </dgm:t>
    </dgm:pt>
    <dgm:pt modelId="{0D637131-C6D5-4938-A2AD-B7CB3F3E43B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</a:t>
          </a:r>
          <a:r>
            <a:rPr lang="ru-RU" dirty="0" err="1" smtClean="0"/>
            <a:t>Зооград</a:t>
          </a:r>
          <a:r>
            <a:rPr lang="ru-RU" dirty="0" smtClean="0"/>
            <a:t>»</a:t>
          </a:r>
          <a:endParaRPr lang="ru-RU" dirty="0"/>
        </a:p>
      </dgm:t>
    </dgm:pt>
    <dgm:pt modelId="{9568FADC-DC40-4B5E-BA3E-39D0115CEE35}" type="parTrans" cxnId="{6DBEFA1F-5BDE-419E-A79B-4EB188BC0789}">
      <dgm:prSet/>
      <dgm:spPr/>
      <dgm:t>
        <a:bodyPr/>
        <a:lstStyle/>
        <a:p>
          <a:endParaRPr lang="ru-RU"/>
        </a:p>
      </dgm:t>
    </dgm:pt>
    <dgm:pt modelId="{C5404EB9-99BE-48A3-8E8D-E91EBD810222}" type="sibTrans" cxnId="{6DBEFA1F-5BDE-419E-A79B-4EB188BC0789}">
      <dgm:prSet/>
      <dgm:spPr/>
      <dgm:t>
        <a:bodyPr/>
        <a:lstStyle/>
        <a:p>
          <a:endParaRPr lang="ru-RU"/>
        </a:p>
      </dgm:t>
    </dgm:pt>
    <dgm:pt modelId="{C2CF2D44-5EE1-4378-B825-275442E5CE70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</a:t>
          </a:r>
          <a:r>
            <a:rPr lang="ru-RU" dirty="0" err="1" smtClean="0"/>
            <a:t>Хвоост</a:t>
          </a:r>
          <a:r>
            <a:rPr lang="ru-RU" dirty="0" smtClean="0"/>
            <a:t>»</a:t>
          </a:r>
          <a:endParaRPr lang="ru-RU" dirty="0"/>
        </a:p>
      </dgm:t>
    </dgm:pt>
    <dgm:pt modelId="{835237FC-5647-46B7-A455-CB2852AFC466}" type="parTrans" cxnId="{565B4393-F7D0-4710-A20F-79D9838A4ABB}">
      <dgm:prSet/>
      <dgm:spPr/>
      <dgm:t>
        <a:bodyPr/>
        <a:lstStyle/>
        <a:p>
          <a:endParaRPr lang="ru-RU"/>
        </a:p>
      </dgm:t>
    </dgm:pt>
    <dgm:pt modelId="{C20A0548-F4C9-4230-BAA9-B73DFD18A5F0}" type="sibTrans" cxnId="{565B4393-F7D0-4710-A20F-79D9838A4ABB}">
      <dgm:prSet/>
      <dgm:spPr/>
      <dgm:t>
        <a:bodyPr/>
        <a:lstStyle/>
        <a:p>
          <a:endParaRPr lang="ru-RU"/>
        </a:p>
      </dgm:t>
    </dgm:pt>
    <dgm:pt modelId="{DC7AE577-5B73-4625-8ED4-426BA14636E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«Немо»</a:t>
          </a:r>
          <a:endParaRPr lang="ru-RU" dirty="0"/>
        </a:p>
      </dgm:t>
    </dgm:pt>
    <dgm:pt modelId="{A8A64B22-49C2-4740-B3C9-140D03C7FD85}" type="parTrans" cxnId="{FAB304CE-4365-4E03-98AF-81F17E820377}">
      <dgm:prSet/>
      <dgm:spPr/>
      <dgm:t>
        <a:bodyPr/>
        <a:lstStyle/>
        <a:p>
          <a:endParaRPr lang="ru-RU"/>
        </a:p>
      </dgm:t>
    </dgm:pt>
    <dgm:pt modelId="{68FD343C-F5AC-4AE6-9D3E-8ACDB9B01F82}" type="sibTrans" cxnId="{FAB304CE-4365-4E03-98AF-81F17E820377}">
      <dgm:prSet/>
      <dgm:spPr/>
      <dgm:t>
        <a:bodyPr/>
        <a:lstStyle/>
        <a:p>
          <a:endParaRPr lang="ru-RU"/>
        </a:p>
      </dgm:t>
    </dgm:pt>
    <dgm:pt modelId="{DE08F291-AA0A-44C5-A171-8E46CBE4E7A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Доступные цены </a:t>
          </a:r>
          <a:endParaRPr lang="ru-RU" dirty="0"/>
        </a:p>
      </dgm:t>
    </dgm:pt>
    <dgm:pt modelId="{D19B94C7-DF38-44D9-8B5C-A00444D0223F}" type="parTrans" cxnId="{DB64F751-83F1-4FB2-AB13-6D9DFF2868DF}">
      <dgm:prSet/>
      <dgm:spPr/>
      <dgm:t>
        <a:bodyPr/>
        <a:lstStyle/>
        <a:p>
          <a:endParaRPr lang="ru-RU"/>
        </a:p>
      </dgm:t>
    </dgm:pt>
    <dgm:pt modelId="{6F09A9FD-1716-4990-A62A-C192BFAB4FC7}" type="sibTrans" cxnId="{DB64F751-83F1-4FB2-AB13-6D9DFF2868DF}">
      <dgm:prSet/>
      <dgm:spPr/>
      <dgm:t>
        <a:bodyPr/>
        <a:lstStyle/>
        <a:p>
          <a:endParaRPr lang="ru-RU"/>
        </a:p>
      </dgm:t>
    </dgm:pt>
    <dgm:pt modelId="{4259A087-D3A5-4F90-B272-2CC1F04FAF1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Отечественный производитель</a:t>
          </a:r>
          <a:endParaRPr lang="ru-RU" dirty="0"/>
        </a:p>
      </dgm:t>
    </dgm:pt>
    <dgm:pt modelId="{D352A667-F179-4937-B74D-E9A7A13356FE}" type="parTrans" cxnId="{9CF09187-4183-4D4E-AD7A-C9B5606D85F5}">
      <dgm:prSet/>
      <dgm:spPr/>
      <dgm:t>
        <a:bodyPr/>
        <a:lstStyle/>
        <a:p>
          <a:endParaRPr lang="ru-RU"/>
        </a:p>
      </dgm:t>
    </dgm:pt>
    <dgm:pt modelId="{B56258CC-F927-4101-80A3-5780068B17DE}" type="sibTrans" cxnId="{9CF09187-4183-4D4E-AD7A-C9B5606D85F5}">
      <dgm:prSet/>
      <dgm:spPr/>
      <dgm:t>
        <a:bodyPr/>
        <a:lstStyle/>
        <a:p>
          <a:endParaRPr lang="ru-RU"/>
        </a:p>
      </dgm:t>
    </dgm:pt>
    <dgm:pt modelId="{0A7D1893-003F-481E-97A8-647E84D4C80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Широкий спектр представляемых услуг </a:t>
          </a:r>
          <a:endParaRPr lang="ru-RU" dirty="0"/>
        </a:p>
      </dgm:t>
    </dgm:pt>
    <dgm:pt modelId="{6B0D3E64-843F-40D7-AAC5-05EF0CDAB905}" type="parTrans" cxnId="{A2FC7D21-0A21-4950-A072-5ECE3A7566ED}">
      <dgm:prSet/>
      <dgm:spPr/>
      <dgm:t>
        <a:bodyPr/>
        <a:lstStyle/>
        <a:p>
          <a:endParaRPr lang="ru-RU"/>
        </a:p>
      </dgm:t>
    </dgm:pt>
    <dgm:pt modelId="{587E5A0F-EA52-4464-83E6-C4F4000F0122}" type="sibTrans" cxnId="{A2FC7D21-0A21-4950-A072-5ECE3A7566ED}">
      <dgm:prSet/>
      <dgm:spPr/>
      <dgm:t>
        <a:bodyPr/>
        <a:lstStyle/>
        <a:p>
          <a:endParaRPr lang="ru-RU"/>
        </a:p>
      </dgm:t>
    </dgm:pt>
    <dgm:pt modelId="{C5945440-1328-4065-834B-1E34B3B0DDB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«Золотая рыбка»</a:t>
          </a:r>
          <a:endParaRPr lang="ru-RU" dirty="0"/>
        </a:p>
      </dgm:t>
    </dgm:pt>
    <dgm:pt modelId="{8607908D-300F-487B-A2D6-2EE474B6F669}" type="parTrans" cxnId="{996B5196-07A1-41B5-A77A-09023B891B78}">
      <dgm:prSet/>
      <dgm:spPr/>
    </dgm:pt>
    <dgm:pt modelId="{4265DC13-EF86-4A58-9246-023E0B261786}" type="sibTrans" cxnId="{996B5196-07A1-41B5-A77A-09023B891B78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03BC6D-0FED-4500-B9BD-5953E689DD21}" type="presOf" srcId="{DE08F291-AA0A-44C5-A171-8E46CBE4E7A3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F7B99BFD-72CC-4D6A-B3C7-CF055274C0BF}" type="presOf" srcId="{6B182DEC-11CF-4F9D-B467-B1208E8A5203}" destId="{400F4E5D-F016-41EA-97FB-BF5BA36522C2}" srcOrd="0" destOrd="5" presId="urn:microsoft.com/office/officeart/2005/8/layout/hList1"/>
    <dgm:cxn modelId="{AD671EE3-7D4C-4B42-AB5F-1677E7E9A0BF}" type="presOf" srcId="{19CF8B86-976B-4896-B7D8-3BD30C6E15AD}" destId="{400F4E5D-F016-41EA-97FB-BF5BA36522C2}" srcOrd="0" destOrd="6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96B5196-07A1-41B5-A77A-09023B891B78}" srcId="{FD45624C-83CF-47B9-8EDE-C4DE60E9F279}" destId="{C5945440-1328-4065-834B-1E34B3B0DDBF}" srcOrd="4" destOrd="0" parTransId="{8607908D-300F-487B-A2D6-2EE474B6F669}" sibTransId="{4265DC13-EF86-4A58-9246-023E0B261786}"/>
    <dgm:cxn modelId="{FAB304CE-4365-4E03-98AF-81F17E820377}" srcId="{FD45624C-83CF-47B9-8EDE-C4DE60E9F279}" destId="{DC7AE577-5B73-4625-8ED4-426BA14636E1}" srcOrd="3" destOrd="0" parTransId="{A8A64B22-49C2-4740-B3C9-140D03C7FD85}" sibTransId="{68FD343C-F5AC-4AE6-9D3E-8ACDB9B01F82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CEAD2F4-7015-4693-BEC8-D0E3096E0DC3}" type="presOf" srcId="{4259A087-D3A5-4F90-B272-2CC1F04FAF1F}" destId="{0C85A15E-56D2-44B3-8E52-7FFFB1AE2983}" srcOrd="0" destOrd="2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2FC7D21-0A21-4950-A072-5ECE3A7566ED}" srcId="{C1DCF8D2-41C8-416E-B988-A9BFE3AC37E6}" destId="{0A7D1893-003F-481E-97A8-647E84D4C808}" srcOrd="3" destOrd="0" parTransId="{6B0D3E64-843F-40D7-AAC5-05EF0CDAB905}" sibTransId="{587E5A0F-EA52-4464-83E6-C4F4000F0122}"/>
    <dgm:cxn modelId="{25D5DD72-7AD6-4BD9-98A1-A20433822850}" srcId="{FD45624C-83CF-47B9-8EDE-C4DE60E9F279}" destId="{19CF8B86-976B-4896-B7D8-3BD30C6E15AD}" srcOrd="6" destOrd="0" parTransId="{AE88ABF6-080B-422E-A990-366E51CA6364}" sibTransId="{54C65E5E-D121-4CB1-8EEC-38557BB448C2}"/>
    <dgm:cxn modelId="{AB70E001-CC78-4AD6-A290-2CCE313FFFCD}" type="presOf" srcId="{0D637131-C6D5-4938-A2AD-B7CB3F3E43B7}" destId="{400F4E5D-F016-41EA-97FB-BF5BA36522C2}" srcOrd="0" destOrd="1" presId="urn:microsoft.com/office/officeart/2005/8/layout/hList1"/>
    <dgm:cxn modelId="{170A28AC-F95E-445F-B432-8D30654D41D2}" type="presOf" srcId="{C5945440-1328-4065-834B-1E34B3B0DDBF}" destId="{400F4E5D-F016-41EA-97FB-BF5BA36522C2}" srcOrd="0" destOrd="4" presId="urn:microsoft.com/office/officeart/2005/8/layout/hList1"/>
    <dgm:cxn modelId="{6DBEFA1F-5BDE-419E-A79B-4EB188BC0789}" srcId="{FD45624C-83CF-47B9-8EDE-C4DE60E9F279}" destId="{0D637131-C6D5-4938-A2AD-B7CB3F3E43B7}" srcOrd="1" destOrd="0" parTransId="{9568FADC-DC40-4B5E-BA3E-39D0115CEE35}" sibTransId="{C5404EB9-99BE-48A3-8E8D-E91EBD810222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565B4393-F7D0-4710-A20F-79D9838A4ABB}" srcId="{FD45624C-83CF-47B9-8EDE-C4DE60E9F279}" destId="{C2CF2D44-5EE1-4378-B825-275442E5CE70}" srcOrd="2" destOrd="0" parTransId="{835237FC-5647-46B7-A455-CB2852AFC466}" sibTransId="{C20A0548-F4C9-4230-BAA9-B73DFD18A5F0}"/>
    <dgm:cxn modelId="{DB64F751-83F1-4FB2-AB13-6D9DFF2868DF}" srcId="{C1DCF8D2-41C8-416E-B988-A9BFE3AC37E6}" destId="{DE08F291-AA0A-44C5-A171-8E46CBE4E7A3}" srcOrd="1" destOrd="0" parTransId="{D19B94C7-DF38-44D9-8B5C-A00444D0223F}" sibTransId="{6F09A9FD-1716-4990-A62A-C192BFAB4FC7}"/>
    <dgm:cxn modelId="{30698AA5-5B48-4854-ACED-CA84010CB6C1}" type="presOf" srcId="{DC7AE577-5B73-4625-8ED4-426BA14636E1}" destId="{400F4E5D-F016-41EA-97FB-BF5BA36522C2}" srcOrd="0" destOrd="3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9CF09187-4183-4D4E-AD7A-C9B5606D85F5}" srcId="{C1DCF8D2-41C8-416E-B988-A9BFE3AC37E6}" destId="{4259A087-D3A5-4F90-B272-2CC1F04FAF1F}" srcOrd="2" destOrd="0" parTransId="{D352A667-F179-4937-B74D-E9A7A13356FE}" sibTransId="{B56258CC-F927-4101-80A3-5780068B17DE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7064788E-23B1-49F9-A7CB-67A88FA27704}" type="presOf" srcId="{0A7D1893-003F-481E-97A8-647E84D4C808}" destId="{0C85A15E-56D2-44B3-8E52-7FFFB1AE2983}" srcOrd="0" destOrd="3" presId="urn:microsoft.com/office/officeart/2005/8/layout/hList1"/>
    <dgm:cxn modelId="{617B937D-685D-4F41-9AE7-ADE6C892BD66}" type="presOf" srcId="{C2CF2D44-5EE1-4378-B825-275442E5CE70}" destId="{400F4E5D-F016-41EA-97FB-BF5BA36522C2}" srcOrd="0" destOrd="2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4C54A94B-AB91-47EA-9095-80639100C2A7}" srcId="{FD45624C-83CF-47B9-8EDE-C4DE60E9F279}" destId="{6B182DEC-11CF-4F9D-B467-B1208E8A5203}" srcOrd="5" destOrd="0" parTransId="{478E6CE0-2237-4823-A890-5FF920A4016C}" sibTransId="{DE24194E-10D7-4D64-9A7F-C989346DCEC0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/>
            <a:t>Отсутствие качественного и дешевого корма и аксессуаров </a:t>
          </a:r>
          <a:endParaRPr lang="ru-RU" sz="32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Владельцы домашних животных</a:t>
          </a:r>
          <a:endParaRPr lang="ru-RU" sz="4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7664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Конкуренты Продукты/Услуги</a:t>
          </a:r>
        </a:p>
      </dsp:txBody>
      <dsp:txXfrm>
        <a:off x="3137" y="276646"/>
        <a:ext cx="3059169" cy="861656"/>
      </dsp:txXfrm>
    </dsp:sp>
    <dsp:sp modelId="{B206DAC4-D1DF-4053-8506-5DE426BC8BEF}">
      <dsp:nvSpPr>
        <dsp:cNvPr id="0" name=""/>
        <dsp:cNvSpPr/>
      </dsp:nvSpPr>
      <dsp:spPr>
        <a:xfrm>
          <a:off x="0" y="1085712"/>
          <a:ext cx="3059169" cy="3345468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Импортные товары для зоомагазина </a:t>
          </a:r>
          <a:endParaRPr lang="ru-RU" sz="2500" kern="1200" dirty="0"/>
        </a:p>
      </dsp:txBody>
      <dsp:txXfrm>
        <a:off x="0" y="1085712"/>
        <a:ext cx="3059169" cy="3345468"/>
      </dsp:txXfrm>
    </dsp:sp>
    <dsp:sp modelId="{34E68AF3-FEED-4A3D-869A-6E2B7BBFBA4D}">
      <dsp:nvSpPr>
        <dsp:cNvPr id="0" name=""/>
        <dsp:cNvSpPr/>
      </dsp:nvSpPr>
      <dsp:spPr>
        <a:xfrm>
          <a:off x="3490590" y="27664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Фирмы конкуренты</a:t>
          </a:r>
        </a:p>
      </dsp:txBody>
      <dsp:txXfrm>
        <a:off x="3490590" y="276646"/>
        <a:ext cx="3059169" cy="861656"/>
      </dsp:txXfrm>
    </dsp:sp>
    <dsp:sp modelId="{400F4E5D-F016-41EA-97FB-BF5BA36522C2}">
      <dsp:nvSpPr>
        <dsp:cNvPr id="0" name=""/>
        <dsp:cNvSpPr/>
      </dsp:nvSpPr>
      <dsp:spPr>
        <a:xfrm>
          <a:off x="3490590" y="1138303"/>
          <a:ext cx="3059169" cy="334546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«Мурландия»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«</a:t>
          </a:r>
          <a:r>
            <a:rPr lang="ru-RU" sz="2500" kern="1200" dirty="0" err="1" smtClean="0"/>
            <a:t>Зооград</a:t>
          </a:r>
          <a:r>
            <a:rPr lang="ru-RU" sz="2500" kern="1200" dirty="0" smtClean="0"/>
            <a:t>»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«</a:t>
          </a:r>
          <a:r>
            <a:rPr lang="ru-RU" sz="2500" kern="1200" dirty="0" err="1" smtClean="0"/>
            <a:t>Хвоост</a:t>
          </a:r>
          <a:r>
            <a:rPr lang="ru-RU" sz="2500" kern="1200" dirty="0" smtClean="0"/>
            <a:t>»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«Немо»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«Золотая рыбка»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>
        <a:off x="3490590" y="1138303"/>
        <a:ext cx="3059169" cy="3345468"/>
      </dsp:txXfrm>
    </dsp:sp>
    <dsp:sp modelId="{869E6585-1C72-4E82-914E-39E2C4E28665}">
      <dsp:nvSpPr>
        <dsp:cNvPr id="0" name=""/>
        <dsp:cNvSpPr/>
      </dsp:nvSpPr>
      <dsp:spPr>
        <a:xfrm>
          <a:off x="6981180" y="269512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Наши преимущества</a:t>
          </a:r>
        </a:p>
      </dsp:txBody>
      <dsp:txXfrm>
        <a:off x="6981180" y="269512"/>
        <a:ext cx="3059169" cy="861656"/>
      </dsp:txXfrm>
    </dsp:sp>
    <dsp:sp modelId="{0C85A15E-56D2-44B3-8E52-7FFFB1AE2983}">
      <dsp:nvSpPr>
        <dsp:cNvPr id="0" name=""/>
        <dsp:cNvSpPr/>
      </dsp:nvSpPr>
      <dsp:spPr>
        <a:xfrm>
          <a:off x="6978043" y="1138303"/>
          <a:ext cx="3059169" cy="334546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Доставка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Доступные цены 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Отечественный производитель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Широкий спектр представляемых услуг </a:t>
          </a:r>
          <a:endParaRPr lang="ru-RU" sz="2500" kern="1200" dirty="0"/>
        </a:p>
      </dsp:txBody>
      <dsp:txXfrm>
        <a:off x="6978043" y="1138303"/>
        <a:ext cx="3059169" cy="3345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jpeg"/><Relationship Id="rId7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jpeg"/><Relationship Id="rId5" Type="http://schemas.openxmlformats.org/officeDocument/2006/relationships/hyperlink" Target="mailto:Dima_zaharov_000@mail.ru" TargetMode="External"/><Relationship Id="rId10" Type="http://schemas.openxmlformats.org/officeDocument/2006/relationships/image" Target="../media/image3.jpeg"/><Relationship Id="rId4" Type="http://schemas.openxmlformats.org/officeDocument/2006/relationships/hyperlink" Target="mailto:vjnjhxbr05@mail.ru" TargetMode="External"/><Relationship Id="rId9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863848" y="2475235"/>
            <a:ext cx="6710784" cy="20933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Зоомагазин «Сами с усами»</a:t>
            </a:r>
            <a:endParaRPr lang="ru-RU" sz="4400" dirty="0"/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 smtClean="0">
                <a:latin typeface="Arial"/>
              </a:rPr>
              <a:t>Название команды: «зоо»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latin typeface="Arial"/>
              </a:rPr>
              <a:t>Институт Нефти и Газа им.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Arial"/>
              </a:rPr>
              <a:t>М.С.Гуцериева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latin typeface="Arial"/>
              </a:rPr>
              <a:t>Гр. ОБ-21.03.01.01-11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Arial"/>
              </a:rPr>
              <a:t>               выполнили: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latin typeface="Arial"/>
              </a:rPr>
              <a:t>                                    Гарифьянов Владислав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Arial"/>
              </a:rPr>
              <a:t>                      Гусев Дмитрий</a:t>
            </a:r>
          </a:p>
          <a:p>
            <a:pPr algn="ctr">
              <a:lnSpc>
                <a:spcPct val="100000"/>
              </a:lnSpc>
            </a:pPr>
            <a:r>
              <a:rPr lang="ru-RU" sz="1600" spc="-1" dirty="0" smtClean="0">
                <a:latin typeface="Arial"/>
              </a:rPr>
              <a:t>                           Бочкарев Никита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Arial"/>
              </a:rPr>
              <a:t>                             Захаров Дмитрий 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 smtClean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 smtClean="0">
                <a:latin typeface="Arial"/>
              </a:rPr>
              <a:t> 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130926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93436" y="3279795"/>
            <a:ext cx="1874980" cy="1715719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sz="1500" b="1" dirty="0" smtClean="0"/>
              <a:t>Гусев Дмитрий </a:t>
            </a:r>
            <a:endParaRPr lang="ru-RU" sz="1500" b="1" dirty="0"/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dirty="0" smtClean="0"/>
              <a:t>Приверженец своего дела</a:t>
            </a:r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dirty="0" smtClean="0"/>
              <a:t>умение разрядить любую обстановку,</a:t>
            </a:r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dirty="0" smtClean="0"/>
              <a:t>Избирательность</a:t>
            </a:r>
            <a:endParaRPr lang="ru-RU" sz="1500" dirty="0"/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500" dirty="0" smtClean="0"/>
              <a:t> умеет читать людей</a:t>
            </a:r>
            <a:endParaRPr lang="ru-RU" sz="1500" dirty="0"/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sz="1500" b="1" dirty="0" smtClean="0"/>
              <a:t>Менеджер по персоналу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2520032" y="3301095"/>
            <a:ext cx="1944216" cy="228339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sz="1200" b="1" dirty="0" smtClean="0"/>
              <a:t>Захаров Дмитрий</a:t>
            </a:r>
            <a:endParaRPr lang="ru-RU" sz="1200" b="1" dirty="0"/>
          </a:p>
          <a:p>
            <a:pPr marL="171450" marR="0" lvl="0" indent="-1714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i="1" dirty="0" smtClean="0"/>
              <a:t>Замечает мелкие детали</a:t>
            </a:r>
          </a:p>
          <a:p>
            <a:pPr marL="171450" marR="0" lvl="0" indent="-1714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i="1" dirty="0" smtClean="0"/>
              <a:t>Постоянно совершенствует свои навыки</a:t>
            </a:r>
          </a:p>
          <a:p>
            <a:pPr marL="171450" marR="0" lvl="0" indent="-1714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i="1" dirty="0" smtClean="0"/>
              <a:t>Большой опыт работы с клиентами</a:t>
            </a:r>
            <a:endParaRPr lang="ru-RU" sz="1200" i="1" dirty="0"/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sz="1200" b="1" dirty="0" smtClean="0"/>
              <a:t>Финансовый директор</a:t>
            </a:r>
            <a:endParaRPr lang="ru-RU" sz="1200" b="1" dirty="0"/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4827383" y="3476918"/>
            <a:ext cx="1874980" cy="2107567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i="1" dirty="0" smtClean="0"/>
              <a:t>Бочкарев Никита </a:t>
            </a:r>
            <a:endParaRPr lang="ru-RU" sz="1400" b="1" i="1" dirty="0"/>
          </a:p>
          <a:p>
            <a:pPr marL="252000" marR="0" lvl="0" indent="-2857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dirty="0" smtClean="0"/>
              <a:t>Внимательность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pPr marL="252000" marR="0" lvl="0" indent="-2857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dirty="0" smtClean="0"/>
              <a:t>самоуверенность, </a:t>
            </a:r>
          </a:p>
          <a:p>
            <a:pPr marL="252000" marR="0" lvl="0" indent="-2857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dirty="0" smtClean="0"/>
              <a:t>быстро достигает поставленных результатов, </a:t>
            </a:r>
          </a:p>
          <a:p>
            <a:pPr marL="252000" marR="0" lvl="0" indent="-285750">
              <a:lnSpc>
                <a:spcPct val="80000"/>
              </a:lnSpc>
              <a:spcBef>
                <a:spcPts val="60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dirty="0" smtClean="0"/>
              <a:t>выборочно относится к людям, своя база данных </a:t>
            </a:r>
            <a:endParaRPr lang="ru-RU" sz="1200" dirty="0"/>
          </a:p>
          <a:p>
            <a:pPr marR="0" lvl="0">
              <a:lnSpc>
                <a:spcPct val="8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sz="1200" b="1" dirty="0" smtClean="0"/>
              <a:t>Менеджер по продажам</a:t>
            </a:r>
            <a:endParaRPr lang="ru-RU" sz="1200" b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207132" y="3257261"/>
            <a:ext cx="25857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Гарифьянов Владислав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Прекрасные руководительские навыки,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расчетливость,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многозадачность,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целеустремлённость,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умение прогнозировать</a:t>
            </a:r>
          </a:p>
          <a:p>
            <a:r>
              <a:rPr lang="ru-RU" sz="1400" b="1" dirty="0" smtClean="0"/>
              <a:t>Лидер </a:t>
            </a:r>
            <a:r>
              <a:rPr lang="ru-RU" sz="1400" b="1" i="1" dirty="0" smtClean="0"/>
              <a:t> </a:t>
            </a:r>
            <a:endParaRPr lang="ru-RU" sz="1400" b="1" i="1" dirty="0"/>
          </a:p>
        </p:txBody>
      </p:sp>
      <p:pic>
        <p:nvPicPr>
          <p:cNvPr id="1028" name="Picture 4" descr="https://sun9-2.userapi.com/impg/BnKA3vIHRTei-mLIfefO0vO5mzVLVcWXOnuILA/FyN4v0DaXJs.jpg?size=1080x1080&amp;quality=96&amp;sign=645c6806633ad2c397c00078981f36e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408" y="1117724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3-23.userapi.com/impg/AO3mlJNrXeclwfAQ4tvWARXqsCK0INjoC2r-vQ/evmHpDefnVU.jpg?size=1280x1280&amp;quality=96&amp;sign=cb1b0435207115e45cd8072c2d91ae8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07" y="1301288"/>
            <a:ext cx="1843009" cy="184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32" y="1117725"/>
            <a:ext cx="1800200" cy="213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https://sun9-49.userapi.com/impg/qHoWc9shhKePaa2P8q-lQrsUQS50ZApizQ2y6Q/rY3_NdXoUng.jpg?size=808x1080&amp;quality=95&amp;sign=1505b38d592681aa9e2c75284963bbb4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86" y="1074570"/>
            <a:ext cx="1674573" cy="22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pPr algn="ctr"/>
            <a:r>
              <a:rPr lang="ru-RU" sz="4400" dirty="0" smtClean="0">
                <a:latin typeface="+mn-lt"/>
              </a:rPr>
              <a:t>Актуальность</a:t>
            </a: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   Создание компании, которая занимается продажей кормов и аксессуаров для домашних питомцев.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Бизнес по продаже данной продукции- актуальное и прибыльное дело, в связи с тем, что основные иностранные производители ушли из России ,а доставка из-за рубежа является затратной для конечного потребителя.</a:t>
            </a: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Поставка качественного российского корма напрямую от завода – изготовителя, без посредников.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992919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03537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120" y="3617176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31844"/>
              </p:ext>
            </p:extLst>
          </p:nvPr>
        </p:nvGraphicFramePr>
        <p:xfrm>
          <a:off x="143768" y="1323107"/>
          <a:ext cx="9936856" cy="4247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4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4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Школьники</a:t>
                      </a:r>
                    </a:p>
                    <a:p>
                      <a:pPr algn="ctr"/>
                      <a:r>
                        <a:rPr lang="ru-RU" dirty="0" smtClean="0"/>
                        <a:t>(</a:t>
                      </a:r>
                      <a:r>
                        <a:rPr lang="en-US" dirty="0" smtClean="0"/>
                        <a:t>~</a:t>
                      </a:r>
                      <a:r>
                        <a:rPr lang="ru-RU" dirty="0" smtClean="0"/>
                        <a:t>37701</a:t>
                      </a:r>
                      <a:r>
                        <a:rPr lang="ru-RU" baseline="0" dirty="0" smtClean="0"/>
                        <a:t> человек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27-50</a:t>
                      </a:r>
                    </a:p>
                    <a:p>
                      <a:pPr algn="ctr"/>
                      <a:r>
                        <a:rPr lang="ru-RU" dirty="0" smtClean="0"/>
                        <a:t>(</a:t>
                      </a:r>
                      <a:r>
                        <a:rPr lang="en-US" dirty="0" smtClean="0"/>
                        <a:t>~</a:t>
                      </a:r>
                      <a:r>
                        <a:rPr lang="ru-RU" dirty="0" smtClean="0"/>
                        <a:t>208216</a:t>
                      </a:r>
                      <a:r>
                        <a:rPr lang="ru-RU" baseline="0" dirty="0" smtClean="0"/>
                        <a:t> человек)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50+</a:t>
                      </a:r>
                    </a:p>
                    <a:p>
                      <a:pPr algn="ctr"/>
                      <a:r>
                        <a:rPr lang="ru-RU" dirty="0" smtClean="0"/>
                        <a:t>(</a:t>
                      </a:r>
                      <a:r>
                        <a:rPr lang="en-US" dirty="0" smtClean="0"/>
                        <a:t>~</a:t>
                      </a:r>
                      <a:r>
                        <a:rPr lang="ru-RU" dirty="0" smtClean="0"/>
                        <a:t>98600 человек)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Приюты</a:t>
                      </a:r>
                    </a:p>
                    <a:p>
                      <a:pPr algn="ctr"/>
                      <a:r>
                        <a:rPr lang="ru-RU" dirty="0" smtClean="0"/>
                        <a:t>(</a:t>
                      </a:r>
                      <a:r>
                        <a:rPr lang="en-US" dirty="0" smtClean="0"/>
                        <a:t>~</a:t>
                      </a:r>
                      <a:r>
                        <a:rPr lang="ru-RU" dirty="0" smtClean="0"/>
                        <a:t>2300 животных)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148"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</a:t>
                      </a:r>
                      <a:r>
                        <a:rPr lang="ru-RU" baseline="0" dirty="0" smtClean="0"/>
                        <a:t> любят всяких разных животных, для этих животных нужны дешевые аксессуары и корма, которые не будут бить по карману родителям.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Как правило, у работающих людей нет времени ухаживать за своим питомцем,</a:t>
                      </a:r>
                      <a:r>
                        <a:rPr lang="ru-RU" baseline="0" dirty="0" smtClean="0"/>
                        <a:t> они хотят качественную продукцию и услуги.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Одинокие люди,</a:t>
                      </a:r>
                      <a:r>
                        <a:rPr lang="ru-RU" baseline="0" dirty="0" smtClean="0"/>
                        <a:t> которым не за кем присматривать, которые могут подкормить животного на улице, могут взять его себе, но при этом здоровье не позволяет за ними в полной мере ухаживать.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приютов всегда есть дефицит корма и аксессуаров, так же не хватает лекарств.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1128270"/>
          </a:xfrm>
        </p:spPr>
        <p:txBody>
          <a:bodyPr lIns="540000"/>
          <a:lstStyle/>
          <a:p>
            <a:pPr algn="ctr"/>
            <a:r>
              <a:rPr lang="ru" sz="4400" dirty="0"/>
              <a:t>Потенциальный объем </a:t>
            </a:r>
            <a:r>
              <a:rPr lang="ru" sz="4400" dirty="0" smtClean="0"/>
              <a:t>рынка</a:t>
            </a:r>
            <a:br>
              <a:rPr lang="ru" sz="4400" dirty="0" smtClean="0"/>
            </a:br>
            <a:r>
              <a:rPr lang="en-US" sz="4400" dirty="0" smtClean="0"/>
              <a:t>B2C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248" y="1827163"/>
            <a:ext cx="5610685" cy="34325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ru-RU" b="1" dirty="0"/>
              <a:t>PAM (</a:t>
            </a:r>
            <a:r>
              <a:rPr lang="ru-RU" b="1" dirty="0" err="1"/>
              <a:t>Potential</a:t>
            </a:r>
            <a:r>
              <a:rPr lang="ru-RU" b="1" dirty="0"/>
              <a:t> </a:t>
            </a:r>
            <a:r>
              <a:rPr lang="ru-RU" b="1" dirty="0" err="1"/>
              <a:t>Available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 </a:t>
            </a:r>
            <a:r>
              <a:rPr lang="ru-RU" dirty="0"/>
              <a:t>– </a:t>
            </a:r>
            <a:r>
              <a:rPr lang="ru-RU" dirty="0" smtClean="0"/>
              <a:t>63.5 млн человек ( </a:t>
            </a:r>
            <a:r>
              <a:rPr lang="en-US" dirty="0" smtClean="0"/>
              <a:t>~</a:t>
            </a:r>
            <a:r>
              <a:rPr lang="ru-RU" dirty="0" smtClean="0"/>
              <a:t>9 652 000 000р)</a:t>
            </a:r>
            <a:endParaRPr lang="ru-RU" dirty="0"/>
          </a:p>
          <a:p>
            <a:pPr marL="285750" indent="-285750" algn="l">
              <a:buFont typeface="Arial" pitchFamily="34" charset="0"/>
              <a:buChar char="•"/>
            </a:pPr>
            <a:endParaRPr lang="ru-RU" b="1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ru-RU" b="1" dirty="0" smtClean="0"/>
              <a:t>TAM </a:t>
            </a:r>
            <a:r>
              <a:rPr lang="ru-RU" b="1" dirty="0"/>
              <a:t>(</a:t>
            </a:r>
            <a:r>
              <a:rPr lang="ru-RU" b="1" dirty="0" err="1"/>
              <a:t>Total</a:t>
            </a:r>
            <a:r>
              <a:rPr lang="ru-RU" b="1" dirty="0"/>
              <a:t> </a:t>
            </a:r>
            <a:r>
              <a:rPr lang="ru-RU" b="1" dirty="0" err="1"/>
              <a:t>Addressable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 </a:t>
            </a:r>
            <a:r>
              <a:rPr lang="ru-RU" dirty="0"/>
              <a:t>– </a:t>
            </a:r>
            <a:r>
              <a:rPr lang="ru-RU" dirty="0" smtClean="0"/>
              <a:t>346 817 человек (527 161 840р)</a:t>
            </a:r>
            <a:endParaRPr lang="ru-RU" dirty="0"/>
          </a:p>
          <a:p>
            <a:pPr marL="285750" indent="-285750" algn="l">
              <a:buFont typeface="Arial" pitchFamily="34" charset="0"/>
              <a:buChar char="•"/>
            </a:pPr>
            <a:endParaRPr lang="ru-RU" dirty="0"/>
          </a:p>
          <a:p>
            <a:pPr marL="285750" indent="-285750" algn="l">
              <a:buFont typeface="Arial" pitchFamily="34" charset="0"/>
              <a:buChar char="•"/>
            </a:pPr>
            <a:r>
              <a:rPr lang="ru-RU" b="1" dirty="0"/>
              <a:t>SAM (</a:t>
            </a:r>
            <a:r>
              <a:rPr lang="ru-RU" b="1" dirty="0" err="1"/>
              <a:t>Serviceable</a:t>
            </a:r>
            <a:r>
              <a:rPr lang="ru-RU" b="1" dirty="0"/>
              <a:t> </a:t>
            </a:r>
            <a:r>
              <a:rPr lang="ru-RU" b="1" dirty="0" err="1"/>
              <a:t>Available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 </a:t>
            </a:r>
            <a:r>
              <a:rPr lang="ru-RU" dirty="0"/>
              <a:t>– </a:t>
            </a:r>
            <a:r>
              <a:rPr lang="ru-RU" dirty="0" smtClean="0"/>
              <a:t>232000 человек (352 640 000р)</a:t>
            </a:r>
            <a:endParaRPr lang="ru-RU" dirty="0"/>
          </a:p>
          <a:p>
            <a:pPr marL="285750" indent="-285750" algn="l">
              <a:buFont typeface="Arial" pitchFamily="34" charset="0"/>
              <a:buChar char="•"/>
            </a:pPr>
            <a:endParaRPr lang="ru-RU" b="1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ru-RU" b="1" dirty="0" smtClean="0"/>
              <a:t>SOM </a:t>
            </a:r>
            <a:r>
              <a:rPr lang="ru-RU" b="1" dirty="0"/>
              <a:t>(</a:t>
            </a:r>
            <a:r>
              <a:rPr lang="ru-RU" b="1" dirty="0" err="1"/>
              <a:t>Serviceable</a:t>
            </a:r>
            <a:r>
              <a:rPr lang="ru-RU" b="1" dirty="0"/>
              <a:t> &amp; </a:t>
            </a:r>
            <a:r>
              <a:rPr lang="ru-RU" b="1" dirty="0" err="1"/>
              <a:t>Obtainable</a:t>
            </a:r>
            <a:r>
              <a:rPr lang="ru-RU" b="1" dirty="0"/>
              <a:t> </a:t>
            </a:r>
            <a:r>
              <a:rPr lang="ru-RU" b="1" dirty="0" err="1"/>
              <a:t>Market</a:t>
            </a:r>
            <a:r>
              <a:rPr lang="ru-RU" b="1" dirty="0"/>
              <a:t>) </a:t>
            </a:r>
            <a:r>
              <a:rPr lang="ru-RU" dirty="0"/>
              <a:t>– </a:t>
            </a:r>
            <a:r>
              <a:rPr lang="ru-RU" dirty="0" smtClean="0"/>
              <a:t>3052 человека ( 4 639 040р)</a:t>
            </a:r>
            <a:endParaRPr lang="ru-RU" dirty="0"/>
          </a:p>
          <a:p>
            <a:pPr algn="l"/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3134124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43531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Ни</a:t>
            </a:r>
            <a:r>
              <a:rPr lang="en-US" sz="1400" i="1" dirty="0" smtClean="0"/>
              <a:t>c</a:t>
            </a:r>
            <a:r>
              <a:rPr lang="ru-RU" sz="1400" i="1" dirty="0" err="1" smtClean="0"/>
              <a:t>шевой</a:t>
            </a:r>
            <a:r>
              <a:rPr lang="ru-RU" sz="1400" i="1" dirty="0" smtClean="0"/>
              <a:t> </a:t>
            </a:r>
            <a:r>
              <a:rPr lang="ru-RU" sz="1400" i="1" dirty="0"/>
              <a:t>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Многопрофильное предприятие</a:t>
            </a:r>
            <a:endParaRPr lang="ru-RU" sz="1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lvl="0" indent="-15875"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i="1" dirty="0">
                <a:ea typeface="Arial"/>
                <a:cs typeface="Arial"/>
                <a:sym typeface="Arial"/>
              </a:rPr>
              <a:t>Цена</a:t>
            </a:r>
            <a:endParaRPr lang="ru-RU" sz="1400" dirty="0">
              <a:ea typeface="Arial"/>
              <a:cs typeface="Arial"/>
              <a:sym typeface="Arial"/>
            </a:endParaRPr>
          </a:p>
          <a:p>
            <a:pPr marL="15875" lvl="0" indent="-15875"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i="1" dirty="0">
                <a:ea typeface="Arial"/>
                <a:cs typeface="Arial"/>
                <a:sym typeface="Arial"/>
              </a:rPr>
              <a:t>Доступность</a:t>
            </a:r>
            <a:endParaRPr lang="ru-RU" sz="1400" dirty="0">
              <a:ea typeface="Arial"/>
              <a:cs typeface="Arial"/>
              <a:sym typeface="Arial"/>
            </a:endParaRPr>
          </a:p>
          <a:p>
            <a:pPr marL="15875" lvl="0" indent="-15875"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i="1" dirty="0">
                <a:ea typeface="Arial"/>
                <a:cs typeface="Arial"/>
                <a:sym typeface="Arial"/>
              </a:rPr>
              <a:t>Удобство при использовании</a:t>
            </a:r>
            <a:endParaRPr lang="ru-RU" sz="1400" dirty="0"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20432" y="1345974"/>
            <a:ext cx="1871960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Приведи </a:t>
            </a:r>
            <a:r>
              <a:rPr lang="ru-RU" sz="1200" dirty="0"/>
              <a:t>друга и получи скидку на товар, в размере 5%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Буден </a:t>
            </a:r>
            <a:r>
              <a:rPr lang="ru-RU" sz="1200" dirty="0"/>
              <a:t>введена бонусная карта для постоянных клиентов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Аксессуары разных ценовых категорий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Скидка в день рождения питомца, в размере 10%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Скидка, при покупке от 10 000р, в размере </a:t>
            </a:r>
            <a:r>
              <a:rPr lang="ru-RU" sz="1200" dirty="0" smtClean="0"/>
              <a:t>10%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Продажа 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Пример: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Персонал</a:t>
            </a:r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00650" y="1526726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/>
              <a:t>Производство:</a:t>
            </a:r>
          </a:p>
          <a:p>
            <a:r>
              <a:rPr lang="ru-RU" sz="1200" i="1" dirty="0" smtClean="0"/>
              <a:t>Производство корма класса </a:t>
            </a:r>
            <a:r>
              <a:rPr lang="ru-RU" sz="1200" i="1" dirty="0" err="1" smtClean="0"/>
              <a:t>холистик</a:t>
            </a:r>
            <a:r>
              <a:rPr lang="ru-RU" sz="1200" i="1" dirty="0" smtClean="0"/>
              <a:t>, оказание услуг </a:t>
            </a:r>
            <a:r>
              <a:rPr lang="ru-RU" sz="1200" i="1" dirty="0" err="1" smtClean="0"/>
              <a:t>груминга</a:t>
            </a:r>
            <a:r>
              <a:rPr lang="ru-RU" sz="1200" i="1" dirty="0"/>
              <a:t> </a:t>
            </a:r>
            <a:r>
              <a:rPr lang="ru-RU" sz="1200" i="1" dirty="0" smtClean="0"/>
              <a:t>и передержки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поставщики: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/>
              <a:t>«Мнямс»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/>
              <a:t>«Родные корма»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/>
              <a:t>«</a:t>
            </a:r>
            <a:r>
              <a:rPr lang="ru-RU" sz="1400" i="1" dirty="0" err="1" smtClean="0"/>
              <a:t>Зоогурман</a:t>
            </a:r>
            <a:r>
              <a:rPr lang="ru-RU" sz="1400" i="1" dirty="0" smtClean="0"/>
              <a:t>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/>
              <a:t>«Веста»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3007" y="4286212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</a:t>
            </a:r>
            <a:r>
              <a:rPr lang="ru-RU" sz="1400" i="1" dirty="0" smtClean="0"/>
              <a:t>издержки:</a:t>
            </a:r>
          </a:p>
          <a:p>
            <a:r>
              <a:rPr lang="ru-RU" sz="1400" i="1" dirty="0"/>
              <a:t>А</a:t>
            </a:r>
            <a:r>
              <a:rPr lang="ru-RU" sz="1400" i="1" dirty="0" smtClean="0"/>
              <a:t>ренда, коммунальные услуги </a:t>
            </a:r>
          </a:p>
          <a:p>
            <a:endParaRPr lang="ru-RU" sz="1400" i="1" dirty="0"/>
          </a:p>
          <a:p>
            <a:endParaRPr lang="ru-RU" sz="1400" i="1" dirty="0" smtClean="0"/>
          </a:p>
          <a:p>
            <a:endParaRPr lang="ru-RU" sz="1400" i="1" dirty="0" smtClean="0"/>
          </a:p>
          <a:p>
            <a:endParaRPr lang="ru-RU" sz="1400" i="1" dirty="0" smtClean="0"/>
          </a:p>
          <a:p>
            <a:r>
              <a:rPr lang="ru-RU" sz="1400" i="1" dirty="0" smtClean="0"/>
              <a:t>Переменные издержки:</a:t>
            </a:r>
          </a:p>
          <a:p>
            <a:r>
              <a:rPr lang="ru-RU" sz="1400" i="1" dirty="0" smtClean="0"/>
              <a:t>Зарплата, закуп товара</a:t>
            </a:r>
            <a:endParaRPr lang="ru-RU" sz="1400" i="1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4216974"/>
          </a:xfrm>
        </p:spPr>
        <p:txBody>
          <a:bodyPr lIns="720000"/>
          <a:lstStyle/>
          <a:p>
            <a:pPr lvl="0" algn="l">
              <a:lnSpc>
                <a:spcPct val="155555"/>
              </a:lnSpc>
            </a:pP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>Процесс </a:t>
            </a:r>
            <a:r>
              <a:rPr lang="ru-RU" sz="4000" dirty="0" smtClean="0">
                <a:ea typeface="MS Gothic" pitchFamily="49" charset="-128"/>
              </a:rPr>
              <a:t>реализации приобретенного</a:t>
            </a:r>
            <a:r>
              <a:rPr lang="ru-RU" sz="4000" dirty="0" smtClean="0">
                <a:ea typeface="MS Gothic" pitchFamily="49" charset="-128"/>
              </a:rPr>
              <a:t>                                     товара     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2400" b="1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 </a:t>
            </a:r>
            <a:r>
              <a:rPr lang="ru-RU" sz="2400" b="1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1: </a:t>
            </a:r>
            <a: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Изучение рынка и определение целевой  аудитории</a:t>
            </a:r>
            <a:b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 b="1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 2: </a:t>
            </a:r>
            <a: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Определение места расположения и выбор оборудования</a:t>
            </a:r>
            <a:b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 b="1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 3: </a:t>
            </a:r>
            <a: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Получение необходимых разрешений и сертификатов</a:t>
            </a:r>
            <a:b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 b="1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 4: </a:t>
            </a:r>
            <a:r>
              <a:rPr lang="ru-RU" sz="2400" dirty="0" err="1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Найм</a:t>
            </a:r>
            <a:r>
              <a:rPr lang="ru-RU" sz="24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квалифицированного персонала и улучшение производственного процесса</a:t>
            </a:r>
            <a:r>
              <a:rPr lang="ru-RU" sz="40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4000" dirty="0" smtClean="0">
                <a:solidFill>
                  <a:srgbClr val="31353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40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7" name="Google Shape;279;p5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82;p50"/>
          <p:cNvSpPr/>
          <p:nvPr/>
        </p:nvSpPr>
        <p:spPr>
          <a:xfrm>
            <a:off x="997800" y="3781100"/>
            <a:ext cx="1314900" cy="131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кормов и аксессуаров для животных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283;p50"/>
          <p:cNvSpPr/>
          <p:nvPr/>
        </p:nvSpPr>
        <p:spPr>
          <a:xfrm>
            <a:off x="2664738" y="3781100"/>
            <a:ext cx="1314900" cy="131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материалов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1 241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904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284;p50"/>
          <p:cNvSpPr/>
          <p:nvPr/>
        </p:nvSpPr>
        <p:spPr>
          <a:xfrm>
            <a:off x="4307213" y="3781100"/>
            <a:ext cx="1314900" cy="131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контракта с различными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производителями 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285;p50"/>
          <p:cNvSpPr/>
          <p:nvPr/>
        </p:nvSpPr>
        <p:spPr>
          <a:xfrm>
            <a:off x="5961938" y="3771379"/>
            <a:ext cx="1314900" cy="131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времени доставки и легкодоступность отечественных товаров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286;p50"/>
          <p:cNvSpPr/>
          <p:nvPr/>
        </p:nvSpPr>
        <p:spPr>
          <a:xfrm>
            <a:off x="7616650" y="3781100"/>
            <a:ext cx="1314900" cy="131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будет сделано 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15.06.2026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Google Shape;281;p50"/>
          <p:cNvPicPr preferRelativeResize="0"/>
          <p:nvPr/>
        </p:nvPicPr>
        <p:blipFill rotWithShape="1">
          <a:blip r:embed="rId3">
            <a:alphaModFix/>
          </a:blip>
          <a:srcRect l="8905" r="7398"/>
          <a:stretch/>
        </p:blipFill>
        <p:spPr>
          <a:xfrm>
            <a:off x="509439" y="982800"/>
            <a:ext cx="8670201" cy="279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  <a:ea typeface="MS Gothic" pitchFamily="49" charset="-128"/>
              </a:rPr>
              <a:t>Стоимость ремонта помещения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481924"/>
              </p:ext>
            </p:extLst>
          </p:nvPr>
        </p:nvGraphicFramePr>
        <p:xfrm>
          <a:off x="431800" y="1323107"/>
          <a:ext cx="8515448" cy="4131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0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5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Кол-во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Цена за шт.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Стоимость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</a:rPr>
                        <a:t>Материалы для ремонта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                  172 000,00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Сантехника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                     25 000,00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</a:rPr>
                        <a:t>Вентиляция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                     80 000,00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</a:rPr>
                        <a:t>Система кондиционирования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39 900,00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                     39 900,00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Вывеска, оборудование входа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24 500,00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                     24 500,00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Система видеонаблюдения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37 000,00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                     37 000,00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Система пожарной охраны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50 000,00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                     50 000,00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Система сигнализации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50 000,00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                     50 000,00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2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Расходы на ремонтные работы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                  150 000,00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>
                          <a:effectLst/>
                        </a:rPr>
                        <a:t>Аренда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>
                          <a:effectLst/>
                        </a:rPr>
                        <a:t>   50 000,00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                        50 000,00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52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Итого: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                     678 400,00 ₽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87" marR="2787" marT="2787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 smtClean="0">
                <a:latin typeface="+mn-lt"/>
                <a:ea typeface="MS Gothic" pitchFamily="49" charset="-128"/>
              </a:rPr>
              <a:t>Закуп оборудования и товаров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44752"/>
              </p:ext>
            </p:extLst>
          </p:nvPr>
        </p:nvGraphicFramePr>
        <p:xfrm>
          <a:off x="503809" y="1323109"/>
          <a:ext cx="8568952" cy="3888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8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Наименование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Кол-во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Цена за 1 </a:t>
                      </a:r>
                      <a:r>
                        <a:rPr lang="ru-RU" sz="1100" b="1" u="none" strike="noStrike" dirty="0" err="1">
                          <a:effectLst/>
                        </a:rPr>
                        <a:t>шт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Общая сумма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Стеллаж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11 890,00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71 340,00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Стул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1 500,00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  4 500,00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Витрина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7 000,00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42 000,00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Весы для продажи кормов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2 152,00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  2 152,00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Кассовый аппарат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25 000,00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25 000,00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Аквариум выставочный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12 300,00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49 200,00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Клетка выставочная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8 116,00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56 812,00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Корм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1 000,00 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170 000,00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Хомяк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50,00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1 500,00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Кролик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700,00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                     7 000,00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Шиншила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700,00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7 000,00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Белка дегу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1 000,00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5 000,00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Аксессуары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500,00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75 000,00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Холодильник бытовой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5 000,00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5 000,00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Холодильник для полуфабрикатов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7 000,00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7 000,00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Стол обеденный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1 000,00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1 000,00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8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Рыба аквариумная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   350,00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28 000,00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8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Фильтры для аквариума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   1 500,00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                            6 000,00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848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ИТОГО: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                        563 504,00 ₽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98" marR="2098" marT="2098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53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41000" lnSpcReduction="2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форма: ИП</a:t>
            </a:r>
          </a:p>
          <a:p>
            <a:r>
              <a:rPr lang="ru-RU" sz="3200" b="1" dirty="0"/>
              <a:t>Коды ОКВЭД для регистрации в налоговой :</a:t>
            </a:r>
          </a:p>
          <a:p>
            <a:r>
              <a:rPr lang="ru-RU" sz="3200" b="1" dirty="0"/>
              <a:t>47.76.2</a:t>
            </a:r>
            <a:r>
              <a:rPr lang="ru-RU" sz="3200" dirty="0"/>
              <a:t>: Торговля розничная домашними животными и кормами для домашних животных в специализированных магазинах</a:t>
            </a:r>
          </a:p>
          <a:p>
            <a:r>
              <a:rPr lang="ru-RU" sz="3200" b="1" dirty="0"/>
              <a:t>10.92</a:t>
            </a:r>
            <a:r>
              <a:rPr lang="ru-RU" sz="3200" dirty="0"/>
              <a:t>:Производство готовых кормов для непродуктивных животных</a:t>
            </a:r>
          </a:p>
          <a:p>
            <a:r>
              <a:rPr lang="ru-RU" sz="3200" b="1" dirty="0"/>
              <a:t>46.38.22</a:t>
            </a:r>
            <a:r>
              <a:rPr lang="ru-RU" sz="3200" dirty="0"/>
              <a:t>: Торговля оптовая кормами для домашних животных</a:t>
            </a:r>
          </a:p>
          <a:p>
            <a:r>
              <a:rPr lang="ru-RU" sz="3200" b="1" dirty="0"/>
              <a:t>47.73</a:t>
            </a:r>
            <a:r>
              <a:rPr lang="ru-RU" sz="3200" dirty="0"/>
              <a:t>:Торговля розничная лекарственными средствами в специализированных магазинах (аптеках)</a:t>
            </a:r>
          </a:p>
          <a:p>
            <a:r>
              <a:rPr lang="ru-RU" sz="3200" b="1" dirty="0"/>
              <a:t>47.78</a:t>
            </a:r>
            <a:r>
              <a:rPr lang="ru-RU" sz="3200" dirty="0"/>
              <a:t>:Торговля розничная прочая в специализированных магазинах</a:t>
            </a:r>
          </a:p>
          <a:p>
            <a:r>
              <a:rPr lang="ru-RU" sz="3200" b="1" dirty="0"/>
              <a:t>47.89</a:t>
            </a:r>
            <a:r>
              <a:rPr lang="ru-RU" sz="3200" dirty="0"/>
              <a:t>:Торговля розничная в нестационарных торговых объектах и на рынках прочими товарами</a:t>
            </a:r>
          </a:p>
          <a:p>
            <a:r>
              <a:rPr lang="ru-RU" sz="3200" b="1" dirty="0"/>
              <a:t>96.09</a:t>
            </a:r>
            <a:r>
              <a:rPr lang="ru-RU" sz="3200" dirty="0"/>
              <a:t>: Предоставление прочих персональных услуг, не включенных в другие группировки</a:t>
            </a:r>
          </a:p>
          <a:p>
            <a:pPr>
              <a:buFont typeface="Times New Roman" pitchFamily="18" charset="0"/>
              <a:buNone/>
            </a:pPr>
            <a:endParaRPr lang="ru-RU" sz="3200" dirty="0" smtClean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налогообложения: УСН – 6%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618596"/>
              </p:ext>
            </p:extLst>
          </p:nvPr>
        </p:nvGraphicFramePr>
        <p:xfrm>
          <a:off x="71760" y="1539131"/>
          <a:ext cx="9793125" cy="343529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Статья затрат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Ремонт</a:t>
                      </a:r>
                      <a:r>
                        <a:rPr lang="ru-RU" sz="2300" u="none" strike="noStrike" cap="none" baseline="0" dirty="0" smtClean="0"/>
                        <a:t> помещения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 smtClean="0">
                          <a:effectLst/>
                        </a:rPr>
                        <a:t>678 400,00 ₽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Заемные</a:t>
                      </a:r>
                      <a:r>
                        <a:rPr lang="ru-RU" sz="2300" u="none" strike="noStrike" cap="none" baseline="0" dirty="0" smtClean="0"/>
                        <a:t> средства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400" u="none" strike="noStrike" cap="none" dirty="0" smtClean="0"/>
                        <a:t>Закуп оборудования и товаров</a:t>
                      </a:r>
                      <a:endParaRPr sz="2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 smtClean="0">
                          <a:effectLst/>
                        </a:rPr>
                        <a:t>563 504,00 ₽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Собственные средства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400" u="none" strike="noStrike" cap="none" dirty="0" smtClean="0"/>
                        <a:t>Финансовая подушка</a:t>
                      </a:r>
                      <a:endParaRPr sz="2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200 000,00 ₽ </a:t>
                      </a:r>
                    </a:p>
                    <a:p>
                      <a:pPr algn="l" fontAlgn="ctr"/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Собственные средства</a:t>
                      </a: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ИТОГО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b="1" u="none" strike="noStrike" cap="none" dirty="0" smtClean="0"/>
                        <a:t>1 441 904,00</a:t>
                      </a:r>
                      <a:r>
                        <a:rPr lang="ru-RU" sz="2300" u="none" strike="noStrike" cap="none" baseline="0" dirty="0" smtClean="0"/>
                        <a:t> </a:t>
                      </a:r>
                      <a:r>
                        <a:rPr lang="ru-RU" sz="2000" b="1" u="none" strike="noStrike" dirty="0" smtClean="0">
                          <a:effectLst/>
                        </a:rPr>
                        <a:t>₽ 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0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456286"/>
              </p:ext>
            </p:extLst>
          </p:nvPr>
        </p:nvGraphicFramePr>
        <p:xfrm>
          <a:off x="-15032" y="747043"/>
          <a:ext cx="10000871" cy="4908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228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28493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3435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522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7106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540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01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0100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235 850,00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242 872,50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250 113,23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257 579,30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265 278,11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273 217,28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281 404,70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289 848,55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298 557,29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307 539,68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316 804,77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326 361,95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2 926 810,23 ₽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174 000,00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176 500,00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179 125,00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181 881,25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184 775,31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187 814,08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191 004,78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194 355,02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197 872,77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201 566,41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205 444,73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209 516,97 ₽</a:t>
                      </a:r>
                    </a:p>
                  </a:txBody>
                  <a:tcPr marL="9525" marR="9525" marT="95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2 283 856,32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1488000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₽</a:t>
                      </a:r>
                      <a:endParaRPr lang="ru-RU" sz="1600" u="none" strike="noStrike" dirty="0" smtClean="0">
                        <a:effectLst/>
                        <a:latin typeface="+mj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50 000,00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52 500,00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55 125,00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57 881,25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60 775,31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63 814,08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67 004,78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70 355,02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73 872,77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77 566,41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81 444,73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85 516,97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795 856,32 ₽</a:t>
                      </a:r>
                    </a:p>
                  </a:txBody>
                  <a:tcPr marL="9525" marR="9525" marT="9525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61 850,00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66 372,50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70 988,23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75 698,05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80 502,80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85 403,20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90 399,92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95 493,53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100 684,52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105 973,27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111 360,04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116 844,98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1 061 571,04 ₽</a:t>
                      </a:r>
                    </a:p>
                  </a:txBody>
                  <a:tcPr marL="9525" marR="9525" marT="9525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3 711,00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3 982,35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4 259,29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4 541,88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4 830,17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5 124,19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5 424,00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5 729,61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6 041,07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6 358,40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6 681,60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7 010,70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63 694,26 ₽</a:t>
                      </a:r>
                    </a:p>
                  </a:txBody>
                  <a:tcPr marL="9525" marR="9525" marT="9525" marB="0" anchor="b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588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61 850,00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66 372,50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70 988,23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75 698,05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80 502,80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85 403,20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90 399,92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95 493,53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100 684,52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105 973,27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111 360,04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116 844,98 ₽</a:t>
                      </a:r>
                    </a:p>
                  </a:txBody>
                  <a:tcPr marL="9525" marR="9525" marT="9525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1 061 571,03 ₽</a:t>
                      </a:r>
                    </a:p>
                  </a:txBody>
                  <a:tcPr marL="9525" marR="9525" marT="9525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9327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431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1" u="none" strike="noStrike" cap="none" dirty="0" smtClean="0"/>
                        <a:t>1 441 904,00</a:t>
                      </a:r>
                      <a:r>
                        <a:rPr lang="ru-RU" sz="1400" u="none" strike="noStrike" cap="none" baseline="0" dirty="0" smtClean="0"/>
                        <a:t> </a:t>
                      </a:r>
                      <a:r>
                        <a:rPr lang="ru-RU" sz="1200" b="1" u="none" strike="noStrike" dirty="0" smtClean="0">
                          <a:effectLst/>
                        </a:rPr>
                        <a:t>₽ </a:t>
                      </a:r>
                      <a:endParaRPr lang="ru-RU" sz="1400" u="none" strike="noStrike" cap="none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1400" i="1" dirty="0" smtClean="0">
                <a:solidFill>
                  <a:schemeClr val="tx1"/>
                </a:solidFill>
                <a:ea typeface="MS Gothic" pitchFamily="49" charset="-128"/>
              </a:rPr>
              <a:t>Период окупаемости  </a:t>
            </a:r>
            <a:r>
              <a:rPr lang="en-US" sz="1400" i="1" dirty="0" smtClean="0">
                <a:solidFill>
                  <a:schemeClr val="tx1"/>
                </a:solidFill>
                <a:ea typeface="MS Gothic" pitchFamily="49" charset="-128"/>
              </a:rPr>
              <a:t>~</a:t>
            </a:r>
            <a:r>
              <a:rPr lang="ru-RU" sz="1400" i="1" dirty="0" smtClean="0">
                <a:solidFill>
                  <a:schemeClr val="tx1"/>
                </a:solidFill>
                <a:ea typeface="MS Gothic" pitchFamily="49" charset="-128"/>
              </a:rPr>
              <a:t> 1.5 года</a:t>
            </a:r>
            <a:endParaRPr sz="1400" i="1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727752"/>
              </p:ext>
            </p:extLst>
          </p:nvPr>
        </p:nvGraphicFramePr>
        <p:xfrm>
          <a:off x="269280" y="1410432"/>
          <a:ext cx="9721080" cy="4064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2 926 810,23 ₽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124 000,00 ₽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2 751 201,62 ₽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800,00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cap="none" dirty="0" smtClean="0"/>
                        <a:t>1 441 904,00</a:t>
                      </a:r>
                      <a:r>
                        <a:rPr lang="ru-RU" sz="1400" b="0" u="none" strike="noStrike" cap="none" baseline="0" dirty="0" smtClean="0"/>
                        <a:t> </a:t>
                      </a:r>
                      <a:r>
                        <a:rPr lang="ru-RU" sz="1200" b="0" u="none" strike="noStrike" dirty="0" smtClean="0">
                          <a:effectLst/>
                        </a:rPr>
                        <a:t>₽ </a:t>
                      </a:r>
                      <a:endParaRPr lang="ru-RU" sz="1400" b="0" u="none" strike="noStrike" cap="none" dirty="0" smtClean="0"/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 smtClean="0"/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418800"/>
              </p:ext>
            </p:extLst>
          </p:nvPr>
        </p:nvGraphicFramePr>
        <p:xfrm>
          <a:off x="397985" y="998229"/>
          <a:ext cx="9212200" cy="4443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4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2024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09.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11.2023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10.01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20.01.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25.01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05.02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01.03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10.03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15.03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Составление бизнес-плана</a:t>
                      </a:r>
                      <a:endParaRPr sz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Открытие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ИП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Аренда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помещения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Закупка </a:t>
                      </a: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оборудования и товара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Ремонт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установка оборудования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Поиск </a:t>
                      </a:r>
                      <a:r>
                        <a:rPr lang="ru-RU" sz="1200" i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сотрудников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распространение рекламы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Открытие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магазина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Отлизать</a:t>
                      </a:r>
                      <a:r>
                        <a:rPr lang="ru-RU" sz="120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Катьке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i="0" u="none" strike="noStrik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i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600" marR="4600" marT="46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43768" y="3263955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/>
              <a:t>Гусев Дмитрий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89924022090 </a:t>
            </a:r>
          </a:p>
          <a:p>
            <a:pPr algn="ctr">
              <a:lnSpc>
                <a:spcPct val="110000"/>
              </a:lnSpc>
            </a:pPr>
            <a:r>
              <a:rPr lang="en-US" sz="1400" dirty="0" smtClean="0"/>
              <a:t>lbvfuectd2222@mail.ru</a:t>
            </a:r>
            <a:r>
              <a:rPr lang="ru-RU" sz="1400" dirty="0" smtClean="0"/>
              <a:t> </a:t>
            </a:r>
            <a:endParaRPr lang="ru-RU" sz="1400" dirty="0"/>
          </a:p>
          <a:p>
            <a:pPr algn="ctr">
              <a:lnSpc>
                <a:spcPct val="110000"/>
              </a:lnSpc>
            </a:pPr>
            <a:r>
              <a:rPr lang="ru-RU" sz="1400" dirty="0" err="1" smtClean="0"/>
              <a:t>Вк</a:t>
            </a:r>
            <a:r>
              <a:rPr lang="ru-RU" sz="1400" dirty="0" smtClean="0"/>
              <a:t>: </a:t>
            </a:r>
            <a:r>
              <a:rPr lang="en-US" sz="1400" dirty="0" smtClean="0"/>
              <a:t>https</a:t>
            </a:r>
            <a:r>
              <a:rPr lang="en-US" sz="1400" dirty="0"/>
              <a:t>://</a:t>
            </a:r>
            <a:r>
              <a:rPr lang="en-US" sz="1400" dirty="0" smtClean="0"/>
              <a:t>vk.com/akatsukysasuke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874" y="1512345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4752280" y="3263955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/>
              <a:t>Бочкарев Никита,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89520412082</a:t>
            </a:r>
          </a:p>
          <a:p>
            <a:pPr algn="ctr">
              <a:lnSpc>
                <a:spcPct val="110000"/>
              </a:lnSpc>
            </a:pPr>
            <a:r>
              <a:rPr lang="en-US" sz="1400" dirty="0" smtClean="0">
                <a:hlinkClick r:id="rId4"/>
              </a:rPr>
              <a:t>vjnjhxbr05@mail.ru</a:t>
            </a:r>
            <a:endParaRPr lang="en-US" sz="1400" dirty="0" smtClean="0"/>
          </a:p>
          <a:p>
            <a:pPr algn="ctr">
              <a:lnSpc>
                <a:spcPct val="110000"/>
              </a:lnSpc>
            </a:pPr>
            <a:r>
              <a:rPr lang="ru-RU" sz="1400" dirty="0" err="1" smtClean="0"/>
              <a:t>Вк</a:t>
            </a:r>
            <a:r>
              <a:rPr lang="ru-RU" sz="1400" dirty="0" smtClean="0"/>
              <a:t>:  </a:t>
            </a:r>
            <a:r>
              <a:rPr lang="en-US" sz="1400" dirty="0"/>
              <a:t>https://vk.com/nikita_bochkarev_116</a:t>
            </a:r>
            <a:endParaRPr 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2354205" y="3123307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/>
              <a:t>Захаров Дмитрий 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89226803647</a:t>
            </a:r>
            <a:endParaRPr lang="en-US" sz="1400" dirty="0" smtClean="0"/>
          </a:p>
          <a:p>
            <a:pPr algn="ctr">
              <a:lnSpc>
                <a:spcPct val="110000"/>
              </a:lnSpc>
            </a:pPr>
            <a:r>
              <a:rPr lang="en-US" sz="1400" dirty="0" smtClean="0">
                <a:hlinkClick r:id="rId5"/>
              </a:rPr>
              <a:t>Dima_zaharov_000@mail.ru</a:t>
            </a:r>
            <a:endParaRPr lang="en-US" sz="1400" dirty="0" smtClean="0"/>
          </a:p>
          <a:p>
            <a:pPr algn="ctr">
              <a:lnSpc>
                <a:spcPct val="110000"/>
              </a:lnSpc>
            </a:pPr>
            <a:r>
              <a:rPr lang="ru-RU" sz="1400" dirty="0" err="1" smtClean="0"/>
              <a:t>Вк</a:t>
            </a:r>
            <a:r>
              <a:rPr lang="ru-RU" sz="1400" dirty="0" smtClean="0"/>
              <a:t>: </a:t>
            </a:r>
            <a:r>
              <a:rPr lang="en-US" sz="1400" dirty="0" smtClean="0"/>
              <a:t>https://vk.com/nedstrex5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36056" y="1512345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344568" y="3300177"/>
            <a:ext cx="244827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/>
              <a:t>Гарифьянов Владислав,</a:t>
            </a:r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89118681792</a:t>
            </a:r>
            <a:endParaRPr lang="en-US" sz="1400" dirty="0" smtClean="0"/>
          </a:p>
          <a:p>
            <a:pPr algn="ctr">
              <a:lnSpc>
                <a:spcPct val="110000"/>
              </a:lnSpc>
            </a:pPr>
            <a:r>
              <a:rPr lang="en-US" sz="1400" dirty="0" smtClean="0"/>
              <a:t>vladislavgarifyanov582@gmail.com</a:t>
            </a:r>
            <a:endParaRPr lang="ru-RU" sz="1400" dirty="0" smtClean="0"/>
          </a:p>
          <a:p>
            <a:pPr algn="ctr">
              <a:lnSpc>
                <a:spcPct val="110000"/>
              </a:lnSpc>
            </a:pPr>
            <a:r>
              <a:rPr lang="ru-RU" sz="1400" dirty="0" err="1" smtClean="0"/>
              <a:t>Вк</a:t>
            </a:r>
            <a:r>
              <a:rPr lang="ru-RU" sz="1400" dirty="0" smtClean="0"/>
              <a:t>:  </a:t>
            </a:r>
            <a:r>
              <a:rPr lang="en-US" sz="1400" dirty="0"/>
              <a:t>https://</a:t>
            </a:r>
            <a:r>
              <a:rPr lang="en-US" sz="1400" dirty="0" smtClean="0"/>
              <a:t>vk.com/prosto_vladick</a:t>
            </a:r>
            <a:endParaRPr 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3" name="Picture 6" descr="https://sun3-23.userapi.com/impg/AO3mlJNrXeclwfAQ4tvWARXqsCK0INjoC2r-vQ/evmHpDefnVU.jpg?size=1280x1280&amp;quality=96&amp;sign=cb1b0435207115e45cd8072c2d91ae8c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4" y="1390726"/>
            <a:ext cx="1843009" cy="184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32" y="1088370"/>
            <a:ext cx="1800200" cy="213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 descr="https://sun9-49.userapi.com/impg/qHoWc9shhKePaa2P8q-lQrsUQS50ZApizQ2y6Q/rY3_NdXoUng.jpg?size=808x1080&amp;quality=95&amp;sign=1505b38d592681aa9e2c75284963bbb4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86" y="1074570"/>
            <a:ext cx="1674573" cy="22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s://sun9-2.userapi.com/impg/BnKA3vIHRTei-mLIfefO0vO5mzVLVcWXOnuILA/FyN4v0DaXJs.jpg?size=1080x1080&amp;quality=96&amp;sign=645c6806633ad2c397c00078981f36ed&amp;type=album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1301809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8501</TotalTime>
  <Words>1671</Words>
  <Application>Microsoft Office PowerPoint</Application>
  <PresentationFormat>Произвольный</PresentationFormat>
  <Paragraphs>540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3" baseType="lpstr">
      <vt:lpstr>MS Gothic</vt:lpstr>
      <vt:lpstr>Arial</vt:lpstr>
      <vt:lpstr>Calibri</vt:lpstr>
      <vt:lpstr>DejaVu Sans</vt:lpstr>
      <vt:lpstr>Futura PT</vt:lpstr>
      <vt:lpstr>Noto Sans Symbols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Актуальность</vt:lpstr>
      <vt:lpstr>Какую проблему Вашей целевой аудитории вы решаете?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 B2C</vt:lpstr>
      <vt:lpstr>Анализ конкурентов</vt:lpstr>
      <vt:lpstr>Бизнес-модель</vt:lpstr>
      <vt:lpstr>  Процесс реализации приобретенного                                     товара      Шаг 1: Изучение рынка и определение целевой  аудитории Шаг 2: Определение места расположения и выбор оборудования Шаг 3: Получение необходимых разрешений и сертификатов Шаг 4: Найм квалифицированного персонала и улучшение производственного процесса  </vt:lpstr>
      <vt:lpstr>Цель проекта по SMART</vt:lpstr>
      <vt:lpstr>Стоимость ремонта помещения</vt:lpstr>
      <vt:lpstr>Закуп оборудования и товаров</vt:lpstr>
      <vt:lpstr>Организационный план</vt:lpstr>
      <vt:lpstr>Стартовые инвестиции</vt:lpstr>
      <vt:lpstr>Финансовый план</vt:lpstr>
      <vt:lpstr>Экономика проекта  Период окупаемости  ~ 1.5 года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студент ИНиГ</cp:lastModifiedBy>
  <cp:revision>74</cp:revision>
  <dcterms:created xsi:type="dcterms:W3CDTF">2022-10-14T10:42:52Z</dcterms:created>
  <dcterms:modified xsi:type="dcterms:W3CDTF">2023-11-10T08:30:22Z</dcterms:modified>
  <dc:language>ru-RU</dc:language>
</cp:coreProperties>
</file>