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V6lEpmU2QQdB4EcpKmw2unN9i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49" d="100"/>
          <a:sy n="49" d="100"/>
        </p:scale>
        <p:origin x="71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4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ru-RU" sz="7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7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>
            <a:spLocks noGrp="1"/>
          </p:cNvSpPr>
          <p:nvPr>
            <p:ph type="pic" idx="2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marL="914400" lvl="1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marL="1371600" lvl="2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marL="1828800" lvl="3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marL="2286000" lvl="4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marL="2743200" lvl="5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marL="3200400" lvl="6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marL="3657600" lvl="7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marL="4114800" lvl="8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sz="72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21906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sz="461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22">
                  <a:alphaModFix/>
                </a:blip>
                <a:srcRect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708229" y="3756185"/>
            <a:ext cx="12528085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Изучение загрязненности почв Самарской области</a:t>
            </a:r>
            <a:endParaRPr sz="6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l="73075" r="16746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b="1"/>
              <a:t> </a:t>
            </a:r>
            <a:r>
              <a:rPr lang="ru-RU" b="1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pic>
        <p:nvPicPr>
          <p:cNvPr id="140" name="Google Shape;140;p2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0" y="2699727"/>
            <a:ext cx="20112026" cy="1340276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 txBox="1">
            <a:spLocks noGrp="1"/>
          </p:cNvSpPr>
          <p:nvPr>
            <p:ph type="body" idx="2"/>
          </p:nvPr>
        </p:nvSpPr>
        <p:spPr>
          <a:xfrm>
            <a:off x="894588" y="2699727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По всей России с каждым годом состояние почв только ухудшается. Самарская область не является исключением, проблемы с плодородием почв становятся только актуальней. Состояние почв городских территорий является фиксированным интегральным показателем здоровья городской среды, в некоторых территориях значения превышены в 4 раза. Поэтому оценка уровня загрязнения городских почво-грунтов имеет важнейшее значение для оценки экологического состояния той или иной территории в целом.</a:t>
            </a:r>
            <a:endParaRPr sz="3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/>
              <a:t>Проблема</a:t>
            </a:r>
            <a:endParaRPr/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 amt="68000"/>
          </a:blip>
          <a:srcRect/>
          <a:stretch/>
        </p:blipFill>
        <p:spPr>
          <a:xfrm>
            <a:off x="-1576194" y="3496635"/>
            <a:ext cx="22875408" cy="1775778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>
            <a:spLocks noGrp="1"/>
          </p:cNvSpPr>
          <p:nvPr>
            <p:ph type="body" idx="2"/>
          </p:nvPr>
        </p:nvSpPr>
        <p:spPr>
          <a:xfrm>
            <a:off x="894588" y="2400620"/>
            <a:ext cx="18654653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95250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2000"/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Проблема загрязнения почвы является серьезной и может иметь негативное влияние на окружающую среду и человеческое здоровье. Загрязнение почвы может происходить из-за различных источников, таких как  использование пестицидов и химических удобрений в сельском хозяйстве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4"/>
          <p:cNvPicPr preferRelativeResize="0"/>
          <p:nvPr/>
        </p:nvPicPr>
        <p:blipFill rotWithShape="1">
          <a:blip r:embed="rId3">
            <a:alphaModFix amt="40000"/>
          </a:blip>
          <a:srcRect t="20223"/>
          <a:stretch/>
        </p:blipFill>
        <p:spPr>
          <a:xfrm>
            <a:off x="0" y="4887310"/>
            <a:ext cx="20112038" cy="1604466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894588" y="436548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2"/>
          </p:nvPr>
        </p:nvSpPr>
        <p:spPr>
          <a:xfrm>
            <a:off x="11894671" y="4992013"/>
            <a:ext cx="5636583" cy="83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3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ПРОВЕДЕНИЕ АНАЛИЗА</a:t>
            </a:r>
            <a:endParaRPr lang="ru-RU" sz="3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72830" y="8373313"/>
            <a:ext cx="2637600" cy="263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4"/>
          <p:cNvPicPr preferRelativeResize="0"/>
          <p:nvPr/>
        </p:nvPicPr>
        <p:blipFill rotWithShape="1">
          <a:blip r:embed="rId5">
            <a:alphaModFix/>
          </a:blip>
          <a:srcRect b="13681"/>
          <a:stretch/>
        </p:blipFill>
        <p:spPr>
          <a:xfrm>
            <a:off x="894600" y="8220625"/>
            <a:ext cx="3409525" cy="294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6;p4"/>
          <p:cNvSpPr txBox="1">
            <a:spLocks/>
          </p:cNvSpPr>
          <p:nvPr/>
        </p:nvSpPr>
        <p:spPr>
          <a:xfrm>
            <a:off x="6778118" y="2911841"/>
            <a:ext cx="5771233" cy="83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3600"/>
            </a:pPr>
            <a:endParaRPr lang="ru-RU" sz="3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МОБИЛЬНОЕ ПРИЛОЖЕНИЕ</a:t>
            </a: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56;p4"/>
          <p:cNvSpPr txBox="1">
            <a:spLocks/>
          </p:cNvSpPr>
          <p:nvPr/>
        </p:nvSpPr>
        <p:spPr>
          <a:xfrm>
            <a:off x="1370546" y="4973687"/>
            <a:ext cx="6464915" cy="83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3600"/>
            </a:pPr>
            <a:endParaRPr lang="ru-RU" sz="3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ВНЕСЕНИЕ ДАННЫХ О ПОЧВЕ</a:t>
            </a: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56;p4"/>
          <p:cNvSpPr txBox="1">
            <a:spLocks/>
          </p:cNvSpPr>
          <p:nvPr/>
        </p:nvSpPr>
        <p:spPr>
          <a:xfrm>
            <a:off x="7835461" y="6597156"/>
            <a:ext cx="4678158" cy="1017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3600"/>
            </a:pPr>
            <a:endParaRPr lang="ru-RU" sz="33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SzPts val="3600"/>
            </a:pPr>
            <a:r>
              <a:rPr lang="ru-RU" sz="3300" dirty="0" smtClean="0">
                <a:latin typeface="Times New Roman"/>
                <a:ea typeface="Times New Roman"/>
                <a:cs typeface="Times New Roman"/>
                <a:sym typeface="Times New Roman"/>
              </a:rPr>
              <a:t>РЕКОМЕНДАЦИИ</a:t>
            </a:r>
            <a:endParaRPr lang="ru-RU" sz="3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99"/>
          <a:stretch/>
        </p:blipFill>
        <p:spPr>
          <a:xfrm rot="3134489">
            <a:off x="12445152" y="3337860"/>
            <a:ext cx="2264076" cy="15984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99"/>
          <a:stretch/>
        </p:blipFill>
        <p:spPr>
          <a:xfrm rot="18749527" flipH="1">
            <a:off x="4292071" y="3468102"/>
            <a:ext cx="2264076" cy="159846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99"/>
          <a:stretch/>
        </p:blipFill>
        <p:spPr>
          <a:xfrm rot="11802611" flipH="1">
            <a:off x="5101942" y="6217306"/>
            <a:ext cx="2264076" cy="15984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99"/>
          <a:stretch/>
        </p:blipFill>
        <p:spPr>
          <a:xfrm rot="20436033" flipH="1">
            <a:off x="8383086" y="4284871"/>
            <a:ext cx="2264076" cy="1598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839724" y="1004826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Рынок</a:t>
            </a:r>
            <a:endParaRPr dirty="0"/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2"/>
          </p:nvPr>
        </p:nvSpPr>
        <p:spPr>
          <a:xfrm>
            <a:off x="839724" y="27401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Рынок используемых приложений, услуг, удобрений и лизинг/аренда оборудования.</a:t>
            </a: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371885" y="241180"/>
            <a:ext cx="3632222" cy="2523075"/>
            <a:chOff x="5173030" y="3932000"/>
            <a:chExt cx="10108125" cy="7021475"/>
          </a:xfrm>
        </p:grpSpPr>
        <p:pic>
          <p:nvPicPr>
            <p:cNvPr id="165" name="Google Shape;165;p5"/>
            <p:cNvPicPr preferRelativeResize="0"/>
            <p:nvPr/>
          </p:nvPicPr>
          <p:blipFill rotWithShape="1">
            <a:blip r:embed="rId3">
              <a:alphaModFix/>
            </a:blip>
            <a:srcRect b="13837"/>
            <a:stretch/>
          </p:blipFill>
          <p:spPr>
            <a:xfrm>
              <a:off x="6939975" y="4687600"/>
              <a:ext cx="6232076" cy="5369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73030" y="3932000"/>
              <a:ext cx="2435300" cy="243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845855" y="8518175"/>
              <a:ext cx="2435300" cy="243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2668005" y="3932000"/>
              <a:ext cx="2435300" cy="243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64;p5"/>
          <p:cNvSpPr txBox="1">
            <a:spLocks noGrp="1"/>
          </p:cNvSpPr>
          <p:nvPr>
            <p:ph type="body" idx="2"/>
          </p:nvPr>
        </p:nvSpPr>
        <p:spPr>
          <a:xfrm>
            <a:off x="668106" y="3763490"/>
            <a:ext cx="7019491" cy="27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Объем рынка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 Самарской области – 1 229 500 </a:t>
            </a:r>
            <a:r>
              <a:rPr lang="ru-RU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руб</a:t>
            </a: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 России – 17 200 000 </a:t>
            </a:r>
            <a:r>
              <a:rPr lang="ru-RU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руб</a:t>
            </a: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64;p5"/>
          <p:cNvSpPr txBox="1">
            <a:spLocks noGrp="1"/>
          </p:cNvSpPr>
          <p:nvPr>
            <p:ph type="body" idx="2"/>
          </p:nvPr>
        </p:nvSpPr>
        <p:spPr>
          <a:xfrm>
            <a:off x="8445004" y="4263464"/>
            <a:ext cx="6391613" cy="603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 проведению анализа</a:t>
            </a:r>
            <a:endParaRPr lang="en-US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buSzPts val="3600"/>
            </a:pP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ФГБУ Станция агрохимической службы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Самарская</a:t>
            </a:r>
          </a:p>
          <a:p>
            <a:pPr marL="0" lvl="0" indent="0">
              <a:spcBef>
                <a:spcPts val="600"/>
              </a:spcBef>
              <a:buSzPts val="3600"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buSzPts val="3600"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Медицинские 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лаборатории "Моя наука", "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Скайлаб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</a:p>
          <a:p>
            <a:pPr marL="0" lvl="0" indent="0">
              <a:spcBef>
                <a:spcPts val="600"/>
              </a:spcBef>
              <a:buSzPts val="3600"/>
            </a:pP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ородская 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лаборатория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СЭС</a:t>
            </a:r>
          </a:p>
          <a:p>
            <a:pPr marL="0" lvl="0" indent="0">
              <a:spcBef>
                <a:spcPts val="600"/>
              </a:spcBef>
              <a:buSzPts val="3600"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buSzPts val="3600"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ООО Самарский экологический аудит</a:t>
            </a:r>
          </a:p>
          <a:p>
            <a:pPr marL="0" lvl="0" indent="0">
              <a:spcBef>
                <a:spcPts val="600"/>
              </a:spcBef>
              <a:buSzPts val="3600"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buSzPts val="3600"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Центр радиационной безопасности</a:t>
            </a: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64;p5"/>
          <p:cNvSpPr txBox="1">
            <a:spLocks noGrp="1"/>
          </p:cNvSpPr>
          <p:nvPr>
            <p:ph type="body" idx="2"/>
          </p:nvPr>
        </p:nvSpPr>
        <p:spPr>
          <a:xfrm>
            <a:off x="668106" y="7204164"/>
            <a:ext cx="7336001" cy="27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Формула расчета</a:t>
            </a:r>
            <a:r>
              <a:rPr lang="en-US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– C*N</a:t>
            </a: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 - Планируемая стоимость услуг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N -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Количество сельскохозяйственный предприятий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64;p5"/>
          <p:cNvSpPr txBox="1">
            <a:spLocks noGrp="1"/>
          </p:cNvSpPr>
          <p:nvPr>
            <p:ph type="body" idx="2"/>
          </p:nvPr>
        </p:nvSpPr>
        <p:spPr>
          <a:xfrm>
            <a:off x="14922426" y="4263464"/>
            <a:ext cx="5962382" cy="603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 приложению</a:t>
            </a:r>
            <a:endParaRPr lang="en-US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en-US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FarmLogs</a:t>
            </a:r>
            <a:endParaRPr lang="en-US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en-US" sz="3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ExactFarming</a:t>
            </a:r>
            <a:endParaRPr lang="en-US"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64;p5"/>
          <p:cNvSpPr txBox="1">
            <a:spLocks noGrp="1"/>
          </p:cNvSpPr>
          <p:nvPr>
            <p:ph type="body" idx="2"/>
          </p:nvPr>
        </p:nvSpPr>
        <p:spPr>
          <a:xfrm>
            <a:off x="9895969" y="3489610"/>
            <a:ext cx="6391613" cy="723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/>
              <a:t>Бизнес</a:t>
            </a:r>
            <a:r>
              <a:rPr lang="ru-RU"/>
              <a:t> </a:t>
            </a:r>
            <a:r>
              <a:rPr lang="ru-RU" b="1"/>
              <a:t>- модель</a:t>
            </a:r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3600"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Продажа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подписки/</a:t>
            </a:r>
            <a:r>
              <a:rPr lang="en-US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Freemium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на приложении.</a:t>
            </a: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Прямая продажа/</a:t>
            </a: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изинг оборудования для проведения исследования.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3378" y="4769719"/>
            <a:ext cx="5964076" cy="596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/>
              <a:t>Текущие</a:t>
            </a:r>
            <a:r>
              <a:rPr lang="ru-RU"/>
              <a:t> </a:t>
            </a:r>
            <a:r>
              <a:rPr lang="ru-RU" b="1"/>
              <a:t>результаты</a:t>
            </a:r>
            <a:endParaRPr/>
          </a:p>
        </p:txBody>
      </p:sp>
      <p:sp>
        <p:nvSpPr>
          <p:cNvPr id="182" name="Google Shape;182;p7"/>
          <p:cNvSpPr txBox="1">
            <a:spLocks noGrp="1"/>
          </p:cNvSpPr>
          <p:nvPr>
            <p:ph type="body" idx="2"/>
          </p:nvPr>
        </p:nvSpPr>
        <p:spPr>
          <a:xfrm>
            <a:off x="894563" y="2724912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Сформулирована фундаментальная концепция, обоснована полезность новой технологии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 Проведен анализ рынка и конкурентов. Интервью и договоренности с целевой аудиторией, подтверждена актуальность проблемы</a:t>
            </a: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Стадия сбора информации для формирования базы данных приложения</a:t>
            </a: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3" name="Google Shape;183;p7"/>
          <p:cNvGrpSpPr/>
          <p:nvPr/>
        </p:nvGrpSpPr>
        <p:grpSpPr>
          <a:xfrm>
            <a:off x="5765196" y="5542794"/>
            <a:ext cx="6362825" cy="5462951"/>
            <a:chOff x="1323063" y="4686600"/>
            <a:chExt cx="6362825" cy="5462951"/>
          </a:xfrm>
        </p:grpSpPr>
        <p:pic>
          <p:nvPicPr>
            <p:cNvPr id="184" name="Google Shape;184;p7"/>
            <p:cNvPicPr preferRelativeResize="0"/>
            <p:nvPr/>
          </p:nvPicPr>
          <p:blipFill rotWithShape="1">
            <a:blip r:embed="rId3">
              <a:alphaModFix/>
            </a:blip>
            <a:srcRect b="14140"/>
            <a:stretch/>
          </p:blipFill>
          <p:spPr>
            <a:xfrm>
              <a:off x="1323063" y="4686600"/>
              <a:ext cx="6362825" cy="5462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85680" y="6351800"/>
              <a:ext cx="2637600" cy="2637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91" name="Google Shape;191;p8"/>
          <p:cNvSpPr txBox="1">
            <a:spLocks noGrp="1"/>
          </p:cNvSpPr>
          <p:nvPr>
            <p:ph type="body" idx="2"/>
          </p:nvPr>
        </p:nvSpPr>
        <p:spPr>
          <a:xfrm>
            <a:off x="894588" y="2939234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/>
              <a:t>Лидер(СЕО)</a:t>
            </a:r>
            <a:endParaRPr sz="2400" dirty="0"/>
          </a:p>
        </p:txBody>
      </p:sp>
      <p:sp>
        <p:nvSpPr>
          <p:cNvPr id="192" name="Google Shape;192;p8"/>
          <p:cNvSpPr txBox="1">
            <a:spLocks noGrp="1"/>
          </p:cNvSpPr>
          <p:nvPr>
            <p:ph type="body" idx="4"/>
          </p:nvPr>
        </p:nvSpPr>
        <p:spPr>
          <a:xfrm>
            <a:off x="894588" y="2228362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Азаматова Маргарита</a:t>
            </a:r>
            <a:endParaRPr dirty="0"/>
          </a:p>
        </p:txBody>
      </p:sp>
      <p:sp>
        <p:nvSpPr>
          <p:cNvPr id="193" name="Google Shape;193;p8"/>
          <p:cNvSpPr txBox="1">
            <a:spLocks noGrp="1"/>
          </p:cNvSpPr>
          <p:nvPr>
            <p:ph type="body" idx="5"/>
          </p:nvPr>
        </p:nvSpPr>
        <p:spPr>
          <a:xfrm>
            <a:off x="894588" y="5269135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/>
              <a:t>Разработчик(СТО)</a:t>
            </a:r>
            <a:endParaRPr sz="2400" dirty="0"/>
          </a:p>
        </p:txBody>
      </p:sp>
      <p:sp>
        <p:nvSpPr>
          <p:cNvPr id="194" name="Google Shape;194;p8"/>
          <p:cNvSpPr txBox="1">
            <a:spLocks noGrp="1"/>
          </p:cNvSpPr>
          <p:nvPr>
            <p:ph type="body" idx="7"/>
          </p:nvPr>
        </p:nvSpPr>
        <p:spPr>
          <a:xfrm>
            <a:off x="894588" y="4612184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Кошева Анна</a:t>
            </a:r>
            <a:endParaRPr dirty="0"/>
          </a:p>
        </p:txBody>
      </p:sp>
      <p:sp>
        <p:nvSpPr>
          <p:cNvPr id="195" name="Google Shape;195;p8"/>
          <p:cNvSpPr txBox="1">
            <a:spLocks noGrp="1"/>
          </p:cNvSpPr>
          <p:nvPr>
            <p:ph type="body" idx="8"/>
          </p:nvPr>
        </p:nvSpPr>
        <p:spPr>
          <a:xfrm>
            <a:off x="920165" y="7643947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/>
              <a:t>Маркетолог(СМО)</a:t>
            </a:r>
            <a:endParaRPr sz="2400" dirty="0"/>
          </a:p>
        </p:txBody>
      </p:sp>
      <p:sp>
        <p:nvSpPr>
          <p:cNvPr id="196" name="Google Shape;196;p8"/>
          <p:cNvSpPr txBox="1">
            <a:spLocks noGrp="1"/>
          </p:cNvSpPr>
          <p:nvPr>
            <p:ph type="body" idx="13"/>
          </p:nvPr>
        </p:nvSpPr>
        <p:spPr>
          <a:xfrm>
            <a:off x="863067" y="9378103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/>
              <a:t>Дулгер</a:t>
            </a:r>
            <a:r>
              <a:rPr lang="ru-RU" dirty="0"/>
              <a:t> Полина</a:t>
            </a:r>
            <a:endParaRPr dirty="0"/>
          </a:p>
        </p:txBody>
      </p:sp>
      <p:sp>
        <p:nvSpPr>
          <p:cNvPr id="197" name="Google Shape;197;p8"/>
          <p:cNvSpPr txBox="1">
            <a:spLocks noGrp="1"/>
          </p:cNvSpPr>
          <p:nvPr>
            <p:ph type="body" idx="14"/>
          </p:nvPr>
        </p:nvSpPr>
        <p:spPr>
          <a:xfrm>
            <a:off x="894588" y="10051832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/>
              <a:t>Стратег(СVO)</a:t>
            </a:r>
            <a:endParaRPr sz="2400" dirty="0"/>
          </a:p>
        </p:txBody>
      </p:sp>
      <p:sp>
        <p:nvSpPr>
          <p:cNvPr id="198" name="Google Shape;198;p8"/>
          <p:cNvSpPr txBox="1">
            <a:spLocks noGrp="1"/>
          </p:cNvSpPr>
          <p:nvPr>
            <p:ph type="body" idx="16"/>
          </p:nvPr>
        </p:nvSpPr>
        <p:spPr>
          <a:xfrm>
            <a:off x="863067" y="7011327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Ананьева Мария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0426645" y="3684237"/>
            <a:ext cx="84976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Затолокин</a:t>
            </a:r>
            <a:r>
              <a:rPr lang="ru-RU" sz="2800" b="1" dirty="0" smtClean="0"/>
              <a:t> Григорий</a:t>
            </a:r>
          </a:p>
          <a:p>
            <a:endParaRPr lang="ru-RU" sz="2800" b="1" dirty="0" smtClean="0"/>
          </a:p>
          <a:p>
            <a:endParaRPr lang="ru-RU" sz="2800" b="1" dirty="0"/>
          </a:p>
          <a:p>
            <a:endParaRPr lang="ru-RU" sz="2800" b="1" dirty="0" smtClean="0"/>
          </a:p>
          <a:p>
            <a:endParaRPr lang="ru-RU" sz="2800" b="1" dirty="0"/>
          </a:p>
          <a:p>
            <a:r>
              <a:rPr lang="ru-RU" sz="2800" b="1" dirty="0" err="1" smtClean="0"/>
              <a:t>Сураева</a:t>
            </a:r>
            <a:r>
              <a:rPr lang="ru-RU" sz="2800" b="1" dirty="0" smtClean="0"/>
              <a:t> </a:t>
            </a:r>
            <a:r>
              <a:rPr lang="ru-RU" sz="2800" b="1" dirty="0"/>
              <a:t>Е</a:t>
            </a:r>
            <a:r>
              <a:rPr lang="ru-RU" sz="2800" b="1" dirty="0" smtClean="0"/>
              <a:t>катерина</a:t>
            </a:r>
          </a:p>
          <a:p>
            <a:endParaRPr lang="ru-RU" sz="2800" b="1" dirty="0"/>
          </a:p>
          <a:p>
            <a:endParaRPr lang="ru-RU" sz="2800" b="1" dirty="0" smtClean="0"/>
          </a:p>
          <a:p>
            <a:endParaRPr lang="ru-RU" sz="2800" b="1" dirty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err="1" smtClean="0"/>
              <a:t>Синяев</a:t>
            </a:r>
            <a:r>
              <a:rPr lang="ru-RU" sz="2800" b="1" dirty="0" smtClean="0"/>
              <a:t> Иван</a:t>
            </a:r>
          </a:p>
          <a:p>
            <a:endParaRPr lang="ru-RU" sz="2800" b="1" dirty="0"/>
          </a:p>
          <a:p>
            <a:endParaRPr lang="ru-RU" sz="2800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7419" r="7854" b="23785"/>
          <a:stretch/>
        </p:blipFill>
        <p:spPr>
          <a:xfrm>
            <a:off x="5043695" y="6357226"/>
            <a:ext cx="2268955" cy="2268955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" b="23628"/>
          <a:stretch/>
        </p:blipFill>
        <p:spPr>
          <a:xfrm>
            <a:off x="5054777" y="4019900"/>
            <a:ext cx="2268000" cy="2268000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4" t="28423" r="31846" b="41380"/>
          <a:stretch/>
        </p:blipFill>
        <p:spPr>
          <a:xfrm>
            <a:off x="7721919" y="7595956"/>
            <a:ext cx="2268000" cy="2281390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0" t="13787" r="340" b="40119"/>
          <a:stretch/>
        </p:blipFill>
        <p:spPr>
          <a:xfrm>
            <a:off x="5091366" y="1674322"/>
            <a:ext cx="2268000" cy="2268000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2" t="19752" r="21570" b="18660"/>
          <a:stretch/>
        </p:blipFill>
        <p:spPr>
          <a:xfrm>
            <a:off x="7721920" y="2942314"/>
            <a:ext cx="2305583" cy="2268000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" t="17986" r="418" b="7014"/>
          <a:stretch/>
        </p:blipFill>
        <p:spPr>
          <a:xfrm>
            <a:off x="7740711" y="5269135"/>
            <a:ext cx="2268000" cy="2268000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t="33277" r="18832" b="10050"/>
          <a:stretch/>
        </p:blipFill>
        <p:spPr>
          <a:xfrm>
            <a:off x="5029200" y="8695507"/>
            <a:ext cx="2268000" cy="2268000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 sz="4600" b="1">
                <a:latin typeface="Times New Roman"/>
                <a:ea typeface="Times New Roman"/>
                <a:cs typeface="Times New Roman"/>
                <a:sym typeface="Times New Roman"/>
              </a:rPr>
              <a:t>Планы развития</a:t>
            </a:r>
            <a:endParaRPr sz="4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9"/>
          <p:cNvSpPr txBox="1">
            <a:spLocks noGrp="1"/>
          </p:cNvSpPr>
          <p:nvPr>
            <p:ph type="body" idx="2"/>
          </p:nvPr>
        </p:nvSpPr>
        <p:spPr>
          <a:xfrm>
            <a:off x="729696" y="2887536"/>
            <a:ext cx="18472704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Основные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SzPts val="3600"/>
            </a:pPr>
            <a:r>
              <a:rPr lang="en-US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1этап - Сбор и анализ информации </a:t>
            </a: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загрязненности почв – 500 000 р</a:t>
            </a: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. –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январь 2024</a:t>
            </a:r>
            <a:endParaRPr lang="en-US" sz="3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- 2 этап – </a:t>
            </a:r>
            <a:r>
              <a:rPr lang="en-US" sz="3600" dirty="0">
                <a:latin typeface="Times New Roman"/>
                <a:ea typeface="Times New Roman"/>
                <a:cs typeface="Times New Roman"/>
                <a:sym typeface="Times New Roman"/>
              </a:rPr>
              <a:t>M</a:t>
            </a:r>
            <a:r>
              <a:rPr lang="en-US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VP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разработка – 1 500 000 р.</a:t>
            </a:r>
            <a:r>
              <a:rPr lang="en-US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март 2024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- 3 этап – Тестирование – март-апрель 2024</a:t>
            </a: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- 4 этап – Доработка приложения – 600 000 р(оплата разработчикам). – апрель-май 2024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- 5 этап – Аналитика – июнь 2024</a:t>
            </a: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- 6 этап – Продвижение –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50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000 р. – июль 2024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600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- 7 этап – Маркетинг –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50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000 р. – июль-август 2024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10" name="Google Shape;210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1296529" y="4723428"/>
            <a:ext cx="6133410" cy="2349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Азаматова Маргарита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(927) 962-43-33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margaritaazamatova@yandex.ru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6189</TotalTime>
  <Words>378</Words>
  <Application>Microsoft Office PowerPoint</Application>
  <PresentationFormat>Произвольный</PresentationFormat>
  <Paragraphs>89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Изучение загрязненности почв Самарской области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загрязненности почв Самарской области</dc:title>
  <dc:creator>Acer</dc:creator>
  <cp:lastModifiedBy>Маргарита Азаматова</cp:lastModifiedBy>
  <cp:revision>23</cp:revision>
  <dcterms:created xsi:type="dcterms:W3CDTF">2023-10-12T08:46:59Z</dcterms:created>
  <dcterms:modified xsi:type="dcterms:W3CDTF">2023-12-12T04:34:23Z</dcterms:modified>
</cp:coreProperties>
</file>