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94" r:id="rId3"/>
    <p:sldId id="295" r:id="rId4"/>
    <p:sldId id="296" r:id="rId5"/>
    <p:sldId id="264" r:id="rId6"/>
    <p:sldId id="297" r:id="rId7"/>
    <p:sldId id="298" r:id="rId8"/>
    <p:sldId id="299" r:id="rId9"/>
    <p:sldId id="300" r:id="rId10"/>
    <p:sldId id="301" r:id="rId11"/>
    <p:sldId id="303" r:id="rId12"/>
    <p:sldId id="304" r:id="rId13"/>
    <p:sldId id="265" r:id="rId14"/>
    <p:sldId id="266" r:id="rId15"/>
    <p:sldId id="305" r:id="rId16"/>
    <p:sldId id="293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59">
          <p15:clr>
            <a:srgbClr val="EA4335"/>
          </p15:clr>
        </p15:guide>
        <p15:guide id="2" pos="288">
          <p15:clr>
            <a:srgbClr val="EA4335"/>
          </p15:clr>
        </p15:guide>
        <p15:guide id="3" pos="5472">
          <p15:clr>
            <a:srgbClr val="EA4335"/>
          </p15:clr>
        </p15:guide>
        <p15:guide id="4" orient="horz" pos="2984">
          <p15:clr>
            <a:srgbClr val="EA4335"/>
          </p15:clr>
        </p15:guide>
        <p15:guide id="5" orient="horz" pos="5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831"/>
    <a:srgbClr val="00717D"/>
    <a:srgbClr val="304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50" autoAdjust="0"/>
  </p:normalViewPr>
  <p:slideViewPr>
    <p:cSldViewPr snapToGrid="0">
      <p:cViewPr>
        <p:scale>
          <a:sx n="125" d="100"/>
          <a:sy n="125" d="100"/>
        </p:scale>
        <p:origin x="1116" y="324"/>
      </p:cViewPr>
      <p:guideLst>
        <p:guide orient="horz" pos="259"/>
        <p:guide pos="288"/>
        <p:guide pos="5472"/>
        <p:guide orient="horz" pos="2984"/>
        <p:guide orient="horz" pos="5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E96320-ED81-4478-9955-8A8407F786D9}" type="doc">
      <dgm:prSet loTypeId="urn:microsoft.com/office/officeart/2008/layout/VerticalCurvedList" loCatId="list" qsTypeId="urn:microsoft.com/office/officeart/2005/8/quickstyle/3d3" qsCatId="3D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C2561730-6F2C-47D5-A6CE-A86CB8841BF2}">
      <dgm:prSet phldrT="[Текст]" custT="1"/>
      <dgm:spPr/>
      <dgm:t>
        <a:bodyPr/>
        <a:lstStyle/>
        <a:p>
          <a:pPr algn="ctr"/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300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млн</a:t>
          </a:r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.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рублей</a:t>
          </a:r>
          <a:endParaRPr lang="ru-RU" sz="1200" dirty="0"/>
        </a:p>
      </dgm:t>
    </dgm:pt>
    <dgm:pt modelId="{86D9B1F7-7C94-4E98-9A22-4078B1A6B24A}" type="parTrans" cxnId="{B4638A22-EE6B-4710-BC19-DDA8B2D4FCE5}">
      <dgm:prSet/>
      <dgm:spPr/>
      <dgm:t>
        <a:bodyPr/>
        <a:lstStyle/>
        <a:p>
          <a:endParaRPr lang="ru-RU"/>
        </a:p>
      </dgm:t>
    </dgm:pt>
    <dgm:pt modelId="{D62D7273-AAC2-4B6D-A344-0115BB2FD7BE}" type="sibTrans" cxnId="{B4638A22-EE6B-4710-BC19-DDA8B2D4FCE5}">
      <dgm:prSet/>
      <dgm:spPr/>
      <dgm:t>
        <a:bodyPr/>
        <a:lstStyle/>
        <a:p>
          <a:endParaRPr lang="ru-RU"/>
        </a:p>
      </dgm:t>
    </dgm:pt>
    <dgm:pt modelId="{AD288580-A1D7-4F58-98F1-27617529D19A}">
      <dgm:prSet phldrT="[Текст]" custT="1"/>
      <dgm:spPr/>
      <dgm:t>
        <a:bodyPr/>
        <a:lstStyle/>
        <a:p>
          <a:pPr algn="ctr"/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30%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от</a:t>
          </a:r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общего</a:t>
          </a:r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бюджета</a:t>
          </a:r>
          <a:endParaRPr lang="ru-RU" sz="1200" dirty="0"/>
        </a:p>
      </dgm:t>
    </dgm:pt>
    <dgm:pt modelId="{FDDCB597-B5A1-49DB-B370-493D36B76E42}" type="parTrans" cxnId="{D0030A2A-4CF9-4DF2-BF8B-799E812E0D2F}">
      <dgm:prSet/>
      <dgm:spPr/>
      <dgm:t>
        <a:bodyPr/>
        <a:lstStyle/>
        <a:p>
          <a:endParaRPr lang="ru-RU"/>
        </a:p>
      </dgm:t>
    </dgm:pt>
    <dgm:pt modelId="{2C958562-2F29-48B4-B676-C9A496A040A0}" type="sibTrans" cxnId="{D0030A2A-4CF9-4DF2-BF8B-799E812E0D2F}">
      <dgm:prSet/>
      <dgm:spPr/>
      <dgm:t>
        <a:bodyPr/>
        <a:lstStyle/>
        <a:p>
          <a:endParaRPr lang="ru-RU"/>
        </a:p>
      </dgm:t>
    </dgm:pt>
    <dgm:pt modelId="{5B2091F9-7DD6-44AE-AFC3-B6B2D93E741A}">
      <dgm:prSet phldrT="[Текст]" custT="1"/>
      <dgm:spPr/>
      <dgm:t>
        <a:bodyPr/>
        <a:lstStyle/>
        <a:p>
          <a:pPr algn="ctr"/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500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млн</a:t>
          </a:r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.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рублей</a:t>
          </a:r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в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первый</a:t>
          </a:r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год</a:t>
          </a:r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работы</a:t>
          </a:r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системы</a:t>
          </a:r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, с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возможностью</a:t>
          </a:r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значительного</a:t>
          </a:r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роста</a:t>
          </a:r>
          <a:r>
            <a:rPr lang="en-US" sz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в </a:t>
          </a:r>
          <a:r>
            <a:rPr lang="en-US" sz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будущем</a:t>
          </a:r>
          <a:endParaRPr lang="ru-RU" sz="1200" dirty="0"/>
        </a:p>
      </dgm:t>
    </dgm:pt>
    <dgm:pt modelId="{8FAD67BF-308A-43DC-96D6-243A743FE6C6}" type="parTrans" cxnId="{E2347F12-0816-4C62-B3A0-97DCED0C3A5E}">
      <dgm:prSet/>
      <dgm:spPr/>
      <dgm:t>
        <a:bodyPr/>
        <a:lstStyle/>
        <a:p>
          <a:endParaRPr lang="ru-RU"/>
        </a:p>
      </dgm:t>
    </dgm:pt>
    <dgm:pt modelId="{480C081F-8FD7-41A5-BE4E-31C2E0F5275E}" type="sibTrans" cxnId="{E2347F12-0816-4C62-B3A0-97DCED0C3A5E}">
      <dgm:prSet/>
      <dgm:spPr/>
      <dgm:t>
        <a:bodyPr/>
        <a:lstStyle/>
        <a:p>
          <a:endParaRPr lang="ru-RU"/>
        </a:p>
      </dgm:t>
    </dgm:pt>
    <dgm:pt modelId="{906B2BBC-5397-48E4-B4E5-58F908E0087D}" type="pres">
      <dgm:prSet presAssocID="{16E96320-ED81-4478-9955-8A8407F786D9}" presName="Name0" presStyleCnt="0">
        <dgm:presLayoutVars>
          <dgm:chMax val="7"/>
          <dgm:chPref val="7"/>
          <dgm:dir/>
        </dgm:presLayoutVars>
      </dgm:prSet>
      <dgm:spPr/>
    </dgm:pt>
    <dgm:pt modelId="{F2A77F72-5EC9-4C97-9B10-808BBC22D461}" type="pres">
      <dgm:prSet presAssocID="{16E96320-ED81-4478-9955-8A8407F786D9}" presName="Name1" presStyleCnt="0"/>
      <dgm:spPr/>
    </dgm:pt>
    <dgm:pt modelId="{9D290917-C39F-4372-8FEF-B6E10E4DB31B}" type="pres">
      <dgm:prSet presAssocID="{16E96320-ED81-4478-9955-8A8407F786D9}" presName="cycle" presStyleCnt="0"/>
      <dgm:spPr/>
    </dgm:pt>
    <dgm:pt modelId="{E730C2D1-6795-4388-879A-7A0315DBE9F3}" type="pres">
      <dgm:prSet presAssocID="{16E96320-ED81-4478-9955-8A8407F786D9}" presName="srcNode" presStyleLbl="node1" presStyleIdx="0" presStyleCnt="3"/>
      <dgm:spPr/>
    </dgm:pt>
    <dgm:pt modelId="{4CEF951A-BA23-4D78-A4CE-188BAD3A4847}" type="pres">
      <dgm:prSet presAssocID="{16E96320-ED81-4478-9955-8A8407F786D9}" presName="conn" presStyleLbl="parChTrans1D2" presStyleIdx="0" presStyleCnt="1"/>
      <dgm:spPr/>
    </dgm:pt>
    <dgm:pt modelId="{FD666EA5-17EC-4C03-98B0-E299DD606B96}" type="pres">
      <dgm:prSet presAssocID="{16E96320-ED81-4478-9955-8A8407F786D9}" presName="extraNode" presStyleLbl="node1" presStyleIdx="0" presStyleCnt="3"/>
      <dgm:spPr/>
    </dgm:pt>
    <dgm:pt modelId="{00851B10-98D0-4EFA-BAD9-8E95E8502AD2}" type="pres">
      <dgm:prSet presAssocID="{16E96320-ED81-4478-9955-8A8407F786D9}" presName="dstNode" presStyleLbl="node1" presStyleIdx="0" presStyleCnt="3"/>
      <dgm:spPr/>
    </dgm:pt>
    <dgm:pt modelId="{700D21CF-0E49-4EC1-99EA-854732DF7B35}" type="pres">
      <dgm:prSet presAssocID="{C2561730-6F2C-47D5-A6CE-A86CB8841BF2}" presName="text_1" presStyleLbl="node1" presStyleIdx="0" presStyleCnt="3">
        <dgm:presLayoutVars>
          <dgm:bulletEnabled val="1"/>
        </dgm:presLayoutVars>
      </dgm:prSet>
      <dgm:spPr/>
    </dgm:pt>
    <dgm:pt modelId="{AEFAA6BA-4824-4CAB-B704-241046FE1B7A}" type="pres">
      <dgm:prSet presAssocID="{C2561730-6F2C-47D5-A6CE-A86CB8841BF2}" presName="accent_1" presStyleCnt="0"/>
      <dgm:spPr/>
    </dgm:pt>
    <dgm:pt modelId="{A8CD69A6-7C54-4788-819E-C484F15E3AEC}" type="pres">
      <dgm:prSet presAssocID="{C2561730-6F2C-47D5-A6CE-A86CB8841BF2}" presName="accentRepeatNode" presStyleLbl="solidFgAcc1" presStyleIdx="0" presStyleCnt="3"/>
      <dgm:spPr/>
    </dgm:pt>
    <dgm:pt modelId="{FAB4844A-4D0C-4FCD-BE75-F4B72A5E565E}" type="pres">
      <dgm:prSet presAssocID="{AD288580-A1D7-4F58-98F1-27617529D19A}" presName="text_2" presStyleLbl="node1" presStyleIdx="1" presStyleCnt="3">
        <dgm:presLayoutVars>
          <dgm:bulletEnabled val="1"/>
        </dgm:presLayoutVars>
      </dgm:prSet>
      <dgm:spPr/>
    </dgm:pt>
    <dgm:pt modelId="{8AF87968-1824-49FD-8EFB-09DF553E3CB4}" type="pres">
      <dgm:prSet presAssocID="{AD288580-A1D7-4F58-98F1-27617529D19A}" presName="accent_2" presStyleCnt="0"/>
      <dgm:spPr/>
    </dgm:pt>
    <dgm:pt modelId="{A77A2C23-CCD0-4B8B-9297-4C6E6F388B36}" type="pres">
      <dgm:prSet presAssocID="{AD288580-A1D7-4F58-98F1-27617529D19A}" presName="accentRepeatNode" presStyleLbl="solidFgAcc1" presStyleIdx="1" presStyleCnt="3"/>
      <dgm:spPr/>
    </dgm:pt>
    <dgm:pt modelId="{674CC5D9-3CA3-4A19-AFA7-75476DB4BBBC}" type="pres">
      <dgm:prSet presAssocID="{5B2091F9-7DD6-44AE-AFC3-B6B2D93E741A}" presName="text_3" presStyleLbl="node1" presStyleIdx="2" presStyleCnt="3">
        <dgm:presLayoutVars>
          <dgm:bulletEnabled val="1"/>
        </dgm:presLayoutVars>
      </dgm:prSet>
      <dgm:spPr/>
    </dgm:pt>
    <dgm:pt modelId="{A8E4B3EB-2E0F-4313-91BF-BB46A6098BE0}" type="pres">
      <dgm:prSet presAssocID="{5B2091F9-7DD6-44AE-AFC3-B6B2D93E741A}" presName="accent_3" presStyleCnt="0"/>
      <dgm:spPr/>
    </dgm:pt>
    <dgm:pt modelId="{0F49B106-558B-4E0F-9021-290B8B6DA588}" type="pres">
      <dgm:prSet presAssocID="{5B2091F9-7DD6-44AE-AFC3-B6B2D93E741A}" presName="accentRepeatNode" presStyleLbl="solidFgAcc1" presStyleIdx="2" presStyleCnt="3"/>
      <dgm:spPr/>
    </dgm:pt>
  </dgm:ptLst>
  <dgm:cxnLst>
    <dgm:cxn modelId="{E2347F12-0816-4C62-B3A0-97DCED0C3A5E}" srcId="{16E96320-ED81-4478-9955-8A8407F786D9}" destId="{5B2091F9-7DD6-44AE-AFC3-B6B2D93E741A}" srcOrd="2" destOrd="0" parTransId="{8FAD67BF-308A-43DC-96D6-243A743FE6C6}" sibTransId="{480C081F-8FD7-41A5-BE4E-31C2E0F5275E}"/>
    <dgm:cxn modelId="{B4638A22-EE6B-4710-BC19-DDA8B2D4FCE5}" srcId="{16E96320-ED81-4478-9955-8A8407F786D9}" destId="{C2561730-6F2C-47D5-A6CE-A86CB8841BF2}" srcOrd="0" destOrd="0" parTransId="{86D9B1F7-7C94-4E98-9A22-4078B1A6B24A}" sibTransId="{D62D7273-AAC2-4B6D-A344-0115BB2FD7BE}"/>
    <dgm:cxn modelId="{D0030A2A-4CF9-4DF2-BF8B-799E812E0D2F}" srcId="{16E96320-ED81-4478-9955-8A8407F786D9}" destId="{AD288580-A1D7-4F58-98F1-27617529D19A}" srcOrd="1" destOrd="0" parTransId="{FDDCB597-B5A1-49DB-B370-493D36B76E42}" sibTransId="{2C958562-2F29-48B4-B676-C9A496A040A0}"/>
    <dgm:cxn modelId="{8C16A244-8B8A-44E6-B925-75E582983DA6}" type="presOf" srcId="{D62D7273-AAC2-4B6D-A344-0115BB2FD7BE}" destId="{4CEF951A-BA23-4D78-A4CE-188BAD3A4847}" srcOrd="0" destOrd="0" presId="urn:microsoft.com/office/officeart/2008/layout/VerticalCurvedList"/>
    <dgm:cxn modelId="{991F418E-B9CE-4B1F-8625-B17204F36A96}" type="presOf" srcId="{5B2091F9-7DD6-44AE-AFC3-B6B2D93E741A}" destId="{674CC5D9-3CA3-4A19-AFA7-75476DB4BBBC}" srcOrd="0" destOrd="0" presId="urn:microsoft.com/office/officeart/2008/layout/VerticalCurvedList"/>
    <dgm:cxn modelId="{25CE1D93-496C-4B29-B18C-7DBFFD458A15}" type="presOf" srcId="{C2561730-6F2C-47D5-A6CE-A86CB8841BF2}" destId="{700D21CF-0E49-4EC1-99EA-854732DF7B35}" srcOrd="0" destOrd="0" presId="urn:microsoft.com/office/officeart/2008/layout/VerticalCurvedList"/>
    <dgm:cxn modelId="{CABA79A3-B69B-4150-A48C-8846E359F1E9}" type="presOf" srcId="{16E96320-ED81-4478-9955-8A8407F786D9}" destId="{906B2BBC-5397-48E4-B4E5-58F908E0087D}" srcOrd="0" destOrd="0" presId="urn:microsoft.com/office/officeart/2008/layout/VerticalCurvedList"/>
    <dgm:cxn modelId="{E48BCDDE-36E2-4730-A7C5-2EE990622ECB}" type="presOf" srcId="{AD288580-A1D7-4F58-98F1-27617529D19A}" destId="{FAB4844A-4D0C-4FCD-BE75-F4B72A5E565E}" srcOrd="0" destOrd="0" presId="urn:microsoft.com/office/officeart/2008/layout/VerticalCurvedList"/>
    <dgm:cxn modelId="{C7A804C8-D08F-4E57-A44F-6103359A4BD2}" type="presParOf" srcId="{906B2BBC-5397-48E4-B4E5-58F908E0087D}" destId="{F2A77F72-5EC9-4C97-9B10-808BBC22D461}" srcOrd="0" destOrd="0" presId="urn:microsoft.com/office/officeart/2008/layout/VerticalCurvedList"/>
    <dgm:cxn modelId="{9F3E6A68-8B7C-474E-808E-7E533F7CDF00}" type="presParOf" srcId="{F2A77F72-5EC9-4C97-9B10-808BBC22D461}" destId="{9D290917-C39F-4372-8FEF-B6E10E4DB31B}" srcOrd="0" destOrd="0" presId="urn:microsoft.com/office/officeart/2008/layout/VerticalCurvedList"/>
    <dgm:cxn modelId="{BF7A3B86-F492-41B5-982C-A86C6D4C93AB}" type="presParOf" srcId="{9D290917-C39F-4372-8FEF-B6E10E4DB31B}" destId="{E730C2D1-6795-4388-879A-7A0315DBE9F3}" srcOrd="0" destOrd="0" presId="urn:microsoft.com/office/officeart/2008/layout/VerticalCurvedList"/>
    <dgm:cxn modelId="{0BE624E8-B2DF-4545-99D9-5D99F2F92DF8}" type="presParOf" srcId="{9D290917-C39F-4372-8FEF-B6E10E4DB31B}" destId="{4CEF951A-BA23-4D78-A4CE-188BAD3A4847}" srcOrd="1" destOrd="0" presId="urn:microsoft.com/office/officeart/2008/layout/VerticalCurvedList"/>
    <dgm:cxn modelId="{FFCFD8CC-D6E5-4EDF-AB23-453740E89CC6}" type="presParOf" srcId="{9D290917-C39F-4372-8FEF-B6E10E4DB31B}" destId="{FD666EA5-17EC-4C03-98B0-E299DD606B96}" srcOrd="2" destOrd="0" presId="urn:microsoft.com/office/officeart/2008/layout/VerticalCurvedList"/>
    <dgm:cxn modelId="{24631892-131E-43A4-A8D0-77A63F90DD74}" type="presParOf" srcId="{9D290917-C39F-4372-8FEF-B6E10E4DB31B}" destId="{00851B10-98D0-4EFA-BAD9-8E95E8502AD2}" srcOrd="3" destOrd="0" presId="urn:microsoft.com/office/officeart/2008/layout/VerticalCurvedList"/>
    <dgm:cxn modelId="{45D1F1C2-F38E-46FE-8A75-E3FB0AADA7A2}" type="presParOf" srcId="{F2A77F72-5EC9-4C97-9B10-808BBC22D461}" destId="{700D21CF-0E49-4EC1-99EA-854732DF7B35}" srcOrd="1" destOrd="0" presId="urn:microsoft.com/office/officeart/2008/layout/VerticalCurvedList"/>
    <dgm:cxn modelId="{3FCA8119-297D-4B59-9749-5F366738E416}" type="presParOf" srcId="{F2A77F72-5EC9-4C97-9B10-808BBC22D461}" destId="{AEFAA6BA-4824-4CAB-B704-241046FE1B7A}" srcOrd="2" destOrd="0" presId="urn:microsoft.com/office/officeart/2008/layout/VerticalCurvedList"/>
    <dgm:cxn modelId="{D5D19B79-436E-4D65-83F1-F82B189A4E4E}" type="presParOf" srcId="{AEFAA6BA-4824-4CAB-B704-241046FE1B7A}" destId="{A8CD69A6-7C54-4788-819E-C484F15E3AEC}" srcOrd="0" destOrd="0" presId="urn:microsoft.com/office/officeart/2008/layout/VerticalCurvedList"/>
    <dgm:cxn modelId="{47A19386-20AF-4CD6-B89F-65B3737B3828}" type="presParOf" srcId="{F2A77F72-5EC9-4C97-9B10-808BBC22D461}" destId="{FAB4844A-4D0C-4FCD-BE75-F4B72A5E565E}" srcOrd="3" destOrd="0" presId="urn:microsoft.com/office/officeart/2008/layout/VerticalCurvedList"/>
    <dgm:cxn modelId="{FF8FD8AC-6C1B-49DA-A921-7E118DB95F60}" type="presParOf" srcId="{F2A77F72-5EC9-4C97-9B10-808BBC22D461}" destId="{8AF87968-1824-49FD-8EFB-09DF553E3CB4}" srcOrd="4" destOrd="0" presId="urn:microsoft.com/office/officeart/2008/layout/VerticalCurvedList"/>
    <dgm:cxn modelId="{6B6FE317-223D-417E-B977-8E109E95D101}" type="presParOf" srcId="{8AF87968-1824-49FD-8EFB-09DF553E3CB4}" destId="{A77A2C23-CCD0-4B8B-9297-4C6E6F388B36}" srcOrd="0" destOrd="0" presId="urn:microsoft.com/office/officeart/2008/layout/VerticalCurvedList"/>
    <dgm:cxn modelId="{0E48AAA5-2BAA-40D7-87B8-787B3784CF43}" type="presParOf" srcId="{F2A77F72-5EC9-4C97-9B10-808BBC22D461}" destId="{674CC5D9-3CA3-4A19-AFA7-75476DB4BBBC}" srcOrd="5" destOrd="0" presId="urn:microsoft.com/office/officeart/2008/layout/VerticalCurvedList"/>
    <dgm:cxn modelId="{D2E1A02F-9C9F-444D-A63A-FAF5D398EEE8}" type="presParOf" srcId="{F2A77F72-5EC9-4C97-9B10-808BBC22D461}" destId="{A8E4B3EB-2E0F-4313-91BF-BB46A6098BE0}" srcOrd="6" destOrd="0" presId="urn:microsoft.com/office/officeart/2008/layout/VerticalCurvedList"/>
    <dgm:cxn modelId="{0C0E0523-A7F0-4A38-B5CE-24EB87D8A46C}" type="presParOf" srcId="{A8E4B3EB-2E0F-4313-91BF-BB46A6098BE0}" destId="{0F49B106-558B-4E0F-9021-290B8B6DA58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EF951A-BA23-4D78-A4CE-188BAD3A4847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0D21CF-0E49-4EC1-99EA-854732DF7B35}">
      <dsp:nvSpPr>
        <dsp:cNvPr id="0" name=""/>
        <dsp:cNvSpPr/>
      </dsp:nvSpPr>
      <dsp:spPr>
        <a:xfrm>
          <a:off x="564979" y="406400"/>
          <a:ext cx="3367873" cy="8128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516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300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млн</a:t>
          </a: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.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рублей</a:t>
          </a:r>
          <a:endParaRPr lang="ru-RU" sz="1200" kern="1200" dirty="0"/>
        </a:p>
      </dsp:txBody>
      <dsp:txXfrm>
        <a:off x="564979" y="406400"/>
        <a:ext cx="3367873" cy="812800"/>
      </dsp:txXfrm>
    </dsp:sp>
    <dsp:sp modelId="{A8CD69A6-7C54-4788-819E-C484F15E3AEC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B4844A-4D0C-4FCD-BE75-F4B72A5E565E}">
      <dsp:nvSpPr>
        <dsp:cNvPr id="0" name=""/>
        <dsp:cNvSpPr/>
      </dsp:nvSpPr>
      <dsp:spPr>
        <a:xfrm>
          <a:off x="860432" y="1625599"/>
          <a:ext cx="3072420" cy="8128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516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30%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от</a:t>
          </a: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общего</a:t>
          </a: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бюджета</a:t>
          </a:r>
          <a:endParaRPr lang="ru-RU" sz="1200" kern="1200" dirty="0"/>
        </a:p>
      </dsp:txBody>
      <dsp:txXfrm>
        <a:off x="860432" y="1625599"/>
        <a:ext cx="3072420" cy="812800"/>
      </dsp:txXfrm>
    </dsp:sp>
    <dsp:sp modelId="{A77A2C23-CCD0-4B8B-9297-4C6E6F388B36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4CC5D9-3CA3-4A19-AFA7-75476DB4BBBC}">
      <dsp:nvSpPr>
        <dsp:cNvPr id="0" name=""/>
        <dsp:cNvSpPr/>
      </dsp:nvSpPr>
      <dsp:spPr>
        <a:xfrm>
          <a:off x="564979" y="2844800"/>
          <a:ext cx="3367873" cy="8128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516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500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млн</a:t>
          </a: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.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рублей</a:t>
          </a: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в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первый</a:t>
          </a: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год</a:t>
          </a: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работы</a:t>
          </a: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системы</a:t>
          </a: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, с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возможностью</a:t>
          </a: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значительного</a:t>
          </a: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роста</a:t>
          </a:r>
          <a:r>
            <a:rPr lang="en-US" sz="1200" kern="1200" dirty="0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 в </a:t>
          </a:r>
          <a:r>
            <a:rPr lang="en-US" sz="1200" kern="1200" dirty="0" err="1"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rPr>
            <a:t>будущем</a:t>
          </a:r>
          <a:endParaRPr lang="ru-RU" sz="1200" kern="1200" dirty="0"/>
        </a:p>
      </dsp:txBody>
      <dsp:txXfrm>
        <a:off x="564979" y="2844800"/>
        <a:ext cx="3367873" cy="812800"/>
      </dsp:txXfrm>
    </dsp:sp>
    <dsp:sp modelId="{0F49B106-558B-4E0F-9021-290B8B6DA588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8554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2a1ad2113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2a1ad2113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4815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929290261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9" name="Google Shape;1689;g929290261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6546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257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Прямоугольник 165">
            <a:extLst>
              <a:ext uri="{FF2B5EF4-FFF2-40B4-BE49-F238E27FC236}">
                <a16:creationId xmlns:a16="http://schemas.microsoft.com/office/drawing/2014/main" id="{E86337CC-EE86-4E52-B427-F5302C6A92A5}"/>
              </a:ext>
            </a:extLst>
          </p:cNvPr>
          <p:cNvSpPr/>
          <p:nvPr/>
        </p:nvSpPr>
        <p:spPr>
          <a:xfrm>
            <a:off x="1013887" y="152616"/>
            <a:ext cx="71162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НАУКИ И ВЫСШЕГО ОБРАЗОВАНИЯ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ВЫСШЕГО ОБРАЗОВАНИЯ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«УФИМСКИЙ ГОСУДАРСТВЕННЫЙ НЕФТЯНОЙ ТЕХНИЧЕСКИЙ УНИВЕРСИТЕТ»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ХИМИЧЕСКИХ ТЕХНОЛОГИЙ И ИНЖИНИРИНГА ФГБОУ ВО УГНТУ в г. Стерлитамак</a:t>
            </a:r>
          </a:p>
        </p:txBody>
      </p:sp>
      <p:sp>
        <p:nvSpPr>
          <p:cNvPr id="167" name="Прямоугольник 166">
            <a:extLst>
              <a:ext uri="{FF2B5EF4-FFF2-40B4-BE49-F238E27FC236}">
                <a16:creationId xmlns:a16="http://schemas.microsoft.com/office/drawing/2014/main" id="{12520F49-AEA9-4EEB-915C-F1F5340C9F96}"/>
              </a:ext>
            </a:extLst>
          </p:cNvPr>
          <p:cNvSpPr/>
          <p:nvPr/>
        </p:nvSpPr>
        <p:spPr>
          <a:xfrm>
            <a:off x="4025910" y="1537611"/>
            <a:ext cx="51499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автоматизированных технологических и информационных систем</a:t>
            </a:r>
            <a:endParaRPr lang="ru-RU" sz="1200" dirty="0"/>
          </a:p>
        </p:txBody>
      </p:sp>
      <p:sp>
        <p:nvSpPr>
          <p:cNvPr id="168" name="Прямоугольник 167">
            <a:extLst>
              <a:ext uri="{FF2B5EF4-FFF2-40B4-BE49-F238E27FC236}">
                <a16:creationId xmlns:a16="http://schemas.microsoft.com/office/drawing/2014/main" id="{D753EF60-1C7F-4398-A103-28382CBD9969}"/>
              </a:ext>
            </a:extLst>
          </p:cNvPr>
          <p:cNvSpPr/>
          <p:nvPr/>
        </p:nvSpPr>
        <p:spPr>
          <a:xfrm>
            <a:off x="2260878" y="2485102"/>
            <a:ext cx="434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Тема проекта: </a:t>
            </a:r>
            <a:br>
              <a:rPr 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</a:br>
            <a:r>
              <a:rPr 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«</a:t>
            </a:r>
            <a:r>
              <a:rPr 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Дрон-исследователь» </a:t>
            </a: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:a16="http://schemas.microsoft.com/office/drawing/2014/main" id="{2F207C0A-8C7B-4527-BF96-D51C299D0168}"/>
              </a:ext>
            </a:extLst>
          </p:cNvPr>
          <p:cNvSpPr/>
          <p:nvPr/>
        </p:nvSpPr>
        <p:spPr>
          <a:xfrm>
            <a:off x="110404" y="3740369"/>
            <a:ext cx="92012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 студенты группы МУС01-23			А. И. Николаева, А. А. Вершинин, Д. Р. Теренин., Н. А. Кононов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Проверил:  канд. тех. наук, ассистент			Е. С. Кулакова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Стерлитамак 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09D087-D46C-44B3-ADE7-4803D5A95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209" y="1306561"/>
            <a:ext cx="4280902" cy="2752493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291221F-1777-FEA9-BC63-CB6C711712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e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0D7AE4-5D54-D5FF-6518-1722FAEAC30E}"/>
              </a:ext>
            </a:extLst>
          </p:cNvPr>
          <p:cNvSpPr txBox="1"/>
          <p:nvPr/>
        </p:nvSpPr>
        <p:spPr>
          <a:xfrm>
            <a:off x="208307" y="151792"/>
            <a:ext cx="4559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РЕАЛИЗАЦИЯ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9F41143-32CC-02F6-9926-0A9C13D634F5}"/>
              </a:ext>
            </a:extLst>
          </p:cNvPr>
          <p:cNvCxnSpPr/>
          <p:nvPr/>
        </p:nvCxnSpPr>
        <p:spPr>
          <a:xfrm flipV="1">
            <a:off x="0" y="613457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Номер слайда 1">
            <a:extLst>
              <a:ext uri="{FF2B5EF4-FFF2-40B4-BE49-F238E27FC236}">
                <a16:creationId xmlns:a16="http://schemas.microsoft.com/office/drawing/2014/main" id="{123A50AE-28BC-4B95-B127-35E8B635F2D7}"/>
              </a:ext>
            </a:extLst>
          </p:cNvPr>
          <p:cNvSpPr txBox="1">
            <a:spLocks/>
          </p:cNvSpPr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4CF8C079-4F41-4ED8-907B-0C99BD4D3453}"/>
              </a:ext>
            </a:extLst>
          </p:cNvPr>
          <p:cNvSpPr txBox="1"/>
          <p:nvPr/>
        </p:nvSpPr>
        <p:spPr>
          <a:xfrm>
            <a:off x="208307" y="1381398"/>
            <a:ext cx="428090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реализация дрона-исследователя - это увлекательный и перспективный процесс, который предоставляет возможность проведения исследований в областях, куда человек не может достичь безопасно или вовсе не может добраться. Их способности к охлаждению являются уникальными и позволяют им работать в самых суровых условиях. </a:t>
            </a:r>
          </a:p>
          <a:p>
            <a:pPr indent="45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Арктические регионы представляют собой уникальное и экологически важное природное окружение, которое подвергается воздействию глобальных климатических изменений. Понимание и мониторинг этих изменений имеют критическое значение для нашего понимания климатических процессов и сохранения экосистем Арктики.</a:t>
            </a:r>
          </a:p>
          <a:p>
            <a:pPr indent="450000"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04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B89B1C4-A8BA-4845-963C-8048EC3AAD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B6DB3A-770F-419A-9C2C-E3C043A459E3}"/>
              </a:ext>
            </a:extLst>
          </p:cNvPr>
          <p:cNvSpPr txBox="1"/>
          <p:nvPr/>
        </p:nvSpPr>
        <p:spPr>
          <a:xfrm>
            <a:off x="208307" y="151792"/>
            <a:ext cx="2476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85C1029-DD35-48CC-ABD6-F74E8B44B92C}"/>
              </a:ext>
            </a:extLst>
          </p:cNvPr>
          <p:cNvCxnSpPr/>
          <p:nvPr/>
        </p:nvCxnSpPr>
        <p:spPr>
          <a:xfrm flipV="1">
            <a:off x="0" y="613457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ACC5C8D-20AD-40E5-B248-9F37A57D4E79}"/>
              </a:ext>
            </a:extLst>
          </p:cNvPr>
          <p:cNvSpPr txBox="1"/>
          <p:nvPr/>
        </p:nvSpPr>
        <p:spPr>
          <a:xfrm>
            <a:off x="122842" y="776590"/>
            <a:ext cx="419656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и успешно внедрить дрон-исследователь с инновационной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аэрогелевой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изоляцией, предназначенного для исследования арктических регионов, с целью проведения мониторинга и научных исследований с выдающейся эффективностью и высокой точностью.</a:t>
            </a:r>
          </a:p>
          <a:p>
            <a:pPr indent="45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свойства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аэрогелевой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изоляции делают ее идеальным выбором для использования в арктических условиях и внедрения в дроны-исследователи:</a:t>
            </a:r>
          </a:p>
          <a:p>
            <a:pPr indent="450850" algn="just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Данное вещество имеет гель-подобную структуру, в которой жидкость заменена газом. Эта уникальная структура создает вещество с очень низкой плотностью, что делает его очень легким.</a:t>
            </a:r>
          </a:p>
          <a:p>
            <a:pPr indent="450850" algn="just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Аэрогель обладает низкой теплопроводностью, что означает, что он хорошо удерживает тепло и обеспечивает эффективную изоляцию от низких температур. </a:t>
            </a:r>
          </a:p>
          <a:p>
            <a:pPr indent="450850" algn="just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Аэрогель очень легкий материал, что позволяет его использовать в приложениях, где важна низкая масса, как, например, на беспилотных летательных аппаратах. </a:t>
            </a:r>
          </a:p>
          <a:p>
            <a:pPr indent="450850" algn="just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Аэрогель обладает хорошей устойчивостью к воде и влаге, что делает его подходящим для использования в арктических условиях, где влажность может быть высокой.</a:t>
            </a:r>
          </a:p>
        </p:txBody>
      </p:sp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0D5C2E06-9B68-4791-AC48-7E9C78720D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187881"/>
              </p:ext>
            </p:extLst>
          </p:nvPr>
        </p:nvGraphicFramePr>
        <p:xfrm>
          <a:off x="4890654" y="1592228"/>
          <a:ext cx="3502470" cy="3154680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1751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097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характеристики комплекса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9590089"/>
                  </a:ext>
                </a:extLst>
              </a:tr>
              <a:tr h="3519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Диапазон скоростей использования, км/ч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0-60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078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полета, ч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2,5-4 на АИ-95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078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Радиус полёта, км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946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Взлетная масса максимальная, кг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946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полезной нагрузки, кг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078"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борта (м)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1,72*1,72*0,43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078"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Температурные режимы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+ 40С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946"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Плавучесть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Положительная, плавающий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078"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Герметичность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</a:t>
                      </a:r>
                      <a:r>
                        <a:rPr 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1532C47C-1F2F-405C-9748-57FEEE06428B}"/>
              </a:ext>
            </a:extLst>
          </p:cNvPr>
          <p:cNvSpPr txBox="1"/>
          <p:nvPr/>
        </p:nvSpPr>
        <p:spPr>
          <a:xfrm>
            <a:off x="4572000" y="795187"/>
            <a:ext cx="42343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достижения данной цели предлагается создать специализированный беспилотный летательный аппарат (дрон), который будет обладать следующими ключевыми характеристиками :</a:t>
            </a:r>
          </a:p>
        </p:txBody>
      </p:sp>
    </p:spTree>
    <p:extLst>
      <p:ext uri="{BB962C8B-B14F-4D97-AF65-F5344CB8AC3E}">
        <p14:creationId xmlns:p14="http://schemas.microsoft.com/office/powerpoint/2010/main" val="432384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B89B1C4-A8BA-4845-963C-8048EC3AAD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e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F1D1CD-7A5D-4353-B096-F7AFC215E2A0}"/>
              </a:ext>
            </a:extLst>
          </p:cNvPr>
          <p:cNvSpPr txBox="1"/>
          <p:nvPr/>
        </p:nvSpPr>
        <p:spPr>
          <a:xfrm>
            <a:off x="208307" y="151792"/>
            <a:ext cx="2914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2A31327-7041-40EB-B81D-F5EA0FC9CE89}"/>
              </a:ext>
            </a:extLst>
          </p:cNvPr>
          <p:cNvCxnSpPr/>
          <p:nvPr/>
        </p:nvCxnSpPr>
        <p:spPr>
          <a:xfrm flipV="1">
            <a:off x="0" y="613457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1691;p21">
            <a:extLst>
              <a:ext uri="{FF2B5EF4-FFF2-40B4-BE49-F238E27FC236}">
                <a16:creationId xmlns:a16="http://schemas.microsoft.com/office/drawing/2014/main" id="{41177CF3-396E-452C-ACC9-B2BAED9DCED7}"/>
              </a:ext>
            </a:extLst>
          </p:cNvPr>
          <p:cNvSpPr/>
          <p:nvPr/>
        </p:nvSpPr>
        <p:spPr>
          <a:xfrm>
            <a:off x="35127" y="2777462"/>
            <a:ext cx="3580909" cy="72938"/>
          </a:xfrm>
          <a:custGeom>
            <a:avLst/>
            <a:gdLst/>
            <a:ahLst/>
            <a:cxnLst/>
            <a:rect l="l" t="t" r="r" b="b"/>
            <a:pathLst>
              <a:path w="138173" h="2377" extrusionOk="0">
                <a:moveTo>
                  <a:pt x="1" y="1"/>
                </a:moveTo>
                <a:lnTo>
                  <a:pt x="1" y="2376"/>
                </a:lnTo>
                <a:lnTo>
                  <a:pt x="138173" y="2376"/>
                </a:lnTo>
                <a:lnTo>
                  <a:pt x="138173" y="1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1692;p21">
            <a:extLst>
              <a:ext uri="{FF2B5EF4-FFF2-40B4-BE49-F238E27FC236}">
                <a16:creationId xmlns:a16="http://schemas.microsoft.com/office/drawing/2014/main" id="{813F3324-7F0F-472C-9AE1-1542E921458F}"/>
              </a:ext>
            </a:extLst>
          </p:cNvPr>
          <p:cNvSpPr/>
          <p:nvPr/>
        </p:nvSpPr>
        <p:spPr>
          <a:xfrm>
            <a:off x="3513979" y="2702058"/>
            <a:ext cx="267206" cy="225537"/>
          </a:xfrm>
          <a:custGeom>
            <a:avLst/>
            <a:gdLst/>
            <a:ahLst/>
            <a:cxnLst/>
            <a:rect l="l" t="t" r="r" b="b"/>
            <a:pathLst>
              <a:path w="8330" h="7031" extrusionOk="0">
                <a:moveTo>
                  <a:pt x="1" y="0"/>
                </a:moveTo>
                <a:lnTo>
                  <a:pt x="1489" y="3516"/>
                </a:lnTo>
                <a:lnTo>
                  <a:pt x="1" y="7031"/>
                </a:lnTo>
                <a:lnTo>
                  <a:pt x="8330" y="3516"/>
                </a:lnTo>
                <a:lnTo>
                  <a:pt x="1" y="0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Google Shape;1693;p21">
            <a:extLst>
              <a:ext uri="{FF2B5EF4-FFF2-40B4-BE49-F238E27FC236}">
                <a16:creationId xmlns:a16="http://schemas.microsoft.com/office/drawing/2014/main" id="{C36782DC-103D-4FAD-B379-CC737A57B27C}"/>
              </a:ext>
            </a:extLst>
          </p:cNvPr>
          <p:cNvSpPr/>
          <p:nvPr/>
        </p:nvSpPr>
        <p:spPr>
          <a:xfrm>
            <a:off x="0" y="1135351"/>
            <a:ext cx="2648646" cy="1296253"/>
          </a:xfrm>
          <a:custGeom>
            <a:avLst/>
            <a:gdLst/>
            <a:ahLst/>
            <a:cxnLst/>
            <a:rect l="l" t="t" r="r" b="b"/>
            <a:pathLst>
              <a:path w="137856" h="41519" extrusionOk="0">
                <a:moveTo>
                  <a:pt x="129115" y="1"/>
                </a:moveTo>
                <a:lnTo>
                  <a:pt x="98745" y="39143"/>
                </a:lnTo>
                <a:lnTo>
                  <a:pt x="0" y="39143"/>
                </a:lnTo>
                <a:lnTo>
                  <a:pt x="0" y="41519"/>
                </a:lnTo>
                <a:lnTo>
                  <a:pt x="99916" y="41519"/>
                </a:lnTo>
                <a:lnTo>
                  <a:pt x="130287" y="2376"/>
                </a:lnTo>
                <a:lnTo>
                  <a:pt x="137856" y="2376"/>
                </a:lnTo>
                <a:lnTo>
                  <a:pt x="137856" y="1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Google Shape;1694;p21">
            <a:extLst>
              <a:ext uri="{FF2B5EF4-FFF2-40B4-BE49-F238E27FC236}">
                <a16:creationId xmlns:a16="http://schemas.microsoft.com/office/drawing/2014/main" id="{2A732CF1-15B9-44AF-8569-42648A69B4E9}"/>
              </a:ext>
            </a:extLst>
          </p:cNvPr>
          <p:cNvSpPr/>
          <p:nvPr/>
        </p:nvSpPr>
        <p:spPr>
          <a:xfrm>
            <a:off x="2574076" y="1051222"/>
            <a:ext cx="177967" cy="225537"/>
          </a:xfrm>
          <a:custGeom>
            <a:avLst/>
            <a:gdLst/>
            <a:ahLst/>
            <a:cxnLst/>
            <a:rect l="l" t="t" r="r" b="b"/>
            <a:pathLst>
              <a:path w="8330" h="7031" extrusionOk="0">
                <a:moveTo>
                  <a:pt x="1" y="0"/>
                </a:moveTo>
                <a:lnTo>
                  <a:pt x="1489" y="3515"/>
                </a:lnTo>
                <a:lnTo>
                  <a:pt x="1" y="7031"/>
                </a:lnTo>
                <a:lnTo>
                  <a:pt x="8330" y="3515"/>
                </a:lnTo>
                <a:lnTo>
                  <a:pt x="1" y="0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Google Shape;1695;p21">
            <a:extLst>
              <a:ext uri="{FF2B5EF4-FFF2-40B4-BE49-F238E27FC236}">
                <a16:creationId xmlns:a16="http://schemas.microsoft.com/office/drawing/2014/main" id="{463880CA-D666-412E-B524-99C8E81B2E21}"/>
              </a:ext>
            </a:extLst>
          </p:cNvPr>
          <p:cNvSpPr/>
          <p:nvPr/>
        </p:nvSpPr>
        <p:spPr>
          <a:xfrm>
            <a:off x="40226" y="1908669"/>
            <a:ext cx="5797590" cy="738552"/>
          </a:xfrm>
          <a:custGeom>
            <a:avLst/>
            <a:gdLst/>
            <a:ahLst/>
            <a:cxnLst/>
            <a:rect l="l" t="t" r="r" b="b"/>
            <a:pathLst>
              <a:path w="195684" h="23024" extrusionOk="0">
                <a:moveTo>
                  <a:pt x="128608" y="0"/>
                </a:moveTo>
                <a:lnTo>
                  <a:pt x="112837" y="20648"/>
                </a:lnTo>
                <a:lnTo>
                  <a:pt x="0" y="20648"/>
                </a:lnTo>
                <a:lnTo>
                  <a:pt x="0" y="23023"/>
                </a:lnTo>
                <a:lnTo>
                  <a:pt x="114009" y="23023"/>
                </a:lnTo>
                <a:lnTo>
                  <a:pt x="129780" y="2375"/>
                </a:lnTo>
                <a:lnTo>
                  <a:pt x="195683" y="2375"/>
                </a:lnTo>
                <a:lnTo>
                  <a:pt x="195683" y="0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Google Shape;1696;p21">
            <a:extLst>
              <a:ext uri="{FF2B5EF4-FFF2-40B4-BE49-F238E27FC236}">
                <a16:creationId xmlns:a16="http://schemas.microsoft.com/office/drawing/2014/main" id="{82E5C046-B602-4788-9F68-CCCED98EC013}"/>
              </a:ext>
            </a:extLst>
          </p:cNvPr>
          <p:cNvSpPr/>
          <p:nvPr/>
        </p:nvSpPr>
        <p:spPr>
          <a:xfrm>
            <a:off x="6371213" y="1502809"/>
            <a:ext cx="267206" cy="226563"/>
          </a:xfrm>
          <a:custGeom>
            <a:avLst/>
            <a:gdLst/>
            <a:ahLst/>
            <a:cxnLst/>
            <a:rect l="l" t="t" r="r" b="b"/>
            <a:pathLst>
              <a:path w="8330" h="7063" extrusionOk="0">
                <a:moveTo>
                  <a:pt x="0" y="1"/>
                </a:moveTo>
                <a:lnTo>
                  <a:pt x="1489" y="3516"/>
                </a:lnTo>
                <a:lnTo>
                  <a:pt x="0" y="7063"/>
                </a:lnTo>
                <a:lnTo>
                  <a:pt x="0" y="7063"/>
                </a:lnTo>
                <a:lnTo>
                  <a:pt x="8329" y="3516"/>
                </a:lnTo>
                <a:lnTo>
                  <a:pt x="0" y="1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Google Shape;1697;p21">
            <a:extLst>
              <a:ext uri="{FF2B5EF4-FFF2-40B4-BE49-F238E27FC236}">
                <a16:creationId xmlns:a16="http://schemas.microsoft.com/office/drawing/2014/main" id="{CE2869AA-4DB5-41F5-A5F1-0528A8E571B8}"/>
              </a:ext>
            </a:extLst>
          </p:cNvPr>
          <p:cNvSpPr/>
          <p:nvPr/>
        </p:nvSpPr>
        <p:spPr>
          <a:xfrm>
            <a:off x="45294" y="2982432"/>
            <a:ext cx="5986081" cy="738552"/>
          </a:xfrm>
          <a:custGeom>
            <a:avLst/>
            <a:gdLst/>
            <a:ahLst/>
            <a:cxnLst/>
            <a:rect l="l" t="t" r="r" b="b"/>
            <a:pathLst>
              <a:path w="195684" h="23024" extrusionOk="0">
                <a:moveTo>
                  <a:pt x="0" y="0"/>
                </a:moveTo>
                <a:lnTo>
                  <a:pt x="0" y="2375"/>
                </a:lnTo>
                <a:lnTo>
                  <a:pt x="112837" y="2375"/>
                </a:lnTo>
                <a:lnTo>
                  <a:pt x="128609" y="23023"/>
                </a:lnTo>
                <a:lnTo>
                  <a:pt x="195684" y="23023"/>
                </a:lnTo>
                <a:lnTo>
                  <a:pt x="195684" y="20648"/>
                </a:lnTo>
                <a:lnTo>
                  <a:pt x="129780" y="20648"/>
                </a:lnTo>
                <a:lnTo>
                  <a:pt x="114041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1698;p21">
            <a:extLst>
              <a:ext uri="{FF2B5EF4-FFF2-40B4-BE49-F238E27FC236}">
                <a16:creationId xmlns:a16="http://schemas.microsoft.com/office/drawing/2014/main" id="{BAB3BB71-96A9-4DDD-B811-79969DEDB073}"/>
              </a:ext>
            </a:extLst>
          </p:cNvPr>
          <p:cNvSpPr/>
          <p:nvPr/>
        </p:nvSpPr>
        <p:spPr>
          <a:xfrm>
            <a:off x="6147838" y="3208035"/>
            <a:ext cx="267206" cy="226563"/>
          </a:xfrm>
          <a:custGeom>
            <a:avLst/>
            <a:gdLst/>
            <a:ahLst/>
            <a:cxnLst/>
            <a:rect l="l" t="t" r="r" b="b"/>
            <a:pathLst>
              <a:path w="8330" h="7063" extrusionOk="0">
                <a:moveTo>
                  <a:pt x="0" y="1"/>
                </a:moveTo>
                <a:lnTo>
                  <a:pt x="1489" y="3516"/>
                </a:lnTo>
                <a:lnTo>
                  <a:pt x="0" y="7063"/>
                </a:lnTo>
                <a:lnTo>
                  <a:pt x="8329" y="3516"/>
                </a:lnTo>
                <a:lnTo>
                  <a:pt x="0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Google Shape;1699;p21">
            <a:extLst>
              <a:ext uri="{FF2B5EF4-FFF2-40B4-BE49-F238E27FC236}">
                <a16:creationId xmlns:a16="http://schemas.microsoft.com/office/drawing/2014/main" id="{036D2F08-CA15-4E29-9412-ACB542C7CA3C}"/>
              </a:ext>
            </a:extLst>
          </p:cNvPr>
          <p:cNvSpPr/>
          <p:nvPr/>
        </p:nvSpPr>
        <p:spPr>
          <a:xfrm>
            <a:off x="0" y="3157611"/>
            <a:ext cx="2791893" cy="1331826"/>
          </a:xfrm>
          <a:custGeom>
            <a:avLst/>
            <a:gdLst/>
            <a:ahLst/>
            <a:cxnLst/>
            <a:rect l="l" t="t" r="r" b="b"/>
            <a:pathLst>
              <a:path w="137856" h="41519" extrusionOk="0">
                <a:moveTo>
                  <a:pt x="0" y="1"/>
                </a:moveTo>
                <a:lnTo>
                  <a:pt x="0" y="2376"/>
                </a:lnTo>
                <a:lnTo>
                  <a:pt x="98745" y="2376"/>
                </a:lnTo>
                <a:lnTo>
                  <a:pt x="128767" y="41075"/>
                </a:lnTo>
                <a:lnTo>
                  <a:pt x="129115" y="41518"/>
                </a:lnTo>
                <a:lnTo>
                  <a:pt x="137856" y="41518"/>
                </a:lnTo>
                <a:lnTo>
                  <a:pt x="137856" y="39143"/>
                </a:lnTo>
                <a:lnTo>
                  <a:pt x="130287" y="39143"/>
                </a:lnTo>
                <a:lnTo>
                  <a:pt x="100265" y="476"/>
                </a:lnTo>
                <a:lnTo>
                  <a:pt x="99916" y="1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Google Shape;1700;p21">
            <a:extLst>
              <a:ext uri="{FF2B5EF4-FFF2-40B4-BE49-F238E27FC236}">
                <a16:creationId xmlns:a16="http://schemas.microsoft.com/office/drawing/2014/main" id="{FBA911C6-D9FD-4179-933A-F7BC40F9E368}"/>
              </a:ext>
            </a:extLst>
          </p:cNvPr>
          <p:cNvSpPr/>
          <p:nvPr/>
        </p:nvSpPr>
        <p:spPr>
          <a:xfrm>
            <a:off x="2638280" y="4334222"/>
            <a:ext cx="267206" cy="225537"/>
          </a:xfrm>
          <a:custGeom>
            <a:avLst/>
            <a:gdLst/>
            <a:ahLst/>
            <a:cxnLst/>
            <a:rect l="l" t="t" r="r" b="b"/>
            <a:pathLst>
              <a:path w="8330" h="7031" extrusionOk="0">
                <a:moveTo>
                  <a:pt x="1" y="0"/>
                </a:moveTo>
                <a:lnTo>
                  <a:pt x="1489" y="3516"/>
                </a:lnTo>
                <a:lnTo>
                  <a:pt x="1" y="7031"/>
                </a:lnTo>
                <a:lnTo>
                  <a:pt x="8330" y="3516"/>
                </a:lnTo>
                <a:lnTo>
                  <a:pt x="1" y="0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1703;p21">
            <a:extLst>
              <a:ext uri="{FF2B5EF4-FFF2-40B4-BE49-F238E27FC236}">
                <a16:creationId xmlns:a16="http://schemas.microsoft.com/office/drawing/2014/main" id="{6F185C13-E7E3-4D37-9F51-E8B1FDA31140}"/>
              </a:ext>
            </a:extLst>
          </p:cNvPr>
          <p:cNvSpPr/>
          <p:nvPr/>
        </p:nvSpPr>
        <p:spPr>
          <a:xfrm>
            <a:off x="2917647" y="3956226"/>
            <a:ext cx="267206" cy="971210"/>
          </a:xfrm>
          <a:custGeom>
            <a:avLst/>
            <a:gdLst/>
            <a:ahLst/>
            <a:cxnLst/>
            <a:rect l="l" t="t" r="r" b="b"/>
            <a:pathLst>
              <a:path w="13429" h="30277" extrusionOk="0">
                <a:moveTo>
                  <a:pt x="4751" y="1"/>
                </a:moveTo>
                <a:cubicBezTo>
                  <a:pt x="2154" y="1"/>
                  <a:pt x="1" y="2154"/>
                  <a:pt x="1" y="4751"/>
                </a:cubicBezTo>
                <a:lnTo>
                  <a:pt x="1" y="25526"/>
                </a:lnTo>
                <a:cubicBezTo>
                  <a:pt x="1" y="28123"/>
                  <a:pt x="2154" y="30276"/>
                  <a:pt x="4751" y="30276"/>
                </a:cubicBezTo>
                <a:lnTo>
                  <a:pt x="13428" y="30276"/>
                </a:lnTo>
                <a:lnTo>
                  <a:pt x="13428" y="1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  <a:latin typeface="Times New Roman" panose="02020603050405020304" pitchFamily="18" charset="0"/>
                <a:ea typeface="Fira Sans SemiBold"/>
                <a:cs typeface="Times New Roman" panose="02020603050405020304" pitchFamily="18" charset="0"/>
                <a:sym typeface="Fira Sans SemiBold"/>
              </a:rPr>
              <a:t>3</a:t>
            </a:r>
            <a:endParaRPr sz="3000" dirty="0">
              <a:solidFill>
                <a:srgbClr val="FFFFFF"/>
              </a:solidFill>
              <a:latin typeface="Times New Roman" panose="02020603050405020304" pitchFamily="18" charset="0"/>
              <a:ea typeface="Fira Sans SemiBold"/>
              <a:cs typeface="Times New Roman" panose="02020603050405020304" pitchFamily="18" charset="0"/>
              <a:sym typeface="Fira Sans SemiBold"/>
            </a:endParaRPr>
          </a:p>
        </p:txBody>
      </p:sp>
      <p:sp>
        <p:nvSpPr>
          <p:cNvPr id="17" name="Google Shape;1705;p21">
            <a:extLst>
              <a:ext uri="{FF2B5EF4-FFF2-40B4-BE49-F238E27FC236}">
                <a16:creationId xmlns:a16="http://schemas.microsoft.com/office/drawing/2014/main" id="{3A8BCE66-7F41-42A7-B7CC-FF95E6D9CFAB}"/>
              </a:ext>
            </a:extLst>
          </p:cNvPr>
          <p:cNvSpPr/>
          <p:nvPr/>
        </p:nvSpPr>
        <p:spPr>
          <a:xfrm>
            <a:off x="2741091" y="668460"/>
            <a:ext cx="251005" cy="971210"/>
          </a:xfrm>
          <a:custGeom>
            <a:avLst/>
            <a:gdLst/>
            <a:ahLst/>
            <a:cxnLst/>
            <a:rect l="l" t="t" r="r" b="b"/>
            <a:pathLst>
              <a:path w="13429" h="30277" extrusionOk="0">
                <a:moveTo>
                  <a:pt x="4751" y="1"/>
                </a:moveTo>
                <a:cubicBezTo>
                  <a:pt x="2154" y="1"/>
                  <a:pt x="1" y="2123"/>
                  <a:pt x="1" y="4751"/>
                </a:cubicBezTo>
                <a:lnTo>
                  <a:pt x="1" y="25526"/>
                </a:lnTo>
                <a:cubicBezTo>
                  <a:pt x="1" y="28123"/>
                  <a:pt x="2154" y="30276"/>
                  <a:pt x="4751" y="30276"/>
                </a:cubicBezTo>
                <a:lnTo>
                  <a:pt x="13428" y="30276"/>
                </a:lnTo>
                <a:lnTo>
                  <a:pt x="13428" y="1"/>
                </a:ln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  <a:latin typeface="Times New Roman" panose="02020603050405020304" pitchFamily="18" charset="0"/>
                <a:ea typeface="Fira Sans SemiBold"/>
                <a:cs typeface="Times New Roman" panose="02020603050405020304" pitchFamily="18" charset="0"/>
                <a:sym typeface="Fira Sans SemiBold"/>
              </a:rPr>
              <a:t>1</a:t>
            </a:r>
            <a:endParaRPr sz="3000" dirty="0">
              <a:solidFill>
                <a:srgbClr val="FFFFFF"/>
              </a:solidFill>
              <a:latin typeface="Times New Roman" panose="02020603050405020304" pitchFamily="18" charset="0"/>
              <a:ea typeface="Fira Sans SemiBold"/>
              <a:cs typeface="Times New Roman" panose="02020603050405020304" pitchFamily="18" charset="0"/>
              <a:sym typeface="Fira Sans SemiBold"/>
            </a:endParaRPr>
          </a:p>
        </p:txBody>
      </p:sp>
      <p:sp>
        <p:nvSpPr>
          <p:cNvPr id="18" name="Google Shape;1707;p21">
            <a:extLst>
              <a:ext uri="{FF2B5EF4-FFF2-40B4-BE49-F238E27FC236}">
                <a16:creationId xmlns:a16="http://schemas.microsoft.com/office/drawing/2014/main" id="{62E3398D-8F8F-4971-A805-29D6B1CFD7A1}"/>
              </a:ext>
            </a:extLst>
          </p:cNvPr>
          <p:cNvSpPr/>
          <p:nvPr/>
        </p:nvSpPr>
        <p:spPr>
          <a:xfrm>
            <a:off x="3766161" y="2230695"/>
            <a:ext cx="255300" cy="1109823"/>
          </a:xfrm>
          <a:custGeom>
            <a:avLst/>
            <a:gdLst/>
            <a:ahLst/>
            <a:cxnLst/>
            <a:rect l="l" t="t" r="r" b="b"/>
            <a:pathLst>
              <a:path w="13429" h="30245" extrusionOk="0">
                <a:moveTo>
                  <a:pt x="4751" y="0"/>
                </a:moveTo>
                <a:cubicBezTo>
                  <a:pt x="2154" y="0"/>
                  <a:pt x="1" y="2122"/>
                  <a:pt x="1" y="4751"/>
                </a:cubicBezTo>
                <a:lnTo>
                  <a:pt x="1" y="25494"/>
                </a:lnTo>
                <a:cubicBezTo>
                  <a:pt x="1" y="28122"/>
                  <a:pt x="2154" y="30244"/>
                  <a:pt x="4751" y="30244"/>
                </a:cubicBezTo>
                <a:lnTo>
                  <a:pt x="13428" y="30244"/>
                </a:lnTo>
                <a:lnTo>
                  <a:pt x="13428" y="0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  <a:latin typeface="Times New Roman" panose="02020603050405020304" pitchFamily="18" charset="0"/>
                <a:ea typeface="Fira Sans SemiBold"/>
                <a:cs typeface="Times New Roman" panose="02020603050405020304" pitchFamily="18" charset="0"/>
                <a:sym typeface="Fira Sans SemiBold"/>
              </a:rPr>
              <a:t>2</a:t>
            </a:r>
            <a:endParaRPr sz="3000" dirty="0">
              <a:solidFill>
                <a:srgbClr val="FFFFFF"/>
              </a:solidFill>
              <a:latin typeface="Times New Roman" panose="02020603050405020304" pitchFamily="18" charset="0"/>
              <a:ea typeface="Fira Sans SemiBold"/>
              <a:cs typeface="Times New Roman" panose="02020603050405020304" pitchFamily="18" charset="0"/>
              <a:sym typeface="Fira Sans SemiBold"/>
            </a:endParaRPr>
          </a:p>
        </p:txBody>
      </p:sp>
      <p:sp>
        <p:nvSpPr>
          <p:cNvPr id="19" name="Google Shape;1709;p21">
            <a:extLst>
              <a:ext uri="{FF2B5EF4-FFF2-40B4-BE49-F238E27FC236}">
                <a16:creationId xmlns:a16="http://schemas.microsoft.com/office/drawing/2014/main" id="{09EDD4C5-C4CF-4ECB-A3FA-D3F266B553EF}"/>
              </a:ext>
            </a:extLst>
          </p:cNvPr>
          <p:cNvSpPr/>
          <p:nvPr/>
        </p:nvSpPr>
        <p:spPr>
          <a:xfrm>
            <a:off x="6638419" y="895780"/>
            <a:ext cx="356161" cy="1535823"/>
          </a:xfrm>
          <a:custGeom>
            <a:avLst/>
            <a:gdLst/>
            <a:ahLst/>
            <a:cxnLst/>
            <a:rect l="l" t="t" r="r" b="b"/>
            <a:pathLst>
              <a:path w="13429" h="30277" extrusionOk="0">
                <a:moveTo>
                  <a:pt x="4751" y="1"/>
                </a:moveTo>
                <a:cubicBezTo>
                  <a:pt x="2123" y="1"/>
                  <a:pt x="1" y="2154"/>
                  <a:pt x="1" y="4751"/>
                </a:cubicBezTo>
                <a:lnTo>
                  <a:pt x="1" y="25526"/>
                </a:lnTo>
                <a:cubicBezTo>
                  <a:pt x="1" y="28154"/>
                  <a:pt x="2123" y="30276"/>
                  <a:pt x="4751" y="30276"/>
                </a:cubicBezTo>
                <a:lnTo>
                  <a:pt x="13429" y="30276"/>
                </a:lnTo>
                <a:lnTo>
                  <a:pt x="13429" y="1"/>
                </a:lnTo>
                <a:close/>
              </a:path>
            </a:pathLst>
          </a:custGeom>
          <a:solidFill>
            <a:srgbClr val="2228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  <a:latin typeface="Times New Roman" panose="02020603050405020304" pitchFamily="18" charset="0"/>
                <a:ea typeface="Fira Sans SemiBold"/>
                <a:cs typeface="Times New Roman" panose="02020603050405020304" pitchFamily="18" charset="0"/>
                <a:sym typeface="Fira Sans SemiBold"/>
              </a:rPr>
              <a:t>4</a:t>
            </a:r>
            <a:endParaRPr sz="3000" dirty="0">
              <a:solidFill>
                <a:srgbClr val="FFFFFF"/>
              </a:solidFill>
              <a:latin typeface="Times New Roman" panose="02020603050405020304" pitchFamily="18" charset="0"/>
              <a:ea typeface="Fira Sans SemiBold"/>
              <a:cs typeface="Times New Roman" panose="02020603050405020304" pitchFamily="18" charset="0"/>
              <a:sym typeface="Fira Sans SemiBold"/>
            </a:endParaRPr>
          </a:p>
        </p:txBody>
      </p:sp>
      <p:sp>
        <p:nvSpPr>
          <p:cNvPr id="20" name="Google Shape;1711;p21">
            <a:extLst>
              <a:ext uri="{FF2B5EF4-FFF2-40B4-BE49-F238E27FC236}">
                <a16:creationId xmlns:a16="http://schemas.microsoft.com/office/drawing/2014/main" id="{2073A4A1-DD01-46B0-9C9D-E6577C5E3F21}"/>
              </a:ext>
            </a:extLst>
          </p:cNvPr>
          <p:cNvSpPr/>
          <p:nvPr/>
        </p:nvSpPr>
        <p:spPr>
          <a:xfrm>
            <a:off x="6421186" y="2862804"/>
            <a:ext cx="281118" cy="971178"/>
          </a:xfrm>
          <a:custGeom>
            <a:avLst/>
            <a:gdLst/>
            <a:ahLst/>
            <a:cxnLst/>
            <a:rect l="l" t="t" r="r" b="b"/>
            <a:pathLst>
              <a:path w="13429" h="30276" extrusionOk="0">
                <a:moveTo>
                  <a:pt x="4751" y="0"/>
                </a:moveTo>
                <a:cubicBezTo>
                  <a:pt x="2123" y="0"/>
                  <a:pt x="1" y="2122"/>
                  <a:pt x="1" y="4750"/>
                </a:cubicBezTo>
                <a:lnTo>
                  <a:pt x="1" y="25525"/>
                </a:lnTo>
                <a:cubicBezTo>
                  <a:pt x="1" y="28122"/>
                  <a:pt x="2123" y="30276"/>
                  <a:pt x="4751" y="30276"/>
                </a:cubicBezTo>
                <a:lnTo>
                  <a:pt x="13429" y="30276"/>
                </a:lnTo>
                <a:lnTo>
                  <a:pt x="13429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Times New Roman" panose="02020603050405020304" pitchFamily="18" charset="0"/>
                <a:ea typeface="Fira Sans SemiBold"/>
                <a:cs typeface="Times New Roman" panose="02020603050405020304" pitchFamily="18" charset="0"/>
                <a:sym typeface="Fira Sans SemiBold"/>
              </a:rPr>
              <a:t>5</a:t>
            </a:r>
            <a:endParaRPr sz="3000">
              <a:solidFill>
                <a:srgbClr val="FFFFFF"/>
              </a:solidFill>
              <a:latin typeface="Times New Roman" panose="02020603050405020304" pitchFamily="18" charset="0"/>
              <a:ea typeface="Fira Sans SemiBold"/>
              <a:cs typeface="Times New Roman" panose="02020603050405020304" pitchFamily="18" charset="0"/>
              <a:sym typeface="Fira Sans SemiBold"/>
            </a:endParaRPr>
          </a:p>
        </p:txBody>
      </p:sp>
      <p:sp>
        <p:nvSpPr>
          <p:cNvPr id="21" name="Номер слайда 1">
            <a:extLst>
              <a:ext uri="{FF2B5EF4-FFF2-40B4-BE49-F238E27FC236}">
                <a16:creationId xmlns:a16="http://schemas.microsoft.com/office/drawing/2014/main" id="{8DF93780-68A3-4EF9-93C7-8C48343C7D51}"/>
              </a:ext>
            </a:extLst>
          </p:cNvPr>
          <p:cNvSpPr txBox="1">
            <a:spLocks/>
          </p:cNvSpPr>
          <p:nvPr/>
        </p:nvSpPr>
        <p:spPr>
          <a:xfrm>
            <a:off x="8337586" y="498879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e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Google Shape;1711;p21">
            <a:extLst>
              <a:ext uri="{FF2B5EF4-FFF2-40B4-BE49-F238E27FC236}">
                <a16:creationId xmlns:a16="http://schemas.microsoft.com/office/drawing/2014/main" id="{A844D8FE-3C9C-4A2E-AC36-7F601EF07F12}"/>
              </a:ext>
            </a:extLst>
          </p:cNvPr>
          <p:cNvSpPr/>
          <p:nvPr/>
        </p:nvSpPr>
        <p:spPr>
          <a:xfrm>
            <a:off x="5718661" y="3942432"/>
            <a:ext cx="302308" cy="971178"/>
          </a:xfrm>
          <a:custGeom>
            <a:avLst/>
            <a:gdLst/>
            <a:ahLst/>
            <a:cxnLst/>
            <a:rect l="l" t="t" r="r" b="b"/>
            <a:pathLst>
              <a:path w="13429" h="30276" extrusionOk="0">
                <a:moveTo>
                  <a:pt x="4751" y="0"/>
                </a:moveTo>
                <a:cubicBezTo>
                  <a:pt x="2123" y="0"/>
                  <a:pt x="1" y="2122"/>
                  <a:pt x="1" y="4750"/>
                </a:cubicBezTo>
                <a:lnTo>
                  <a:pt x="1" y="25525"/>
                </a:lnTo>
                <a:cubicBezTo>
                  <a:pt x="1" y="28122"/>
                  <a:pt x="2123" y="30276"/>
                  <a:pt x="4751" y="30276"/>
                </a:cubicBezTo>
                <a:lnTo>
                  <a:pt x="13429" y="30276"/>
                </a:lnTo>
                <a:lnTo>
                  <a:pt x="13429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Fira Sans SemiBold"/>
                <a:cs typeface="Times New Roman" panose="02020603050405020304" pitchFamily="18" charset="0"/>
                <a:sym typeface="Fira Sans SemiBold"/>
              </a:rPr>
              <a:t>6</a:t>
            </a:r>
            <a:endParaRPr sz="3000" dirty="0">
              <a:solidFill>
                <a:srgbClr val="FFFFFF"/>
              </a:solidFill>
              <a:latin typeface="Times New Roman" panose="02020603050405020304" pitchFamily="18" charset="0"/>
              <a:ea typeface="Fira Sans SemiBold"/>
              <a:cs typeface="Times New Roman" panose="02020603050405020304" pitchFamily="18" charset="0"/>
              <a:sym typeface="Fira Sans SemiBold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39EE0A39-559A-484B-AEF0-D9EC7685059B}"/>
              </a:ext>
            </a:extLst>
          </p:cNvPr>
          <p:cNvCxnSpPr/>
          <p:nvPr/>
        </p:nvCxnSpPr>
        <p:spPr>
          <a:xfrm>
            <a:off x="32910" y="3112673"/>
            <a:ext cx="3401568" cy="0"/>
          </a:xfrm>
          <a:prstGeom prst="line">
            <a:avLst/>
          </a:prstGeom>
          <a:ln w="698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9D763F37-CA52-4F5F-A382-98D24CF340E3}"/>
              </a:ext>
            </a:extLst>
          </p:cNvPr>
          <p:cNvCxnSpPr/>
          <p:nvPr/>
        </p:nvCxnSpPr>
        <p:spPr>
          <a:xfrm>
            <a:off x="3404932" y="3097357"/>
            <a:ext cx="606294" cy="812563"/>
          </a:xfrm>
          <a:prstGeom prst="line">
            <a:avLst/>
          </a:prstGeom>
          <a:ln w="698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0AEE409A-8731-4EA9-B6B5-4295420EC542}"/>
              </a:ext>
            </a:extLst>
          </p:cNvPr>
          <p:cNvCxnSpPr>
            <a:cxnSpLocks/>
          </p:cNvCxnSpPr>
          <p:nvPr/>
        </p:nvCxnSpPr>
        <p:spPr>
          <a:xfrm>
            <a:off x="3986259" y="3894069"/>
            <a:ext cx="1359647" cy="0"/>
          </a:xfrm>
          <a:prstGeom prst="line">
            <a:avLst/>
          </a:prstGeom>
          <a:ln w="698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A668D9F8-FF8E-4D7D-8C61-4B02A875C448}"/>
              </a:ext>
            </a:extLst>
          </p:cNvPr>
          <p:cNvCxnSpPr>
            <a:cxnSpLocks/>
          </p:cNvCxnSpPr>
          <p:nvPr/>
        </p:nvCxnSpPr>
        <p:spPr>
          <a:xfrm flipV="1">
            <a:off x="5994283" y="3303970"/>
            <a:ext cx="119245" cy="392652"/>
          </a:xfrm>
          <a:prstGeom prst="line">
            <a:avLst/>
          </a:prstGeom>
          <a:ln w="69850">
            <a:solidFill>
              <a:srgbClr val="3047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6E89B0C-76B6-46A5-A84F-BE33015578DF}"/>
              </a:ext>
            </a:extLst>
          </p:cNvPr>
          <p:cNvCxnSpPr/>
          <p:nvPr/>
        </p:nvCxnSpPr>
        <p:spPr>
          <a:xfrm>
            <a:off x="6080934" y="3328045"/>
            <a:ext cx="176213" cy="0"/>
          </a:xfrm>
          <a:prstGeom prst="line">
            <a:avLst/>
          </a:prstGeom>
          <a:ln w="69850">
            <a:solidFill>
              <a:srgbClr val="3047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484CBCB2-B545-4821-A562-0204ABF3FDE1}"/>
              </a:ext>
            </a:extLst>
          </p:cNvPr>
          <p:cNvCxnSpPr>
            <a:cxnSpLocks/>
          </p:cNvCxnSpPr>
          <p:nvPr/>
        </p:nvCxnSpPr>
        <p:spPr>
          <a:xfrm flipV="1">
            <a:off x="5814757" y="1604526"/>
            <a:ext cx="388522" cy="347451"/>
          </a:xfrm>
          <a:prstGeom prst="line">
            <a:avLst/>
          </a:prstGeom>
          <a:ln w="69850">
            <a:solidFill>
              <a:srgbClr val="2228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Google Shape;1698;p21">
            <a:extLst>
              <a:ext uri="{FF2B5EF4-FFF2-40B4-BE49-F238E27FC236}">
                <a16:creationId xmlns:a16="http://schemas.microsoft.com/office/drawing/2014/main" id="{84B0B04E-89DC-41A8-96B5-1CE7A8535EAA}"/>
              </a:ext>
            </a:extLst>
          </p:cNvPr>
          <p:cNvSpPr/>
          <p:nvPr/>
        </p:nvSpPr>
        <p:spPr>
          <a:xfrm rot="2628552">
            <a:off x="5506319" y="4119453"/>
            <a:ext cx="267206" cy="226563"/>
          </a:xfrm>
          <a:custGeom>
            <a:avLst/>
            <a:gdLst/>
            <a:ahLst/>
            <a:cxnLst/>
            <a:rect l="l" t="t" r="r" b="b"/>
            <a:pathLst>
              <a:path w="8330" h="7063" extrusionOk="0">
                <a:moveTo>
                  <a:pt x="0" y="1"/>
                </a:moveTo>
                <a:lnTo>
                  <a:pt x="1489" y="3516"/>
                </a:lnTo>
                <a:lnTo>
                  <a:pt x="0" y="7063"/>
                </a:lnTo>
                <a:lnTo>
                  <a:pt x="8329" y="3516"/>
                </a:lnTo>
                <a:lnTo>
                  <a:pt x="0" y="1"/>
                </a:lnTo>
                <a:close/>
              </a:path>
            </a:pathLst>
          </a:custGeom>
          <a:solidFill>
            <a:srgbClr val="00717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DE3FC5CA-7F2D-4B64-A99E-8CD06ADDBB84}"/>
              </a:ext>
            </a:extLst>
          </p:cNvPr>
          <p:cNvCxnSpPr>
            <a:cxnSpLocks/>
          </p:cNvCxnSpPr>
          <p:nvPr/>
        </p:nvCxnSpPr>
        <p:spPr>
          <a:xfrm>
            <a:off x="6181049" y="1614875"/>
            <a:ext cx="264355" cy="0"/>
          </a:xfrm>
          <a:prstGeom prst="line">
            <a:avLst/>
          </a:prstGeom>
          <a:ln w="69850">
            <a:solidFill>
              <a:srgbClr val="2228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Google Shape;1701;p21">
            <a:extLst>
              <a:ext uri="{FF2B5EF4-FFF2-40B4-BE49-F238E27FC236}">
                <a16:creationId xmlns:a16="http://schemas.microsoft.com/office/drawing/2014/main" id="{20FC96D0-E8D8-4130-A860-7BE010D6B07C}"/>
              </a:ext>
            </a:extLst>
          </p:cNvPr>
          <p:cNvSpPr/>
          <p:nvPr/>
        </p:nvSpPr>
        <p:spPr>
          <a:xfrm>
            <a:off x="210846" y="1739917"/>
            <a:ext cx="1770470" cy="1814608"/>
          </a:xfrm>
          <a:custGeom>
            <a:avLst/>
            <a:gdLst/>
            <a:ahLst/>
            <a:cxnLst/>
            <a:rect l="l" t="t" r="r" b="b"/>
            <a:pathLst>
              <a:path w="72650" h="72649" extrusionOk="0">
                <a:moveTo>
                  <a:pt x="36325" y="0"/>
                </a:moveTo>
                <a:cubicBezTo>
                  <a:pt x="16278" y="0"/>
                  <a:pt x="0" y="16247"/>
                  <a:pt x="0" y="36325"/>
                </a:cubicBezTo>
                <a:cubicBezTo>
                  <a:pt x="0" y="56371"/>
                  <a:pt x="16278" y="72649"/>
                  <a:pt x="36325" y="72649"/>
                </a:cubicBezTo>
                <a:cubicBezTo>
                  <a:pt x="56403" y="72649"/>
                  <a:pt x="72649" y="56371"/>
                  <a:pt x="72649" y="36325"/>
                </a:cubicBezTo>
                <a:cubicBezTo>
                  <a:pt x="72649" y="16247"/>
                  <a:pt x="56403" y="0"/>
                  <a:pt x="36325" y="0"/>
                </a:cubicBezTo>
                <a:close/>
              </a:path>
            </a:pathLst>
          </a:custGeom>
          <a:solidFill>
            <a:srgbClr val="F7F9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Fira Sans Medium"/>
                <a:cs typeface="Times New Roman" panose="02020603050405020304" pitchFamily="18" charset="0"/>
                <a:sym typeface="Fira Sans Medium"/>
              </a:rPr>
              <a:t>Задачи проекта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Fira Sans Medium"/>
                <a:cs typeface="Times New Roman" panose="02020603050405020304" pitchFamily="18" charset="0"/>
                <a:sym typeface="Fira Sans Medium"/>
              </a:rPr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Fira Sans Medium"/>
                <a:cs typeface="Times New Roman" panose="02020603050405020304" pitchFamily="18" charset="0"/>
                <a:sym typeface="Fira Sans Medium"/>
              </a:rPr>
              <a:t>«Дрон-исследователь»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Fira Sans Medium"/>
              <a:cs typeface="Times New Roman" panose="02020603050405020304" pitchFamily="18" charset="0"/>
              <a:sym typeface="Fira Sans Medium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8616AA-9590-4C08-A859-15959AC7D158}"/>
              </a:ext>
            </a:extLst>
          </p:cNvPr>
          <p:cNvSpPr txBox="1"/>
          <p:nvPr/>
        </p:nvSpPr>
        <p:spPr>
          <a:xfrm>
            <a:off x="3009774" y="614114"/>
            <a:ext cx="1947989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цели и области исследования.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Определить, какие конкретные задачи дрон-исследователь будет выполнять и в какой области он будет применяться.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1AFD99E-9287-4A7C-A609-98CBB985F037}"/>
              </a:ext>
            </a:extLst>
          </p:cNvPr>
          <p:cNvSpPr txBox="1"/>
          <p:nvPr/>
        </p:nvSpPr>
        <p:spPr>
          <a:xfrm>
            <a:off x="4021461" y="2188058"/>
            <a:ext cx="2126377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оборудования.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подходящее оборудование для дрона. Это включает в себя камеры, сенсоры, GPS, батареи и другие компоненты, способные обеспечить необходимую функциональность.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2A384A8-A830-491C-93F4-5ACAC63245DE}"/>
              </a:ext>
            </a:extLst>
          </p:cNvPr>
          <p:cNvSpPr txBox="1"/>
          <p:nvPr/>
        </p:nvSpPr>
        <p:spPr>
          <a:xfrm>
            <a:off x="3197014" y="3970206"/>
            <a:ext cx="1892437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и сборка.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выбора оборудования следует разработать концепцию дрона и его конструкцию.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A3517EA-52AC-4873-B8D3-30628B0E8F09}"/>
              </a:ext>
            </a:extLst>
          </p:cNvPr>
          <p:cNvSpPr txBox="1"/>
          <p:nvPr/>
        </p:nvSpPr>
        <p:spPr>
          <a:xfrm>
            <a:off x="6974059" y="813419"/>
            <a:ext cx="2001471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обеспечение.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программного обеспечения для управления дроном и обработки данных является критическим этапом. Это включает в себя разработку алгоритмов автопилота, системы навигации и программ для обработки собранных данных.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C54B0D9-D92B-40CC-BFC4-6BDFC46D2FC0}"/>
              </a:ext>
            </a:extLst>
          </p:cNvPr>
          <p:cNvSpPr txBox="1"/>
          <p:nvPr/>
        </p:nvSpPr>
        <p:spPr>
          <a:xfrm>
            <a:off x="6706050" y="2812353"/>
            <a:ext cx="218023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и отладка.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использованием дрона необходимо провести обширное тестирование и отладку. Это поможет обеспечить стабильную и безопасную работу.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35E352A-D81A-4F5A-BD7B-46A169DF40AA}"/>
              </a:ext>
            </a:extLst>
          </p:cNvPr>
          <p:cNvSpPr txBox="1"/>
          <p:nvPr/>
        </p:nvSpPr>
        <p:spPr>
          <a:xfrm>
            <a:off x="6027530" y="3993019"/>
            <a:ext cx="2444928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Интерпретация Данных.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Полученные с помощью дрона данные анализируются и интерпретируются с целью получения ценных выводов для исследования или принятия решений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06F998F4-A16F-47CE-BAFC-B413F82955DF}"/>
              </a:ext>
            </a:extLst>
          </p:cNvPr>
          <p:cNvCxnSpPr>
            <a:cxnSpLocks/>
          </p:cNvCxnSpPr>
          <p:nvPr/>
        </p:nvCxnSpPr>
        <p:spPr>
          <a:xfrm>
            <a:off x="5317331" y="3881438"/>
            <a:ext cx="302308" cy="343232"/>
          </a:xfrm>
          <a:prstGeom prst="line">
            <a:avLst/>
          </a:prstGeom>
          <a:ln w="698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070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C50A5EDD-CFA8-4A08-8043-D06E32D1BBE3}"/>
              </a:ext>
            </a:extLst>
          </p:cNvPr>
          <p:cNvSpPr txBox="1"/>
          <p:nvPr/>
        </p:nvSpPr>
        <p:spPr>
          <a:xfrm>
            <a:off x="208307" y="151792"/>
            <a:ext cx="4137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85460F6C-FEDB-4E0F-A46B-A420BB32E96C}"/>
              </a:ext>
            </a:extLst>
          </p:cNvPr>
          <p:cNvCxnSpPr/>
          <p:nvPr/>
        </p:nvCxnSpPr>
        <p:spPr>
          <a:xfrm flipV="1">
            <a:off x="0" y="613457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4">
            <a:extLst>
              <a:ext uri="{FF2B5EF4-FFF2-40B4-BE49-F238E27FC236}">
                <a16:creationId xmlns:a16="http://schemas.microsoft.com/office/drawing/2014/main" id="{88A63684-7B44-4E56-BB5E-DFEAA62D0758}"/>
              </a:ext>
            </a:extLst>
          </p:cNvPr>
          <p:cNvSpPr/>
          <p:nvPr/>
        </p:nvSpPr>
        <p:spPr>
          <a:xfrm>
            <a:off x="208307" y="782362"/>
            <a:ext cx="2999065" cy="10371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buClrTx/>
            </a:pPr>
            <a:endParaRPr lang="ru-RU" sz="1200" u="sng" kern="1200" spc="-62" dirty="0">
              <a:solidFill>
                <a:schemeClr val="tx1"/>
              </a:solidFill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176BF8D-333A-4F65-9D65-B5FB2D481372}"/>
              </a:ext>
            </a:extLst>
          </p:cNvPr>
          <p:cNvSpPr txBox="1"/>
          <p:nvPr/>
        </p:nvSpPr>
        <p:spPr>
          <a:xfrm>
            <a:off x="798525" y="1540145"/>
            <a:ext cx="754694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поведение в окружающей среде.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будет использовать энергию солнца и интеллектуальные алгоритмы, чтобы минимизировать вредную экологическую нагрузку.</a:t>
            </a:r>
          </a:p>
          <a:p>
            <a:pPr marL="342900" indent="-342900">
              <a:buFont typeface="+mj-lt"/>
              <a:buAutoNum type="arabicPeriod"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сокращения затрат на исследование.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не будут вынуждены преодолевать труднодоступные участки территории своими силами, что значительно упрощает и ускоряет исследовательский процесс</a:t>
            </a:r>
          </a:p>
          <a:p>
            <a:pPr marL="342900" indent="-342900">
              <a:buFont typeface="+mj-lt"/>
              <a:buAutoNum type="arabicPeriod"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ряда отраслей и наук.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появления новых данных, повышение качества контента и образовательный потенциал нашей технологии дает возможность развития ряда отраслей и наук.</a:t>
            </a:r>
          </a:p>
          <a:p>
            <a:pPr marL="342900" indent="-342900">
              <a:buFont typeface="+mj-lt"/>
              <a:buAutoNum type="arabicPeriod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B89B1C4-A8BA-4845-963C-8048EC3AAD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D56DD6-1329-4249-89FA-9DFA24577493}"/>
              </a:ext>
            </a:extLst>
          </p:cNvPr>
          <p:cNvSpPr txBox="1"/>
          <p:nvPr/>
        </p:nvSpPr>
        <p:spPr>
          <a:xfrm>
            <a:off x="208307" y="151792"/>
            <a:ext cx="4172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ПРОЕКТА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62A5AFC-57AB-4DC3-A101-C5E8BB8ABF79}"/>
              </a:ext>
            </a:extLst>
          </p:cNvPr>
          <p:cNvCxnSpPr/>
          <p:nvPr/>
        </p:nvCxnSpPr>
        <p:spPr>
          <a:xfrm flipV="1">
            <a:off x="0" y="613457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hape 2">
            <a:extLst>
              <a:ext uri="{FF2B5EF4-FFF2-40B4-BE49-F238E27FC236}">
                <a16:creationId xmlns:a16="http://schemas.microsoft.com/office/drawing/2014/main" id="{19D28AFC-04ED-459E-B552-F7991DB0AAFD}"/>
              </a:ext>
            </a:extLst>
          </p:cNvPr>
          <p:cNvSpPr/>
          <p:nvPr/>
        </p:nvSpPr>
        <p:spPr>
          <a:xfrm>
            <a:off x="4272558" y="983300"/>
            <a:ext cx="45719" cy="3157290"/>
          </a:xfrm>
          <a:prstGeom prst="rect">
            <a:avLst/>
          </a:prstGeom>
          <a:solidFill>
            <a:srgbClr val="970248"/>
          </a:solidFill>
          <a:ln/>
        </p:spPr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82925B40-E327-4B03-B545-E469C2A524E7}"/>
              </a:ext>
            </a:extLst>
          </p:cNvPr>
          <p:cNvSpPr/>
          <p:nvPr/>
        </p:nvSpPr>
        <p:spPr>
          <a:xfrm>
            <a:off x="4474845" y="1455989"/>
            <a:ext cx="693539" cy="45719"/>
          </a:xfrm>
          <a:prstGeom prst="rect">
            <a:avLst/>
          </a:prstGeom>
          <a:solidFill>
            <a:srgbClr val="970248"/>
          </a:solidFill>
          <a:ln/>
        </p:spPr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4EA32970-19D1-46B3-AFC4-BEA750EBFE69}"/>
              </a:ext>
            </a:extLst>
          </p:cNvPr>
          <p:cNvSpPr/>
          <p:nvPr/>
        </p:nvSpPr>
        <p:spPr>
          <a:xfrm>
            <a:off x="4074583" y="1251081"/>
            <a:ext cx="445770" cy="445770"/>
          </a:xfrm>
          <a:prstGeom prst="roundRect">
            <a:avLst>
              <a:gd name="adj" fmla="val 20004"/>
            </a:avLst>
          </a:prstGeom>
          <a:solidFill>
            <a:srgbClr val="7E023C"/>
          </a:solidFill>
          <a:ln w="12383">
            <a:solidFill>
              <a:srgbClr val="970248"/>
            </a:solidFill>
            <a:prstDash val="solid"/>
          </a:ln>
        </p:spPr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C17D00A4-27B3-45B9-B152-18F127B9CBA7}"/>
              </a:ext>
            </a:extLst>
          </p:cNvPr>
          <p:cNvSpPr/>
          <p:nvPr/>
        </p:nvSpPr>
        <p:spPr>
          <a:xfrm>
            <a:off x="4234457" y="1236936"/>
            <a:ext cx="121920" cy="3715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26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1</a:t>
            </a: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8D7918A0-13D5-482E-AE87-F4F223185C6E}"/>
              </a:ext>
            </a:extLst>
          </p:cNvPr>
          <p:cNvSpPr/>
          <p:nvPr/>
        </p:nvSpPr>
        <p:spPr>
          <a:xfrm>
            <a:off x="3579019" y="2440872"/>
            <a:ext cx="693539" cy="53579"/>
          </a:xfrm>
          <a:prstGeom prst="rect">
            <a:avLst/>
          </a:prstGeom>
          <a:solidFill>
            <a:srgbClr val="970248"/>
          </a:solidFill>
          <a:ln/>
        </p:spPr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1E9DB543-6BE4-40FE-AF45-E2664C5298C0}"/>
              </a:ext>
            </a:extLst>
          </p:cNvPr>
          <p:cNvSpPr/>
          <p:nvPr/>
        </p:nvSpPr>
        <p:spPr>
          <a:xfrm>
            <a:off x="4077714" y="2217987"/>
            <a:ext cx="445770" cy="445770"/>
          </a:xfrm>
          <a:prstGeom prst="roundRect">
            <a:avLst>
              <a:gd name="adj" fmla="val 20004"/>
            </a:avLst>
          </a:prstGeom>
          <a:solidFill>
            <a:srgbClr val="7E023C"/>
          </a:solidFill>
          <a:ln w="12383">
            <a:solidFill>
              <a:srgbClr val="970248"/>
            </a:solidFill>
            <a:prstDash val="solid"/>
          </a:ln>
        </p:spPr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4089AD0E-22BD-4996-BE0C-3D369D5AA5C0}"/>
              </a:ext>
            </a:extLst>
          </p:cNvPr>
          <p:cNvSpPr/>
          <p:nvPr/>
        </p:nvSpPr>
        <p:spPr>
          <a:xfrm>
            <a:off x="4209159" y="2199547"/>
            <a:ext cx="182880" cy="3715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26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EED5FD-3A68-4AB4-A713-4F7FF6F45D9F}"/>
              </a:ext>
            </a:extLst>
          </p:cNvPr>
          <p:cNvSpPr txBox="1"/>
          <p:nvPr/>
        </p:nvSpPr>
        <p:spPr>
          <a:xfrm>
            <a:off x="5077183" y="1299325"/>
            <a:ext cx="34550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/>
            <a:r>
              <a:rPr lang="ru-RU" sz="1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аэрогеля.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успешно работать в районах с экстремально низкой температурой, что открывает новые перспективы для исследований и различных видов деятельности.</a:t>
            </a:r>
          </a:p>
        </p:txBody>
      </p:sp>
      <p:sp>
        <p:nvSpPr>
          <p:cNvPr id="27" name="Shape 3">
            <a:extLst>
              <a:ext uri="{FF2B5EF4-FFF2-40B4-BE49-F238E27FC236}">
                <a16:creationId xmlns:a16="http://schemas.microsoft.com/office/drawing/2014/main" id="{E64C0E1D-AA6C-4D87-AA53-3FFFA7A73E07}"/>
              </a:ext>
            </a:extLst>
          </p:cNvPr>
          <p:cNvSpPr/>
          <p:nvPr/>
        </p:nvSpPr>
        <p:spPr>
          <a:xfrm>
            <a:off x="4474845" y="3472831"/>
            <a:ext cx="693539" cy="45719"/>
          </a:xfrm>
          <a:prstGeom prst="rect">
            <a:avLst/>
          </a:prstGeom>
          <a:solidFill>
            <a:srgbClr val="970248"/>
          </a:solidFill>
          <a:ln/>
        </p:spPr>
      </p:sp>
      <p:sp>
        <p:nvSpPr>
          <p:cNvPr id="28" name="Shape 4">
            <a:extLst>
              <a:ext uri="{FF2B5EF4-FFF2-40B4-BE49-F238E27FC236}">
                <a16:creationId xmlns:a16="http://schemas.microsoft.com/office/drawing/2014/main" id="{58FCB362-1CEE-410B-86CB-B3C02A5B7619}"/>
              </a:ext>
            </a:extLst>
          </p:cNvPr>
          <p:cNvSpPr/>
          <p:nvPr/>
        </p:nvSpPr>
        <p:spPr>
          <a:xfrm>
            <a:off x="4074583" y="3267923"/>
            <a:ext cx="445770" cy="445770"/>
          </a:xfrm>
          <a:prstGeom prst="roundRect">
            <a:avLst>
              <a:gd name="adj" fmla="val 20004"/>
            </a:avLst>
          </a:prstGeom>
          <a:solidFill>
            <a:srgbClr val="7E023C"/>
          </a:solidFill>
          <a:ln w="12383">
            <a:solidFill>
              <a:srgbClr val="970248"/>
            </a:solidFill>
            <a:prstDash val="solid"/>
          </a:ln>
        </p:spPr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A8401B76-CE89-48D9-B7D2-37BB9B6DB239}"/>
              </a:ext>
            </a:extLst>
          </p:cNvPr>
          <p:cNvSpPr/>
          <p:nvPr/>
        </p:nvSpPr>
        <p:spPr>
          <a:xfrm>
            <a:off x="4234457" y="3253778"/>
            <a:ext cx="121920" cy="3715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26"/>
              </a:lnSpc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3</a:t>
            </a: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713CFD5-8C42-41FE-BB84-F0F04D78FFA7}"/>
              </a:ext>
            </a:extLst>
          </p:cNvPr>
          <p:cNvSpPr txBox="1"/>
          <p:nvPr/>
        </p:nvSpPr>
        <p:spPr>
          <a:xfrm>
            <a:off x="4800805" y="3329714"/>
            <a:ext cx="32254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/>
            <a:r>
              <a:rPr lang="ru-RU" sz="1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Инновационность.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объединили новейшие технологии в области беспилотного управления и материалов на основе графена для достижения быстрого, эффективного и долговечного результата.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755D63B-AE82-4E0E-AF4F-430C286DE3DD}"/>
              </a:ext>
            </a:extLst>
          </p:cNvPr>
          <p:cNvSpPr txBox="1"/>
          <p:nvPr/>
        </p:nvSpPr>
        <p:spPr>
          <a:xfrm>
            <a:off x="938806" y="2293236"/>
            <a:ext cx="26427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/>
            <a:r>
              <a:rPr lang="ru-RU" sz="1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устойчивость. </a:t>
            </a:r>
          </a:p>
          <a:p>
            <a:pPr indent="45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использует альтернативные источники энергии и не требует большого количества ископаемых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4281941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B89B1C4-A8BA-4845-963C-8048EC3AAD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C0D00F-2ED7-437F-9B7B-884C45D8BEDE}"/>
              </a:ext>
            </a:extLst>
          </p:cNvPr>
          <p:cNvSpPr txBox="1"/>
          <p:nvPr/>
        </p:nvSpPr>
        <p:spPr>
          <a:xfrm>
            <a:off x="208307" y="151792"/>
            <a:ext cx="3584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A435A71-DA65-433D-B6B0-CC58A769BFE3}"/>
              </a:ext>
            </a:extLst>
          </p:cNvPr>
          <p:cNvCxnSpPr/>
          <p:nvPr/>
        </p:nvCxnSpPr>
        <p:spPr>
          <a:xfrm flipV="1">
            <a:off x="0" y="613457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2">
            <a:extLst>
              <a:ext uri="{FF2B5EF4-FFF2-40B4-BE49-F238E27FC236}">
                <a16:creationId xmlns:a16="http://schemas.microsoft.com/office/drawing/2014/main" id="{10A73046-6C13-442D-B121-B9B5FE996769}"/>
              </a:ext>
            </a:extLst>
          </p:cNvPr>
          <p:cNvSpPr/>
          <p:nvPr/>
        </p:nvSpPr>
        <p:spPr>
          <a:xfrm>
            <a:off x="-121343" y="1624461"/>
            <a:ext cx="2867019" cy="3441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450000">
              <a:buFont typeface="Arial"/>
              <a:buNone/>
            </a:pPr>
            <a:r>
              <a:rPr lang="en-US" sz="1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Исследователи</a:t>
            </a:r>
            <a:r>
              <a:rPr lang="en-US" sz="1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sz="1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</a:t>
            </a:r>
            <a:r>
              <a:rPr lang="en-US" sz="1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ченые</a:t>
            </a:r>
            <a:endParaRPr lang="en-US" sz="1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614007F-992A-4707-9888-640F6E0519E9}"/>
              </a:ext>
            </a:extLst>
          </p:cNvPr>
          <p:cNvSpPr/>
          <p:nvPr/>
        </p:nvSpPr>
        <p:spPr>
          <a:xfrm>
            <a:off x="2601560" y="1588271"/>
            <a:ext cx="2076807" cy="416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450000"/>
            <a:r>
              <a:rPr lang="en-US" sz="1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</a:t>
            </a:r>
            <a:endParaRPr lang="en-US" sz="1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30691068-D8AF-47DF-93A1-DD5A1E904477}"/>
              </a:ext>
            </a:extLst>
          </p:cNvPr>
          <p:cNvSpPr/>
          <p:nvPr/>
        </p:nvSpPr>
        <p:spPr>
          <a:xfrm>
            <a:off x="2426172" y="1869389"/>
            <a:ext cx="2016729" cy="15628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algn="just">
              <a:buFont typeface="Arial"/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могут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изучать ранее недоступные почвы и зоны, что позволит принимать меры для сохранения экологического равновесия и контроля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разрушительными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эпидемиями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281D00F1-19C8-4541-BEBD-4F8D89D20C1C}"/>
              </a:ext>
            </a:extLst>
          </p:cNvPr>
          <p:cNvSpPr/>
          <p:nvPr/>
        </p:nvSpPr>
        <p:spPr>
          <a:xfrm>
            <a:off x="6845291" y="1631737"/>
            <a:ext cx="2076807" cy="2975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450000"/>
            <a:r>
              <a:rPr lang="en-US" sz="1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Крупные</a:t>
            </a:r>
            <a:r>
              <a:rPr lang="en-US" sz="1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бизнесы</a:t>
            </a:r>
            <a:endParaRPr lang="en-US" sz="1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D7EB74CC-36AA-4616-990D-7BE23A76E106}"/>
              </a:ext>
            </a:extLst>
          </p:cNvPr>
          <p:cNvSpPr/>
          <p:nvPr/>
        </p:nvSpPr>
        <p:spPr>
          <a:xfrm>
            <a:off x="7110684" y="1892645"/>
            <a:ext cx="1811414" cy="11844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algn="just">
              <a:buFont typeface="Arial"/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огут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использовать платформу для логистики и доставки в отдаленные уголки мира, где раньше было сложно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DD39CDC8-B25E-4A78-81FD-690B555AF594}"/>
              </a:ext>
            </a:extLst>
          </p:cNvPr>
          <p:cNvSpPr/>
          <p:nvPr/>
        </p:nvSpPr>
        <p:spPr>
          <a:xfrm>
            <a:off x="4708406" y="1604820"/>
            <a:ext cx="2076807" cy="3244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450000"/>
            <a:r>
              <a:rPr lang="en-US" sz="1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</a:t>
            </a:r>
            <a:r>
              <a:rPr lang="en-US" sz="1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клиенты</a:t>
            </a:r>
            <a:endParaRPr lang="en-US" sz="1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5136E785-8C74-4C71-8AA0-234C452DB801}"/>
              </a:ext>
            </a:extLst>
          </p:cNvPr>
          <p:cNvSpPr/>
          <p:nvPr/>
        </p:nvSpPr>
        <p:spPr>
          <a:xfrm>
            <a:off x="4768372" y="1869389"/>
            <a:ext cx="2076806" cy="14047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algn="just">
              <a:buNone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М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огут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использовать наши дроны для съемки, фотографирования, выполнения нестандартных задач или для приключений в отдаленных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уголках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планеты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B55BCD-1B5D-4398-82CA-961BDCB4591E}"/>
              </a:ext>
            </a:extLst>
          </p:cNvPr>
          <p:cNvSpPr txBox="1"/>
          <p:nvPr/>
        </p:nvSpPr>
        <p:spPr>
          <a:xfrm>
            <a:off x="144050" y="1869389"/>
            <a:ext cx="20167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Смогут получить доступ к труднодоступным и ранее неизведанным участкам территории для сбора качественных данных и проведения исследований.</a:t>
            </a:r>
          </a:p>
        </p:txBody>
      </p:sp>
    </p:spTree>
    <p:extLst>
      <p:ext uri="{BB962C8B-B14F-4D97-AF65-F5344CB8AC3E}">
        <p14:creationId xmlns:p14="http://schemas.microsoft.com/office/powerpoint/2010/main" val="1133410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B89B1C4-A8BA-4845-963C-8048EC3AAD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7EED8-2CB9-4D0B-AC0B-A547213F9C94}"/>
              </a:ext>
            </a:extLst>
          </p:cNvPr>
          <p:cNvSpPr txBox="1"/>
          <p:nvPr/>
        </p:nvSpPr>
        <p:spPr>
          <a:xfrm>
            <a:off x="208307" y="151792"/>
            <a:ext cx="5822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ДРОНА-ИССЛЕДОВАТЕЛЯ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393DDA94-8E8D-4221-9511-270FAB03502F}"/>
              </a:ext>
            </a:extLst>
          </p:cNvPr>
          <p:cNvCxnSpPr/>
          <p:nvPr/>
        </p:nvCxnSpPr>
        <p:spPr>
          <a:xfrm flipV="1">
            <a:off x="0" y="613457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99BC014-112E-4F77-8567-53090C4DA52F}"/>
              </a:ext>
            </a:extLst>
          </p:cNvPr>
          <p:cNvSpPr txBox="1"/>
          <p:nvPr/>
        </p:nvSpPr>
        <p:spPr>
          <a:xfrm>
            <a:off x="208307" y="1514952"/>
            <a:ext cx="45796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Гибридный герметичный морозоустойчивый комплекс на базе БПЛА работает на бензиновом четырехтактном двигателе, что обеспечивает до 4 часов непрерывного полёта на бензине АИ-92/95 и до 5 килограмм полезной нагрузки. Уникальный корпус БПЛА выполнен по стандарту IP 67, что позволяет эксплуатировать его в неблагоприятных климатических условиях, на море и на суше, а специально разработанный магнитометр делает возможной эксплуатацию в условиях Арктики.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613660-F7D9-45D3-BC00-45EC0ACB7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010" y="845597"/>
            <a:ext cx="3817619" cy="38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59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B89B1C4-A8BA-4845-963C-8048EC3AAD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5E18CD-67B0-45C4-8767-6D196174567E}"/>
              </a:ext>
            </a:extLst>
          </p:cNvPr>
          <p:cNvSpPr txBox="1"/>
          <p:nvPr/>
        </p:nvSpPr>
        <p:spPr>
          <a:xfrm>
            <a:off x="208307" y="151792"/>
            <a:ext cx="6508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ДРОНА-ИССЛЕДОВАТЕЛЯ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45B2082-9ACB-4386-AE21-5EF1E9BED548}"/>
              </a:ext>
            </a:extLst>
          </p:cNvPr>
          <p:cNvCxnSpPr/>
          <p:nvPr/>
        </p:nvCxnSpPr>
        <p:spPr>
          <a:xfrm flipV="1">
            <a:off x="0" y="613457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4FF5AB4-673B-49F0-8BA7-7DD9808BFE55}"/>
              </a:ext>
            </a:extLst>
          </p:cNvPr>
          <p:cNvSpPr txBox="1"/>
          <p:nvPr/>
        </p:nvSpPr>
        <p:spPr>
          <a:xfrm>
            <a:off x="931758" y="787866"/>
            <a:ext cx="6761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Комплекс допускает возможность выполнения полетов с базовых станций, в полевых условиях, с поисковых судов как во время дрейфа судна, так и в движении, поддерживая режимы: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F826F9-C7A2-4066-903D-ADE9C3DD0742}"/>
              </a:ext>
            </a:extLst>
          </p:cNvPr>
          <p:cNvSpPr txBox="1"/>
          <p:nvPr/>
        </p:nvSpPr>
        <p:spPr>
          <a:xfrm>
            <a:off x="931758" y="1538277"/>
            <a:ext cx="30860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Полет в автоматическом режиме по заданному маршруту, с передачей видеоинформации на станцию управления в реальном времени.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Полет в режиме ручного управления с автоматической стабилизацией аппарата.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Круговой облёт необходимой точки с фиксацией камеры на объект и зависания над объектом.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Корректировка полетного задания в процессе полета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FE5A39-B716-4011-8075-B58C58CDB3C0}"/>
              </a:ext>
            </a:extLst>
          </p:cNvPr>
          <p:cNvSpPr txBox="1"/>
          <p:nvPr/>
        </p:nvSpPr>
        <p:spPr>
          <a:xfrm>
            <a:off x="4572000" y="1538277"/>
            <a:ext cx="31217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Переход на ручное управление и обратно, с поддержанием стабилизации аппарата в воздухе.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Автоматическое возвращение на пост управления, в том числе с учётом его движения.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Следование к точке посадки в автоматическом режиме по указанным координатам.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Аварийное возвращение аппарата в точку старта (к станции управления) при потере связи.</a:t>
            </a:r>
          </a:p>
        </p:txBody>
      </p:sp>
    </p:spTree>
    <p:extLst>
      <p:ext uri="{BB962C8B-B14F-4D97-AF65-F5344CB8AC3E}">
        <p14:creationId xmlns:p14="http://schemas.microsoft.com/office/powerpoint/2010/main" val="3410975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B89B1C4-A8BA-4845-963C-8048EC3AAD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A482A2-D0FB-4E70-8189-D7C9C744C646}"/>
              </a:ext>
            </a:extLst>
          </p:cNvPr>
          <p:cNvSpPr txBox="1"/>
          <p:nvPr/>
        </p:nvSpPr>
        <p:spPr>
          <a:xfrm>
            <a:off x="208307" y="151792"/>
            <a:ext cx="6708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ДРОНА-ИССЛЕДОВАТЕЛЯ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0EA5D0C9-4DE1-446A-BCAC-E3915B4E8114}"/>
              </a:ext>
            </a:extLst>
          </p:cNvPr>
          <p:cNvCxnSpPr/>
          <p:nvPr/>
        </p:nvCxnSpPr>
        <p:spPr>
          <a:xfrm flipV="1">
            <a:off x="0" y="613457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C1C126C-A084-4BF6-8F68-8F6C91D342B3}"/>
              </a:ext>
            </a:extLst>
          </p:cNvPr>
          <p:cNvSpPr txBox="1"/>
          <p:nvPr/>
        </p:nvSpPr>
        <p:spPr>
          <a:xfrm>
            <a:off x="568962" y="697859"/>
            <a:ext cx="389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just"/>
            <a:r>
              <a:rPr lang="ru-RU" sz="1200" i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Гибридность</a:t>
            </a:r>
            <a:r>
              <a:rPr lang="ru-RU" sz="12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и автономность.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Комплекс работает как от аккумуляторной батареи, так и на бензиновом четырехтактном двигателе, что обеспечивает до 4 часов непрерывного полёта. Двигатель работает на бензине АИ-92/95.</a:t>
            </a:r>
          </a:p>
          <a:p>
            <a:pPr algn="ctr"/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E00942-75BC-46E6-ACB0-DE70E16DB899}"/>
              </a:ext>
            </a:extLst>
          </p:cNvPr>
          <p:cNvSpPr txBox="1"/>
          <p:nvPr/>
        </p:nvSpPr>
        <p:spPr>
          <a:xfrm>
            <a:off x="4867612" y="861921"/>
            <a:ext cx="415354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Морозоустойчивость и стабильность.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Бензиновый двигатель комплекса поддерживает необходимую температуру для работы в условиях до -40 градусов, в отличие от аналогов на электропитании. Энерговооруженность комплекса достаточна для борьбы с порывами ветра до 15 м/с.</a:t>
            </a:r>
          </a:p>
          <a:p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701D0-AC24-4E69-AC26-9D84DF315817}"/>
              </a:ext>
            </a:extLst>
          </p:cNvPr>
          <p:cNvSpPr txBox="1"/>
          <p:nvPr/>
        </p:nvSpPr>
        <p:spPr>
          <a:xfrm>
            <a:off x="580217" y="2103266"/>
            <a:ext cx="38435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Импортозамещение.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Комплекс отвечает всем требованиям по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импортозамещению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, треки полётов не передаются в другие страны неизвестным адресатам. Ваша работа с комплексом «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SeaDrone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MG» полностью конфиденциальна.</a:t>
            </a:r>
          </a:p>
        </p:txBody>
      </p:sp>
      <p:pic>
        <p:nvPicPr>
          <p:cNvPr id="8" name="Picture 2" descr="C:\Users\Студент\Downloads\superiority1.png">
            <a:extLst>
              <a:ext uri="{FF2B5EF4-FFF2-40B4-BE49-F238E27FC236}">
                <a16:creationId xmlns:a16="http://schemas.microsoft.com/office/drawing/2014/main" id="{7A78A9C0-6305-492B-A771-4D458999C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664" y="898476"/>
            <a:ext cx="360000" cy="360000"/>
          </a:xfrm>
          <a:prstGeom prst="rect">
            <a:avLst/>
          </a:prstGeom>
          <a:noFill/>
        </p:spPr>
      </p:pic>
      <p:pic>
        <p:nvPicPr>
          <p:cNvPr id="9" name="Picture 3" descr="C:\Users\Студент\Downloads\superiority2.png">
            <a:extLst>
              <a:ext uri="{FF2B5EF4-FFF2-40B4-BE49-F238E27FC236}">
                <a16:creationId xmlns:a16="http://schemas.microsoft.com/office/drawing/2014/main" id="{27521109-8DCB-49EA-B560-EB5821306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3324" y="849262"/>
            <a:ext cx="360000" cy="462857"/>
          </a:xfrm>
          <a:prstGeom prst="rect">
            <a:avLst/>
          </a:prstGeom>
          <a:noFill/>
        </p:spPr>
      </p:pic>
      <p:pic>
        <p:nvPicPr>
          <p:cNvPr id="10" name="Picture 4" descr="C:\Users\Студент\Downloads\superiority3.png">
            <a:extLst>
              <a:ext uri="{FF2B5EF4-FFF2-40B4-BE49-F238E27FC236}">
                <a16:creationId xmlns:a16="http://schemas.microsoft.com/office/drawing/2014/main" id="{B72E64E1-3AC1-49D3-A548-A41FA2BD0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3919" y="2171266"/>
            <a:ext cx="360000" cy="365142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315CC7-425F-4D11-A422-BCA05E940EB7}"/>
              </a:ext>
            </a:extLst>
          </p:cNvPr>
          <p:cNvSpPr txBox="1"/>
          <p:nvPr/>
        </p:nvSpPr>
        <p:spPr>
          <a:xfrm>
            <a:off x="568962" y="3339777"/>
            <a:ext cx="38900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Герметичность.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Бортовая полезная нагрузка комплекса находится в герметичном корпусе, выполненном по стандарту IP-67, что подразумевает кратковременное погружение под воду на глубину в один метр и работу в сложных погодных условиях, а также в условиях открытого моря и соляного тумана.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B0F9ED-887F-4D0D-8D09-5EA671F2C9B6}"/>
              </a:ext>
            </a:extLst>
          </p:cNvPr>
          <p:cNvSpPr txBox="1"/>
          <p:nvPr/>
        </p:nvSpPr>
        <p:spPr>
          <a:xfrm>
            <a:off x="4950957" y="3339776"/>
            <a:ext cx="40058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Точность.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Современный улучшенный магнитометр, система ГНСС и инфракрасная система автоматической посадки позволяют комплексу «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SeaDrone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MG» взлетать, совершать дальние полёты и возвращаться точно на палубу судна на дрейфе и в движении в полностью автоматическом режиме.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9CE47E-2803-4CE2-A161-CAE8F3DE0A1D}"/>
              </a:ext>
            </a:extLst>
          </p:cNvPr>
          <p:cNvSpPr txBox="1"/>
          <p:nvPr/>
        </p:nvSpPr>
        <p:spPr>
          <a:xfrm>
            <a:off x="4867612" y="2098601"/>
            <a:ext cx="4089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Грузоподъемность.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Комплекс способен нести до 5 кг различной полезной нагрузки, с возможностью подключения питания напрямую от генератора.</a:t>
            </a:r>
          </a:p>
        </p:txBody>
      </p:sp>
      <p:pic>
        <p:nvPicPr>
          <p:cNvPr id="14" name="Picture 2" descr="C:\Users\Студент\Downloads\superiority4.png">
            <a:extLst>
              <a:ext uri="{FF2B5EF4-FFF2-40B4-BE49-F238E27FC236}">
                <a16:creationId xmlns:a16="http://schemas.microsoft.com/office/drawing/2014/main" id="{A5D1F1D0-385F-405F-9CA3-0B1F4FB47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2665" y="3482942"/>
            <a:ext cx="360000" cy="390857"/>
          </a:xfrm>
          <a:prstGeom prst="rect">
            <a:avLst/>
          </a:prstGeom>
          <a:noFill/>
        </p:spPr>
      </p:pic>
      <p:pic>
        <p:nvPicPr>
          <p:cNvPr id="15" name="Picture 3" descr="C:\Users\Студент\Downloads\superiority5.png">
            <a:extLst>
              <a:ext uri="{FF2B5EF4-FFF2-40B4-BE49-F238E27FC236}">
                <a16:creationId xmlns:a16="http://schemas.microsoft.com/office/drawing/2014/main" id="{C6C73C8E-F794-4A96-8E6C-D4C6F800C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90957" y="3339777"/>
            <a:ext cx="360000" cy="360000"/>
          </a:xfrm>
          <a:prstGeom prst="rect">
            <a:avLst/>
          </a:prstGeom>
          <a:noFill/>
        </p:spPr>
      </p:pic>
      <p:pic>
        <p:nvPicPr>
          <p:cNvPr id="16" name="Picture 4" descr="C:\Users\Студент\Downloads\superiority6.png">
            <a:extLst>
              <a:ext uri="{FF2B5EF4-FFF2-40B4-BE49-F238E27FC236}">
                <a16:creationId xmlns:a16="http://schemas.microsoft.com/office/drawing/2014/main" id="{0E601950-79B5-4158-9209-53DF65ECA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7612" y="2178513"/>
            <a:ext cx="360000" cy="3702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25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DF00C5-B16C-4F75-B7A7-A5D1D6A1DA23}"/>
              </a:ext>
            </a:extLst>
          </p:cNvPr>
          <p:cNvSpPr txBox="1"/>
          <p:nvPr/>
        </p:nvSpPr>
        <p:spPr>
          <a:xfrm>
            <a:off x="208307" y="151792"/>
            <a:ext cx="82237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РЕАЛИЗАЦИИ ПРОЕКТА И 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ОРГАНИЗАЦИОННО-КАЛЕНДАРНЫЙ ПЛАН НА 2 ГОДА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03A9295-2016-40DE-A49D-F8802D60F60C}"/>
              </a:ext>
            </a:extLst>
          </p:cNvPr>
          <p:cNvCxnSpPr/>
          <p:nvPr/>
        </p:nvCxnSpPr>
        <p:spPr>
          <a:xfrm flipV="1">
            <a:off x="0" y="982789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Таблица 55">
            <a:extLst>
              <a:ext uri="{FF2B5EF4-FFF2-40B4-BE49-F238E27FC236}">
                <a16:creationId xmlns:a16="http://schemas.microsoft.com/office/drawing/2014/main" id="{B8EB0A3F-38C8-4D66-B1B0-B3544E6562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934759"/>
              </p:ext>
            </p:extLst>
          </p:nvPr>
        </p:nvGraphicFramePr>
        <p:xfrm>
          <a:off x="1524000" y="1473084"/>
          <a:ext cx="6096000" cy="27432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5884173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066818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4221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51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Предварительное тестирование модулей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12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Интеграция модулей и настройка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квартал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72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Настройка и калибрование приборов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квартал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28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Тестирование системы управления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квартал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квартал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34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Тестирование прототипа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квартал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квартал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4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9484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12F543F-A770-43F3-833B-423A3C16D833}"/>
              </a:ext>
            </a:extLst>
          </p:cNvPr>
          <p:cNvSpPr txBox="1"/>
          <p:nvPr/>
        </p:nvSpPr>
        <p:spPr>
          <a:xfrm>
            <a:off x="208307" y="151792"/>
            <a:ext cx="5378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ОБОСНОВАНИЕ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3514A99F-432B-4E44-82E0-C7900DD71D9E}"/>
              </a:ext>
            </a:extLst>
          </p:cNvPr>
          <p:cNvCxnSpPr/>
          <p:nvPr/>
        </p:nvCxnSpPr>
        <p:spPr>
          <a:xfrm flipV="1">
            <a:off x="0" y="613457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69FEF46E-D9BA-4E56-B73E-78C19E27B8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4000119"/>
              </p:ext>
            </p:extLst>
          </p:nvPr>
        </p:nvGraphicFramePr>
        <p:xfrm>
          <a:off x="2374660" y="765783"/>
          <a:ext cx="39880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088C4148-ADB8-4F3C-8227-4BF23EC6DB10}"/>
              </a:ext>
            </a:extLst>
          </p:cNvPr>
          <p:cNvSpPr txBox="1"/>
          <p:nvPr/>
        </p:nvSpPr>
        <p:spPr>
          <a:xfrm>
            <a:off x="2518304" y="1303936"/>
            <a:ext cx="81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spc="-4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Общий</a:t>
            </a:r>
            <a:r>
              <a:rPr lang="en-US" sz="1200" u="sng" spc="-4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u="sng" spc="-4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бюджет</a:t>
            </a:r>
            <a:endParaRPr lang="en-US" sz="1200" u="sng" spc="-4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727571-86E5-450D-BBD4-E5A3F45CE843}"/>
              </a:ext>
            </a:extLst>
          </p:cNvPr>
          <p:cNvSpPr txBox="1"/>
          <p:nvPr/>
        </p:nvSpPr>
        <p:spPr>
          <a:xfrm>
            <a:off x="2734351" y="2543618"/>
            <a:ext cx="1005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spc="-4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Привлечение</a:t>
            </a:r>
            <a:r>
              <a:rPr lang="en-US" sz="1200" u="sng" spc="-4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u="sng" spc="-4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инвесторов</a:t>
            </a:r>
            <a:endParaRPr lang="en-US" sz="1200" u="sng" spc="-4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1AED22-D2BB-42DD-9BC4-650B334BBF61}"/>
              </a:ext>
            </a:extLst>
          </p:cNvPr>
          <p:cNvSpPr txBox="1"/>
          <p:nvPr/>
        </p:nvSpPr>
        <p:spPr>
          <a:xfrm>
            <a:off x="2449392" y="3768732"/>
            <a:ext cx="941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spc="-4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Ожидаемая</a:t>
            </a:r>
            <a:r>
              <a:rPr lang="en-US" sz="1200" u="sng" spc="-4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u="sng" spc="-4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выручка</a:t>
            </a:r>
            <a:endParaRPr lang="en-US" sz="12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">
            <a:extLst>
              <a:ext uri="{FF2B5EF4-FFF2-40B4-BE49-F238E27FC236}">
                <a16:creationId xmlns:a16="http://schemas.microsoft.com/office/drawing/2014/main" id="{3121777C-F6EF-4406-86C4-A486147E2FAB}"/>
              </a:ext>
            </a:extLst>
          </p:cNvPr>
          <p:cNvSpPr/>
          <p:nvPr/>
        </p:nvSpPr>
        <p:spPr>
          <a:xfrm>
            <a:off x="4272558" y="983300"/>
            <a:ext cx="45719" cy="3157290"/>
          </a:xfrm>
          <a:prstGeom prst="rect">
            <a:avLst/>
          </a:prstGeom>
          <a:solidFill>
            <a:srgbClr val="970248"/>
          </a:solidFill>
          <a:ln/>
        </p:spPr>
      </p:sp>
      <p:sp>
        <p:nvSpPr>
          <p:cNvPr id="22" name="Shape 3">
            <a:extLst>
              <a:ext uri="{FF2B5EF4-FFF2-40B4-BE49-F238E27FC236}">
                <a16:creationId xmlns:a16="http://schemas.microsoft.com/office/drawing/2014/main" id="{203D6F73-9C00-47BB-B5CF-F649993D58AD}"/>
              </a:ext>
            </a:extLst>
          </p:cNvPr>
          <p:cNvSpPr/>
          <p:nvPr/>
        </p:nvSpPr>
        <p:spPr>
          <a:xfrm>
            <a:off x="4474845" y="1455989"/>
            <a:ext cx="693539" cy="45719"/>
          </a:xfrm>
          <a:prstGeom prst="rect">
            <a:avLst/>
          </a:prstGeom>
          <a:solidFill>
            <a:srgbClr val="970248"/>
          </a:solidFill>
          <a:ln/>
        </p:spPr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EED30D08-4FBE-463B-8A95-975AA72FB207}"/>
              </a:ext>
            </a:extLst>
          </p:cNvPr>
          <p:cNvSpPr/>
          <p:nvPr/>
        </p:nvSpPr>
        <p:spPr>
          <a:xfrm>
            <a:off x="4074583" y="1251081"/>
            <a:ext cx="445770" cy="445770"/>
          </a:xfrm>
          <a:prstGeom prst="roundRect">
            <a:avLst>
              <a:gd name="adj" fmla="val 20004"/>
            </a:avLst>
          </a:prstGeom>
          <a:solidFill>
            <a:srgbClr val="7E023C"/>
          </a:solidFill>
          <a:ln w="12383">
            <a:solidFill>
              <a:srgbClr val="970248"/>
            </a:solidFill>
            <a:prstDash val="solid"/>
          </a:ln>
        </p:spPr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9A9C1AC1-0F2A-4B63-AE1F-FD24F5DFEC14}"/>
              </a:ext>
            </a:extLst>
          </p:cNvPr>
          <p:cNvSpPr/>
          <p:nvPr/>
        </p:nvSpPr>
        <p:spPr>
          <a:xfrm>
            <a:off x="4234457" y="1236936"/>
            <a:ext cx="121920" cy="3715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26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1</a:t>
            </a: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C31AE31F-FEB4-452E-9E69-EA275078E8FA}"/>
              </a:ext>
            </a:extLst>
          </p:cNvPr>
          <p:cNvSpPr/>
          <p:nvPr/>
        </p:nvSpPr>
        <p:spPr>
          <a:xfrm>
            <a:off x="3579019" y="2440872"/>
            <a:ext cx="693539" cy="53579"/>
          </a:xfrm>
          <a:prstGeom prst="rect">
            <a:avLst/>
          </a:prstGeom>
          <a:solidFill>
            <a:srgbClr val="970248"/>
          </a:solidFill>
          <a:ln/>
        </p:spPr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8C903425-F3DB-49A0-B4EF-6CD33AC0B536}"/>
              </a:ext>
            </a:extLst>
          </p:cNvPr>
          <p:cNvSpPr/>
          <p:nvPr/>
        </p:nvSpPr>
        <p:spPr>
          <a:xfrm>
            <a:off x="4077714" y="2217987"/>
            <a:ext cx="445770" cy="445770"/>
          </a:xfrm>
          <a:prstGeom prst="roundRect">
            <a:avLst>
              <a:gd name="adj" fmla="val 20004"/>
            </a:avLst>
          </a:prstGeom>
          <a:solidFill>
            <a:srgbClr val="7E023C"/>
          </a:solidFill>
          <a:ln w="12383">
            <a:solidFill>
              <a:srgbClr val="970248"/>
            </a:solidFill>
            <a:prstDash val="solid"/>
          </a:ln>
        </p:spPr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50FBFFE9-E87E-44C6-99DB-982152A8BAFB}"/>
              </a:ext>
            </a:extLst>
          </p:cNvPr>
          <p:cNvSpPr/>
          <p:nvPr/>
        </p:nvSpPr>
        <p:spPr>
          <a:xfrm>
            <a:off x="4209159" y="2199547"/>
            <a:ext cx="182880" cy="3715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26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8" name="Shape 3">
            <a:extLst>
              <a:ext uri="{FF2B5EF4-FFF2-40B4-BE49-F238E27FC236}">
                <a16:creationId xmlns:a16="http://schemas.microsoft.com/office/drawing/2014/main" id="{03A2F4B2-C8BA-45C4-9AAF-00448268287D}"/>
              </a:ext>
            </a:extLst>
          </p:cNvPr>
          <p:cNvSpPr/>
          <p:nvPr/>
        </p:nvSpPr>
        <p:spPr>
          <a:xfrm>
            <a:off x="4474845" y="3472831"/>
            <a:ext cx="693539" cy="45719"/>
          </a:xfrm>
          <a:prstGeom prst="rect">
            <a:avLst/>
          </a:prstGeom>
          <a:solidFill>
            <a:srgbClr val="970248"/>
          </a:solidFill>
          <a:ln/>
        </p:spPr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F4B4B908-77DD-403F-8265-3A499A667A0C}"/>
              </a:ext>
            </a:extLst>
          </p:cNvPr>
          <p:cNvSpPr/>
          <p:nvPr/>
        </p:nvSpPr>
        <p:spPr>
          <a:xfrm>
            <a:off x="4074583" y="3267923"/>
            <a:ext cx="445770" cy="445770"/>
          </a:xfrm>
          <a:prstGeom prst="roundRect">
            <a:avLst>
              <a:gd name="adj" fmla="val 20004"/>
            </a:avLst>
          </a:prstGeom>
          <a:solidFill>
            <a:srgbClr val="7E023C"/>
          </a:solidFill>
          <a:ln w="12383">
            <a:solidFill>
              <a:srgbClr val="970248"/>
            </a:solidFill>
            <a:prstDash val="solid"/>
          </a:ln>
        </p:spPr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DF587EAA-1960-457F-848C-2FE6AC6DC4F8}"/>
              </a:ext>
            </a:extLst>
          </p:cNvPr>
          <p:cNvSpPr/>
          <p:nvPr/>
        </p:nvSpPr>
        <p:spPr>
          <a:xfrm>
            <a:off x="4234457" y="3253778"/>
            <a:ext cx="121920" cy="3715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26"/>
              </a:lnSpc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3</a:t>
            </a: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FF2D8A6-35E9-4B10-9FF0-5EA4E42CADFE}"/>
              </a:ext>
            </a:extLst>
          </p:cNvPr>
          <p:cNvSpPr txBox="1"/>
          <p:nvPr/>
        </p:nvSpPr>
        <p:spPr>
          <a:xfrm>
            <a:off x="678180" y="2290015"/>
            <a:ext cx="27889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/>
            <a:r>
              <a:rPr lang="ru-RU" sz="1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системы связи и передачи сигналов.</a:t>
            </a:r>
          </a:p>
          <a:p>
            <a:pPr indent="45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качества связи и функционирования соответствующих программ и оборудования.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9557B5-2AA1-4996-8F02-F2A70686F594}"/>
              </a:ext>
            </a:extLst>
          </p:cNvPr>
          <p:cNvSpPr txBox="1"/>
          <p:nvPr/>
        </p:nvSpPr>
        <p:spPr>
          <a:xfrm>
            <a:off x="5168384" y="1321858"/>
            <a:ext cx="25223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/>
            <a:r>
              <a:rPr lang="ru-RU" sz="1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механизмов полета. </a:t>
            </a:r>
          </a:p>
          <a:p>
            <a:pPr indent="45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нормативных стандартов по качеству полета.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ED04560-16CF-425E-8A55-38883C459D93}"/>
              </a:ext>
            </a:extLst>
          </p:cNvPr>
          <p:cNvSpPr txBox="1"/>
          <p:nvPr/>
        </p:nvSpPr>
        <p:spPr>
          <a:xfrm>
            <a:off x="5126832" y="3348381"/>
            <a:ext cx="2667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/>
            <a:r>
              <a:rPr lang="ru-RU" sz="1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системы управления и стабилизации полета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системы безопасности и соответствие нормам безопасности полетов, проверка соответствия всех деталей дрона заданным характеристикам.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FA20369-F931-4E78-8B2F-4C9FFCFD9D11}"/>
              </a:ext>
            </a:extLst>
          </p:cNvPr>
          <p:cNvSpPr txBox="1"/>
          <p:nvPr/>
        </p:nvSpPr>
        <p:spPr>
          <a:xfrm>
            <a:off x="208307" y="151792"/>
            <a:ext cx="5960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И КРИТЕРИИ ОЦЕНКИ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72F7F664-2637-405A-8132-34F90A8E2685}"/>
              </a:ext>
            </a:extLst>
          </p:cNvPr>
          <p:cNvCxnSpPr/>
          <p:nvPr/>
        </p:nvCxnSpPr>
        <p:spPr>
          <a:xfrm flipV="1">
            <a:off x="0" y="613457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1478763" y="1495156"/>
            <a:ext cx="360000" cy="360000"/>
          </a:xfrm>
          <a:prstGeom prst="roundRect">
            <a:avLst>
              <a:gd name="adj" fmla="val 20000"/>
            </a:avLst>
          </a:prstGeom>
          <a:solidFill>
            <a:srgbClr val="7E023C"/>
          </a:solidFill>
          <a:ln w="10239">
            <a:solidFill>
              <a:srgbClr val="97024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624584" y="1533703"/>
            <a:ext cx="61913" cy="1924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1516"/>
              </a:lnSpc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1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824653" y="1461031"/>
            <a:ext cx="1909837" cy="320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1263"/>
              </a:lnSpc>
            </a:pPr>
            <a:r>
              <a:rPr lang="en-US" sz="1200" i="1" u="sng" spc="-31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Лучшие </a:t>
            </a:r>
            <a:r>
              <a:rPr lang="en-US" sz="1200" i="1" u="sng" spc="-31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испытательные</a:t>
            </a:r>
            <a:r>
              <a:rPr lang="en-US" sz="1200" i="1" u="sng" spc="-31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i="1" u="sng" spc="-31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характеристики</a:t>
            </a:r>
            <a:r>
              <a:rPr lang="ru-RU" sz="1200" i="1" u="sng" spc="-31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.</a:t>
            </a:r>
            <a:endParaRPr lang="en-US" sz="1200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824652" y="1810690"/>
            <a:ext cx="1861731" cy="58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1293"/>
              </a:lnSpc>
            </a:pP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Наша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технология - это наилучший образец на рынке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по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качеству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326966" y="1495156"/>
            <a:ext cx="1964737" cy="2480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263"/>
              </a:lnSpc>
            </a:pPr>
            <a:r>
              <a:rPr lang="en-US" sz="1200" i="1" u="sng" spc="-31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Устойчивая</a:t>
            </a:r>
            <a:r>
              <a:rPr lang="en-US" sz="1200" i="1" u="sng" spc="-31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i="1" u="sng" spc="-31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экосистема</a:t>
            </a:r>
            <a:r>
              <a:rPr lang="ru-RU" sz="1200" i="1" u="sng" spc="-31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.</a:t>
            </a:r>
            <a:endParaRPr lang="en-US" sz="1200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332865" y="1684283"/>
            <a:ext cx="2186553" cy="12702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1293"/>
              </a:lnSpc>
            </a:pP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Мы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предусмотрели все меры для получения наибольших практических ифектов и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минимального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экологического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воздействия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812362" y="2668741"/>
            <a:ext cx="1517878" cy="2629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263"/>
              </a:lnSpc>
            </a:pPr>
            <a:r>
              <a:rPr lang="en-US" sz="1200" i="1" u="sng" spc="-31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Сокращение</a:t>
            </a:r>
            <a:r>
              <a:rPr lang="en-US" sz="1200" i="1" u="sng" spc="-31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i="1" u="sng" spc="-31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затрат</a:t>
            </a:r>
            <a:r>
              <a:rPr lang="ru-RU" sz="1200" i="1" u="sng" spc="-31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.</a:t>
            </a:r>
            <a:endParaRPr lang="en-US" sz="1200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824653" y="2870788"/>
            <a:ext cx="1909837" cy="13853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1293"/>
              </a:lnSpc>
            </a:pP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Платформа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уменьшит затраты на исследования и эксплуатацию в труднодоступных местах, а также уменьшит затраты на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транспортную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логистику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5332864" y="2685845"/>
            <a:ext cx="2035676" cy="2480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263"/>
              </a:lnSpc>
            </a:pPr>
            <a:r>
              <a:rPr lang="en-US" sz="1200" i="1" u="sng" spc="-31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Многолетний </a:t>
            </a:r>
            <a:r>
              <a:rPr lang="en-US" sz="1200" i="1" u="sng" spc="-31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срок</a:t>
            </a:r>
            <a:r>
              <a:rPr lang="en-US" sz="1200" i="1" u="sng" spc="-31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i="1" u="sng" spc="-31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службы</a:t>
            </a:r>
            <a:r>
              <a:rPr lang="ru-RU" sz="1200" i="1" u="sng" spc="-31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.</a:t>
            </a:r>
            <a:endParaRPr lang="en-US" sz="1200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5332863" y="2876694"/>
            <a:ext cx="2186553" cy="9866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1293"/>
              </a:lnSpc>
            </a:pP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Наш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дрон может пролететь до 10 тысяч км, что многократно увеличит возможности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для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наших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клиентов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ea typeface="Overpass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F42E51-FB91-4CAC-A411-A49B0BE8C0F7}"/>
              </a:ext>
            </a:extLst>
          </p:cNvPr>
          <p:cNvSpPr txBox="1"/>
          <p:nvPr/>
        </p:nvSpPr>
        <p:spPr>
          <a:xfrm>
            <a:off x="208307" y="151792"/>
            <a:ext cx="81852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РЕЗУЛЬТАТЫ, ОКУПАЕМОСТЬ И ФУНКЦИОНАЛЬНЫЕ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ПЛАТФОРМЫ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0BC0910-36E8-4F58-842C-0303F5A5B555}"/>
              </a:ext>
            </a:extLst>
          </p:cNvPr>
          <p:cNvCxnSpPr/>
          <p:nvPr/>
        </p:nvCxnSpPr>
        <p:spPr>
          <a:xfrm flipV="1">
            <a:off x="0" y="982789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hape 2">
            <a:extLst>
              <a:ext uri="{FF2B5EF4-FFF2-40B4-BE49-F238E27FC236}">
                <a16:creationId xmlns:a16="http://schemas.microsoft.com/office/drawing/2014/main" id="{D04C7125-E0E8-4E45-97D9-3A68A794B1AD}"/>
              </a:ext>
            </a:extLst>
          </p:cNvPr>
          <p:cNvSpPr/>
          <p:nvPr/>
        </p:nvSpPr>
        <p:spPr>
          <a:xfrm>
            <a:off x="1478763" y="2639806"/>
            <a:ext cx="360000" cy="360000"/>
          </a:xfrm>
          <a:prstGeom prst="roundRect">
            <a:avLst>
              <a:gd name="adj" fmla="val 20000"/>
            </a:avLst>
          </a:prstGeom>
          <a:solidFill>
            <a:srgbClr val="7E023C"/>
          </a:solidFill>
          <a:ln w="10239">
            <a:solidFill>
              <a:srgbClr val="970248"/>
            </a:solidFill>
            <a:prstDash val="solid"/>
          </a:ln>
        </p:spPr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58BF532A-ADDA-4801-8AA6-F1C889388235}"/>
              </a:ext>
            </a:extLst>
          </p:cNvPr>
          <p:cNvSpPr/>
          <p:nvPr/>
        </p:nvSpPr>
        <p:spPr>
          <a:xfrm>
            <a:off x="1624584" y="2678353"/>
            <a:ext cx="61913" cy="1924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1516"/>
              </a:lnSpc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3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hape 2">
            <a:extLst>
              <a:ext uri="{FF2B5EF4-FFF2-40B4-BE49-F238E27FC236}">
                <a16:creationId xmlns:a16="http://schemas.microsoft.com/office/drawing/2014/main" id="{E5340D6F-987D-453B-BED2-185F0AB7E82D}"/>
              </a:ext>
            </a:extLst>
          </p:cNvPr>
          <p:cNvSpPr/>
          <p:nvPr/>
        </p:nvSpPr>
        <p:spPr>
          <a:xfrm>
            <a:off x="4973411" y="1515132"/>
            <a:ext cx="360000" cy="360000"/>
          </a:xfrm>
          <a:prstGeom prst="roundRect">
            <a:avLst>
              <a:gd name="adj" fmla="val 20000"/>
            </a:avLst>
          </a:prstGeom>
          <a:solidFill>
            <a:srgbClr val="7E023C"/>
          </a:solidFill>
          <a:ln w="10239">
            <a:solidFill>
              <a:srgbClr val="970248"/>
            </a:solidFill>
            <a:prstDash val="solid"/>
          </a:ln>
        </p:spPr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FC22D178-FDE9-44E4-9D32-A0BA677F08F7}"/>
              </a:ext>
            </a:extLst>
          </p:cNvPr>
          <p:cNvSpPr/>
          <p:nvPr/>
        </p:nvSpPr>
        <p:spPr>
          <a:xfrm>
            <a:off x="5119232" y="1553679"/>
            <a:ext cx="61913" cy="1924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1516"/>
              </a:lnSpc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2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Shape 2">
            <a:extLst>
              <a:ext uri="{FF2B5EF4-FFF2-40B4-BE49-F238E27FC236}">
                <a16:creationId xmlns:a16="http://schemas.microsoft.com/office/drawing/2014/main" id="{486FC58C-990E-4C1B-BB4B-1B5F9C42F7DA}"/>
              </a:ext>
            </a:extLst>
          </p:cNvPr>
          <p:cNvSpPr/>
          <p:nvPr/>
        </p:nvSpPr>
        <p:spPr>
          <a:xfrm>
            <a:off x="4972866" y="2656910"/>
            <a:ext cx="360000" cy="360000"/>
          </a:xfrm>
          <a:prstGeom prst="roundRect">
            <a:avLst>
              <a:gd name="adj" fmla="val 20000"/>
            </a:avLst>
          </a:prstGeom>
          <a:solidFill>
            <a:srgbClr val="7E023C"/>
          </a:solidFill>
          <a:ln w="10239">
            <a:solidFill>
              <a:srgbClr val="970248"/>
            </a:solidFill>
            <a:prstDash val="solid"/>
          </a:ln>
        </p:spPr>
      </p:sp>
      <p:sp>
        <p:nvSpPr>
          <p:cNvPr id="29" name="Text 3">
            <a:extLst>
              <a:ext uri="{FF2B5EF4-FFF2-40B4-BE49-F238E27FC236}">
                <a16:creationId xmlns:a16="http://schemas.microsoft.com/office/drawing/2014/main" id="{D267B89D-82AE-4E4B-87DC-FE400F5681E1}"/>
              </a:ext>
            </a:extLst>
          </p:cNvPr>
          <p:cNvSpPr/>
          <p:nvPr/>
        </p:nvSpPr>
        <p:spPr>
          <a:xfrm>
            <a:off x="5118687" y="2695457"/>
            <a:ext cx="61913" cy="1924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1516"/>
              </a:lnSpc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Overpass" pitchFamily="34" charset="-122"/>
                <a:cs typeface="Times New Roman" panose="02020603050405020304" pitchFamily="18" charset="0"/>
              </a:rPr>
              <a:t>4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A356FB4-1AB5-43FB-92A2-7055DD6882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9055F4-1553-4B8D-9683-5682C6D7E2D1}"/>
              </a:ext>
            </a:extLst>
          </p:cNvPr>
          <p:cNvSpPr txBox="1"/>
          <p:nvPr/>
        </p:nvSpPr>
        <p:spPr>
          <a:xfrm>
            <a:off x="1508760" y="2094696"/>
            <a:ext cx="60121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Успешная реализация дрона-исследователя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аэрогелевой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изоляцией приведет к значительным улучшениям в исследованиях арктических регионов и расширит знания о климатических процессах, экосистемах и изменениях, происходящих в этом важном регионе.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2E6B2E-99F7-4ACD-AE19-BD185068FA38}"/>
              </a:ext>
            </a:extLst>
          </p:cNvPr>
          <p:cNvSpPr txBox="1"/>
          <p:nvPr/>
        </p:nvSpPr>
        <p:spPr>
          <a:xfrm>
            <a:off x="208307" y="151792"/>
            <a:ext cx="2311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29DC6E6-89D3-4DA2-A2AD-D96325EB2808}"/>
              </a:ext>
            </a:extLst>
          </p:cNvPr>
          <p:cNvCxnSpPr/>
          <p:nvPr/>
        </p:nvCxnSpPr>
        <p:spPr>
          <a:xfrm flipV="1">
            <a:off x="0" y="613457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499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fld>
            <a:endParaRPr lang="e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66975" y="2143125"/>
            <a:ext cx="3974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082475208"/>
      </p:ext>
    </p:extLst>
  </p:cSld>
  <p:clrMapOvr>
    <a:masterClrMapping/>
  </p:clrMapOvr>
</p:sld>
</file>

<file path=ppt/theme/theme1.xml><?xml version="1.0" encoding="utf-8"?>
<a:theme xmlns:a="http://schemas.openxmlformats.org/drawingml/2006/main" name="Technology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1490</Words>
  <Application>Microsoft Office PowerPoint</Application>
  <PresentationFormat>Экран (16:9)</PresentationFormat>
  <Paragraphs>183</Paragraphs>
  <Slides>16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Wingdings</vt:lpstr>
      <vt:lpstr>Arial</vt:lpstr>
      <vt:lpstr>Times New Roman</vt:lpstr>
      <vt:lpstr>Technology Infographics by Slidesgo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Zlobaboo</dc:creator>
  <cp:lastModifiedBy>Анастасия Николаева</cp:lastModifiedBy>
  <cp:revision>34</cp:revision>
  <dcterms:modified xsi:type="dcterms:W3CDTF">2023-09-22T20:52:17Z</dcterms:modified>
</cp:coreProperties>
</file>