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3" r:id="rId2"/>
    <p:sldId id="257" r:id="rId3"/>
    <p:sldId id="265" r:id="rId4"/>
    <p:sldId id="258" r:id="rId5"/>
    <p:sldId id="259" r:id="rId6"/>
    <p:sldId id="262" r:id="rId7"/>
    <p:sldId id="266" r:id="rId8"/>
    <p:sldId id="267" r:id="rId9"/>
    <p:sldId id="264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5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60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018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35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dt" idx="10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ftr" idx="11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5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1423163" y="572007"/>
            <a:ext cx="8727370" cy="44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300" tIns="39150" rIns="78300" bIns="39150" anchor="t" anchorCtr="0">
            <a:spAutoFit/>
          </a:bodyPr>
          <a:lstStyle/>
          <a:p>
            <a:r>
              <a:rPr lang="ru-RU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Акселерационная программа </a:t>
            </a:r>
            <a:r>
              <a:rPr lang="ru-RU" sz="2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Мосполитех</a:t>
            </a:r>
            <a:r>
              <a:rPr lang="ru-RU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2.0 – Рязань</a:t>
            </a:r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423163" y="1781742"/>
            <a:ext cx="7916268" cy="212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300" tIns="39150" rIns="78300" bIns="39150" anchor="t" anchorCtr="0">
            <a:spAutoFit/>
          </a:bodyPr>
          <a:lstStyle/>
          <a:p>
            <a:r>
              <a:rPr lang="ru-RU" sz="336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Разработка мероприятий для увеличения срока службы пространственных сквозных деревянных конструкций</a:t>
            </a:r>
            <a:endParaRPr sz="552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Наставник проекта: </a:t>
            </a:r>
            <a:endParaRPr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Козикова</a:t>
            </a:r>
            <a:r>
              <a: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Ирина Николаевна</a:t>
            </a:r>
            <a:endParaRPr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423163" y="4707010"/>
            <a:ext cx="3250674" cy="1956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300" tIns="39150" rIns="78300" bIns="39150" anchor="t" anchorCtr="0">
            <a:spAutoFit/>
          </a:bodyPr>
          <a:lstStyle/>
          <a:p>
            <a:r>
              <a:rPr lang="ru-RU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Команда проекта:</a:t>
            </a: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400" dirty="0">
                <a:solidFill>
                  <a:schemeClr val="lt1"/>
                </a:solidFill>
              </a:rPr>
              <a:t>Группа 191р21</a:t>
            </a:r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Агеев Егор</a:t>
            </a:r>
            <a:endParaRPr sz="1400" dirty="0"/>
          </a:p>
          <a:p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Анисимов Николай</a:t>
            </a:r>
            <a:endParaRPr sz="1400" dirty="0"/>
          </a:p>
          <a:p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Гребнев Алексей           </a:t>
            </a:r>
            <a:endParaRPr sz="1400" dirty="0"/>
          </a:p>
          <a:p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Порывакин А</a:t>
            </a:r>
            <a:r>
              <a:rPr lang="ru-RU" sz="1400" dirty="0">
                <a:solidFill>
                  <a:schemeClr val="lt1"/>
                </a:solidFill>
              </a:rPr>
              <a:t>ртемий</a:t>
            </a:r>
            <a:endParaRPr sz="1400" dirty="0"/>
          </a:p>
          <a:p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0807524"/>
      </p:ext>
    </p:extLst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-6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93" y="3281613"/>
            <a:ext cx="3295888" cy="20369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5596188"/>
            <a:ext cx="259401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Целевая аудитория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2037993" y="6165544"/>
            <a:ext cx="329588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Строительные компании, архитектурные бюро и государственные органы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137" y="3281613"/>
            <a:ext cx="3296007" cy="20370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667137" y="5596307"/>
            <a:ext cx="265497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Польза применения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5667137" y="6165664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Увеличение срока службы конструкций, снижение затрат на обслуживание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3281613"/>
            <a:ext cx="3296007" cy="20370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296400" y="5596307"/>
            <a:ext cx="329600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Исследовательский аспект</a:t>
            </a:r>
            <a:endParaRPr lang="en-US" sz="2187" dirty="0"/>
          </a:p>
        </p:txBody>
      </p:sp>
      <p:sp>
        <p:nvSpPr>
          <p:cNvPr id="12" name="Text 7"/>
          <p:cNvSpPr/>
          <p:nvPr/>
        </p:nvSpPr>
        <p:spPr>
          <a:xfrm>
            <a:off x="9296400" y="6512850"/>
            <a:ext cx="329600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Новые технологии обработки и защиты древесины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2037993" y="468934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Цели проекта</a:t>
            </a:r>
            <a:endParaRPr lang="en-US" sz="4374" dirty="0"/>
          </a:p>
        </p:txBody>
      </p:sp>
      <p:sp>
        <p:nvSpPr>
          <p:cNvPr id="14" name="Text 9"/>
          <p:cNvSpPr/>
          <p:nvPr/>
        </p:nvSpPr>
        <p:spPr>
          <a:xfrm>
            <a:off x="2037993" y="1496563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Разработка мероприятий для увеличения срока службы пространственных сквозных деревянных конструкций, таких как:</a:t>
            </a:r>
            <a:endParaRPr lang="en-US" sz="1750" dirty="0"/>
          </a:p>
        </p:txBody>
      </p:sp>
      <p:sp>
        <p:nvSpPr>
          <p:cNvPr id="15" name="Text 10"/>
          <p:cNvSpPr/>
          <p:nvPr/>
        </p:nvSpPr>
        <p:spPr>
          <a:xfrm>
            <a:off x="2037993" y="2457278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Дома, мосты, беседки, архитектурные элементы, скамейки.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-727587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736521"/>
            <a:ext cx="93064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b="1" dirty="0">
                <a:latin typeface="Inter" panose="02000503000000020004" pitchFamily="2" charset="0"/>
                <a:ea typeface="Inter" panose="02000503000000020004" pitchFamily="2" charset="0"/>
              </a:rPr>
              <a:t>Преимущества использования деревянных конструкций</a:t>
            </a:r>
            <a:endParaRPr lang="en-US" sz="4374" b="1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33199" y="263211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1554" y="2673787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1555313" y="2708434"/>
            <a:ext cx="404991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Экологическое строительство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1555313" y="3277791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Древесина считается одним из самых </a:t>
            </a:r>
            <a:r>
              <a:rPr lang="ru-RU" sz="1750" kern="0" spc="-35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экологичных</a:t>
            </a:r>
            <a:r>
              <a:rPr lang="ru-RU" sz="175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материалов в сфере строительства</a:t>
            </a:r>
            <a:r>
              <a:rPr lang="en-US" sz="175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833199" y="438435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2504" y="4426029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1555313" y="4460677"/>
            <a:ext cx="422517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Экономическая эффективность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1555313" y="5030033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Дешёвый, легкодоступный, возобновляемый материал, который, за счёт небольшого веса не требует сложных логистических решений</a:t>
            </a:r>
            <a:r>
              <a:rPr lang="en-US" sz="175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833199" y="613660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694" y="6178272"/>
            <a:ext cx="2089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1555313" y="6212919"/>
            <a:ext cx="25399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Красота и эстетика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1555313" y="6782276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Природная структура волокон подходит под большую часть интерьера и не требует дополнительной декорации</a:t>
            </a:r>
            <a:r>
              <a:rPr lang="en-US" sz="175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5466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-12025" y="-12234"/>
            <a:ext cx="14630400" cy="8230314"/>
          </a:xfrm>
          <a:prstGeom prst="rect">
            <a:avLst/>
          </a:prstGeom>
          <a:solidFill>
            <a:srgbClr val="FFFFFF"/>
          </a:solidFill>
          <a:ln w="12025">
            <a:solidFill>
              <a:srgbClr val="E5E0D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660256" y="4147095"/>
            <a:ext cx="2921079" cy="2443163"/>
          </a:xfrm>
          <a:prstGeom prst="roundRect">
            <a:avLst>
              <a:gd name="adj" fmla="val 3547"/>
            </a:avLst>
          </a:prstGeom>
          <a:solidFill>
            <a:srgbClr val="DADBF1"/>
          </a:solidFill>
          <a:ln w="12025">
            <a:solidFill>
              <a:srgbClr val="B5B7E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876830" y="4363164"/>
            <a:ext cx="1925955" cy="3008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70"/>
              </a:lnSpc>
              <a:buNone/>
            </a:pPr>
            <a:r>
              <a:rPr lang="en-US" sz="1896" b="1" kern="0" spc="-5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Качество</a:t>
            </a:r>
            <a:endParaRPr lang="en-US" sz="1896" dirty="0"/>
          </a:p>
        </p:txBody>
      </p:sp>
      <p:sp>
        <p:nvSpPr>
          <p:cNvPr id="6" name="Text 4"/>
          <p:cNvSpPr/>
          <p:nvPr/>
        </p:nvSpPr>
        <p:spPr>
          <a:xfrm>
            <a:off x="2876830" y="4856559"/>
            <a:ext cx="2704505" cy="15406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26"/>
              </a:lnSpc>
              <a:buNone/>
            </a:pPr>
            <a:r>
              <a:rPr lang="en-US" sz="1517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Исследование и применение новых технологий для длительной эксплуатации древесины.</a:t>
            </a:r>
            <a:endParaRPr lang="en-US" sz="1517" dirty="0"/>
          </a:p>
        </p:txBody>
      </p:sp>
      <p:sp>
        <p:nvSpPr>
          <p:cNvPr id="7" name="Shape 5"/>
          <p:cNvSpPr/>
          <p:nvPr/>
        </p:nvSpPr>
        <p:spPr>
          <a:xfrm>
            <a:off x="5773859" y="4147095"/>
            <a:ext cx="2921079" cy="2443163"/>
          </a:xfrm>
          <a:prstGeom prst="roundRect">
            <a:avLst>
              <a:gd name="adj" fmla="val 3547"/>
            </a:avLst>
          </a:prstGeom>
          <a:solidFill>
            <a:srgbClr val="DADBF1"/>
          </a:solidFill>
          <a:ln w="12025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90434" y="4363164"/>
            <a:ext cx="1925955" cy="3008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70"/>
              </a:lnSpc>
              <a:buNone/>
            </a:pPr>
            <a:r>
              <a:rPr lang="en-US" sz="1896" b="1" kern="0" spc="-5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Надежность</a:t>
            </a:r>
            <a:endParaRPr lang="en-US" sz="1896" dirty="0"/>
          </a:p>
        </p:txBody>
      </p:sp>
      <p:sp>
        <p:nvSpPr>
          <p:cNvPr id="9" name="Text 7"/>
          <p:cNvSpPr/>
          <p:nvPr/>
        </p:nvSpPr>
        <p:spPr>
          <a:xfrm>
            <a:off x="5990434" y="4856559"/>
            <a:ext cx="2511981" cy="1232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26"/>
              </a:lnSpc>
              <a:buNone/>
            </a:pPr>
            <a:r>
              <a:rPr lang="en-US" sz="1517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Увеличение срока службы конструкций с минимальными затратами на обслуживание.</a:t>
            </a:r>
            <a:endParaRPr lang="en-US" sz="1517" dirty="0"/>
          </a:p>
        </p:txBody>
      </p:sp>
      <p:sp>
        <p:nvSpPr>
          <p:cNvPr id="10" name="Shape 8"/>
          <p:cNvSpPr/>
          <p:nvPr/>
        </p:nvSpPr>
        <p:spPr>
          <a:xfrm>
            <a:off x="8887463" y="4147095"/>
            <a:ext cx="2921079" cy="2443163"/>
          </a:xfrm>
          <a:prstGeom prst="roundRect">
            <a:avLst>
              <a:gd name="adj" fmla="val 3547"/>
            </a:avLst>
          </a:prstGeom>
          <a:solidFill>
            <a:srgbClr val="DADBF1"/>
          </a:solidFill>
          <a:ln w="12025">
            <a:solidFill>
              <a:srgbClr val="B5B7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04037" y="4363164"/>
            <a:ext cx="1925955" cy="3008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70"/>
              </a:lnSpc>
              <a:buNone/>
            </a:pPr>
            <a:r>
              <a:rPr lang="en-US" sz="1896" b="1" kern="0" spc="-5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Эффективность</a:t>
            </a:r>
            <a:endParaRPr lang="en-US" sz="1896" dirty="0"/>
          </a:p>
        </p:txBody>
      </p:sp>
      <p:sp>
        <p:nvSpPr>
          <p:cNvPr id="12" name="Text 10"/>
          <p:cNvSpPr/>
          <p:nvPr/>
        </p:nvSpPr>
        <p:spPr>
          <a:xfrm>
            <a:off x="9078612" y="4856559"/>
            <a:ext cx="2661154" cy="20333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26"/>
              </a:lnSpc>
              <a:buNone/>
            </a:pPr>
            <a:r>
              <a:rPr lang="en-US" sz="1517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Снижение экологической нагрузки, использование устойчивых строительных материалов.</a:t>
            </a:r>
            <a:endParaRPr lang="en-US" sz="1517" dirty="0"/>
          </a:p>
        </p:txBody>
      </p:sp>
      <p:sp>
        <p:nvSpPr>
          <p:cNvPr id="13" name="Text 11"/>
          <p:cNvSpPr/>
          <p:nvPr/>
        </p:nvSpPr>
        <p:spPr>
          <a:xfrm>
            <a:off x="2352735" y="991994"/>
            <a:ext cx="7412950" cy="6018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739"/>
              </a:lnSpc>
              <a:buNone/>
            </a:pPr>
            <a:r>
              <a:rPr lang="en-US" sz="3791" b="1" kern="0" spc="-114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Преимущества нашего подхода</a:t>
            </a:r>
            <a:endParaRPr lang="en-US" sz="3791" dirty="0"/>
          </a:p>
        </p:txBody>
      </p:sp>
      <p:sp>
        <p:nvSpPr>
          <p:cNvPr id="14" name="Text 12"/>
          <p:cNvSpPr/>
          <p:nvPr/>
        </p:nvSpPr>
        <p:spPr>
          <a:xfrm>
            <a:off x="2352735" y="1882700"/>
            <a:ext cx="9148286" cy="616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26"/>
              </a:lnSpc>
              <a:buNone/>
            </a:pPr>
            <a:r>
              <a:rPr lang="en-US" sz="1517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 проект решает проблемы, связанные с ограниченным сроком службы деревянных конструкций, путем:</a:t>
            </a:r>
            <a:endParaRPr lang="en-US" sz="1517" dirty="0"/>
          </a:p>
        </p:txBody>
      </p:sp>
      <p:sp>
        <p:nvSpPr>
          <p:cNvPr id="15" name="Text 13"/>
          <p:cNvSpPr/>
          <p:nvPr/>
        </p:nvSpPr>
        <p:spPr>
          <a:xfrm>
            <a:off x="2352735" y="2715543"/>
            <a:ext cx="9148286" cy="30813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26"/>
              </a:lnSpc>
              <a:buNone/>
            </a:pPr>
            <a:r>
              <a:rPr lang="en-US" sz="1517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Исследования и применения инновационных технологий и материалов</a:t>
            </a:r>
            <a:endParaRPr lang="en-US" sz="1517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573">
            <a:solidFill>
              <a:srgbClr val="E5E0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17514" y="6030425"/>
            <a:ext cx="5031343" cy="6836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91"/>
              </a:lnSpc>
              <a:buNone/>
            </a:pPr>
            <a:r>
              <a:rPr lang="en-US" sz="2153" b="1" kern="0" spc="-6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Конструкционные клеи на карбонатной основе</a:t>
            </a:r>
            <a:endParaRPr lang="en-US" sz="2153" dirty="0"/>
          </a:p>
        </p:txBody>
      </p:sp>
      <p:sp>
        <p:nvSpPr>
          <p:cNvPr id="6" name="Text 3"/>
          <p:cNvSpPr/>
          <p:nvPr/>
        </p:nvSpPr>
        <p:spPr>
          <a:xfrm>
            <a:off x="2117514" y="6839128"/>
            <a:ext cx="5031343" cy="6998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56"/>
              </a:lnSpc>
              <a:buNone/>
            </a:pPr>
            <a:r>
              <a:rPr lang="en-US" sz="1722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Использование передовых клеев для обработки древесины.</a:t>
            </a:r>
            <a:endParaRPr lang="en-US" sz="1722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74" y="2559963"/>
            <a:ext cx="5031462" cy="310967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76874" y="6030425"/>
            <a:ext cx="3833574" cy="3418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91"/>
              </a:lnSpc>
              <a:buNone/>
            </a:pPr>
            <a:r>
              <a:rPr lang="en-US" sz="2153" b="1" kern="0" spc="-6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Добавление наноматериалов</a:t>
            </a:r>
            <a:endParaRPr lang="en-US" sz="2153" dirty="0"/>
          </a:p>
        </p:txBody>
      </p:sp>
      <p:sp>
        <p:nvSpPr>
          <p:cNvPr id="9" name="Text 5"/>
          <p:cNvSpPr/>
          <p:nvPr/>
        </p:nvSpPr>
        <p:spPr>
          <a:xfrm>
            <a:off x="7476874" y="6839127"/>
            <a:ext cx="5031462" cy="6998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56"/>
              </a:lnSpc>
              <a:buNone/>
            </a:pPr>
            <a:r>
              <a:rPr lang="en-US" sz="1722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Аэрогель и полиэфирное волокно для увеличения прочности и долговечности.</a:t>
            </a:r>
            <a:endParaRPr lang="en-US" sz="1722" dirty="0"/>
          </a:p>
        </p:txBody>
      </p:sp>
      <p:sp>
        <p:nvSpPr>
          <p:cNvPr id="10" name="Text 6"/>
          <p:cNvSpPr/>
          <p:nvPr/>
        </p:nvSpPr>
        <p:spPr>
          <a:xfrm>
            <a:off x="2117513" y="280383"/>
            <a:ext cx="7355800" cy="6835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83"/>
              </a:lnSpc>
              <a:buNone/>
            </a:pPr>
            <a:r>
              <a:rPr lang="en-US" sz="4306" b="1" kern="0" spc="-12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Инновационные технологии</a:t>
            </a:r>
            <a:endParaRPr lang="en-US" sz="4306" dirty="0"/>
          </a:p>
        </p:txBody>
      </p:sp>
      <p:sp>
        <p:nvSpPr>
          <p:cNvPr id="11" name="Text 7"/>
          <p:cNvSpPr/>
          <p:nvPr/>
        </p:nvSpPr>
        <p:spPr>
          <a:xfrm>
            <a:off x="2117513" y="1291938"/>
            <a:ext cx="10390823" cy="6998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56"/>
              </a:lnSpc>
              <a:buNone/>
            </a:pPr>
            <a:r>
              <a:rPr lang="en-US" sz="1722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предлагаем использовать конструкционные клеи на карбонатной основе с добавлением в состав наноматериалов, таких как: аэрогель и полиэфирное волокно.</a:t>
            </a:r>
            <a:endParaRPr lang="en-US" sz="1722" dirty="0"/>
          </a:p>
        </p:txBody>
      </p:sp>
      <p:pic>
        <p:nvPicPr>
          <p:cNvPr id="1026" name="Picture 2" descr="https://northcliffe.ru/wp-content/uploads/3/3/a/33ae0efe69259884d37ab882aa32e22a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514" y="2559963"/>
            <a:ext cx="4676202" cy="310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33200" y="3077614"/>
            <a:ext cx="9306401" cy="1396722"/>
          </a:xfrm>
          <a:prstGeom prst="roundRect">
            <a:avLst>
              <a:gd name="adj" fmla="val 7159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69182" y="3313596"/>
            <a:ext cx="331505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Строительные компании</a:t>
            </a: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1069182" y="3882953"/>
            <a:ext cx="88344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Увеличение прочности и долговечности деревянных конструкций.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833200" y="4696507"/>
            <a:ext cx="9306401" cy="1396722"/>
          </a:xfrm>
          <a:prstGeom prst="roundRect">
            <a:avLst>
              <a:gd name="adj" fmla="val 7159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69182" y="4932489"/>
            <a:ext cx="28523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Архитектурные бюро</a:t>
            </a:r>
            <a:endParaRPr lang="en-US" sz="2187" dirty="0"/>
          </a:p>
        </p:txBody>
      </p:sp>
      <p:sp>
        <p:nvSpPr>
          <p:cNvPr id="9" name="Text 7"/>
          <p:cNvSpPr/>
          <p:nvPr/>
        </p:nvSpPr>
        <p:spPr>
          <a:xfrm>
            <a:off x="1069182" y="5501846"/>
            <a:ext cx="88344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устойчивых и экологических архитектурных решений.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833200" y="6315400"/>
            <a:ext cx="9306401" cy="1396722"/>
          </a:xfrm>
          <a:prstGeom prst="roundRect">
            <a:avLst>
              <a:gd name="adj" fmla="val 7159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182" y="6551382"/>
            <a:ext cx="339054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Государственные органы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1069182" y="7120739"/>
            <a:ext cx="88344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Развитие строительного сектора с использованием инновационных технологий.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833200" y="518258"/>
            <a:ext cx="661475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b="1" dirty="0">
                <a:latin typeface="Inter" panose="02000503000000020004" pitchFamily="2" charset="0"/>
                <a:ea typeface="Inter" panose="02000503000000020004" pitchFamily="2" charset="0"/>
              </a:rPr>
              <a:t>Рынок</a:t>
            </a:r>
            <a:endParaRPr lang="en-US" sz="4374" b="1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33200" y="1545886"/>
            <a:ext cx="93064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 проект направлен на следующие рынки: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833200" y="2151200"/>
            <a:ext cx="93064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Строительные компании, архитектурные бюро и государственные органы.</a:t>
            </a:r>
            <a:endParaRPr lang="en-US" sz="17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/>
        </p:nvSpPr>
        <p:spPr>
          <a:xfrm>
            <a:off x="2037993" y="1371124"/>
            <a:ext cx="630233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Бизнес модель проекта</a:t>
            </a:r>
            <a:endParaRPr lang="en-US" sz="4374" dirty="0"/>
          </a:p>
        </p:txBody>
      </p:sp>
      <p:sp>
        <p:nvSpPr>
          <p:cNvPr id="3" name="Shape 3"/>
          <p:cNvSpPr/>
          <p:nvPr/>
        </p:nvSpPr>
        <p:spPr>
          <a:xfrm>
            <a:off x="2037993" y="268343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4" name="Text 4"/>
          <p:cNvSpPr/>
          <p:nvPr/>
        </p:nvSpPr>
        <p:spPr>
          <a:xfrm>
            <a:off x="2206347" y="2725102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5" name="Text 5"/>
          <p:cNvSpPr/>
          <p:nvPr/>
        </p:nvSpPr>
        <p:spPr>
          <a:xfrm>
            <a:off x="2760107" y="2759750"/>
            <a:ext cx="37236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Исследование и разработка</a:t>
            </a:r>
            <a:endParaRPr lang="en-US" sz="2187" dirty="0"/>
          </a:p>
        </p:txBody>
      </p:sp>
      <p:sp>
        <p:nvSpPr>
          <p:cNvPr id="6" name="Text 6"/>
          <p:cNvSpPr/>
          <p:nvPr/>
        </p:nvSpPr>
        <p:spPr>
          <a:xfrm>
            <a:off x="2760107" y="3329107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Определение оптимальных составов конструкционных клеев и наноматериалов.</a:t>
            </a:r>
            <a:endParaRPr lang="en-US" sz="1750" dirty="0"/>
          </a:p>
        </p:txBody>
      </p:sp>
      <p:sp>
        <p:nvSpPr>
          <p:cNvPr id="7" name="Shape 7"/>
          <p:cNvSpPr/>
          <p:nvPr/>
        </p:nvSpPr>
        <p:spPr>
          <a:xfrm>
            <a:off x="7426285" y="268343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8"/>
          <p:cNvSpPr/>
          <p:nvPr/>
        </p:nvSpPr>
        <p:spPr>
          <a:xfrm>
            <a:off x="7575590" y="2725102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9" name="Text 9"/>
          <p:cNvSpPr/>
          <p:nvPr/>
        </p:nvSpPr>
        <p:spPr>
          <a:xfrm>
            <a:off x="8148399" y="2759750"/>
            <a:ext cx="404991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Тестирование и сертификация</a:t>
            </a:r>
            <a:endParaRPr lang="en-US" sz="2187" dirty="0"/>
          </a:p>
        </p:txBody>
      </p:sp>
      <p:sp>
        <p:nvSpPr>
          <p:cNvPr id="10" name="Text 10"/>
          <p:cNvSpPr/>
          <p:nvPr/>
        </p:nvSpPr>
        <p:spPr>
          <a:xfrm>
            <a:off x="8148399" y="3329107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Проверка прочности и долговечности деревянных конструкций с использованием новых материалов.</a:t>
            </a:r>
            <a:endParaRPr lang="en-US" sz="1750" dirty="0"/>
          </a:p>
        </p:txBody>
      </p:sp>
      <p:sp>
        <p:nvSpPr>
          <p:cNvPr id="11" name="Shape 11"/>
          <p:cNvSpPr/>
          <p:nvPr/>
        </p:nvSpPr>
        <p:spPr>
          <a:xfrm>
            <a:off x="2037993" y="479107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2" name="Text 12"/>
          <p:cNvSpPr/>
          <p:nvPr/>
        </p:nvSpPr>
        <p:spPr>
          <a:xfrm>
            <a:off x="2183487" y="4832747"/>
            <a:ext cx="2089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3" name="Text 13"/>
          <p:cNvSpPr/>
          <p:nvPr/>
        </p:nvSpPr>
        <p:spPr>
          <a:xfrm>
            <a:off x="2760107" y="4867394"/>
            <a:ext cx="340506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Производство и поставка</a:t>
            </a:r>
            <a:endParaRPr lang="en-US" sz="2187" dirty="0"/>
          </a:p>
        </p:txBody>
      </p:sp>
      <p:sp>
        <p:nvSpPr>
          <p:cNvPr id="14" name="Text 14"/>
          <p:cNvSpPr/>
          <p:nvPr/>
        </p:nvSpPr>
        <p:spPr>
          <a:xfrm>
            <a:off x="2760107" y="5436751"/>
            <a:ext cx="444400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Массовое производство конструкционных клеев и наноматериалов для деревянных конструкций.</a:t>
            </a:r>
            <a:endParaRPr lang="en-US" sz="1750" dirty="0"/>
          </a:p>
        </p:txBody>
      </p:sp>
      <p:sp>
        <p:nvSpPr>
          <p:cNvPr id="15" name="Shape 15"/>
          <p:cNvSpPr/>
          <p:nvPr/>
        </p:nvSpPr>
        <p:spPr>
          <a:xfrm>
            <a:off x="7426285" y="479107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6" name="Text 16"/>
          <p:cNvSpPr/>
          <p:nvPr/>
        </p:nvSpPr>
        <p:spPr>
          <a:xfrm>
            <a:off x="7564160" y="4832747"/>
            <a:ext cx="22419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624" dirty="0"/>
          </a:p>
        </p:txBody>
      </p:sp>
      <p:sp>
        <p:nvSpPr>
          <p:cNvPr id="17" name="Text 17"/>
          <p:cNvSpPr/>
          <p:nvPr/>
        </p:nvSpPr>
        <p:spPr>
          <a:xfrm>
            <a:off x="8148399" y="486739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Партнерство</a:t>
            </a:r>
            <a:endParaRPr lang="en-US" sz="2187" dirty="0"/>
          </a:p>
        </p:txBody>
      </p:sp>
      <p:sp>
        <p:nvSpPr>
          <p:cNvPr id="18" name="Text 18"/>
          <p:cNvSpPr/>
          <p:nvPr/>
        </p:nvSpPr>
        <p:spPr>
          <a:xfrm>
            <a:off x="8148399" y="5436751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Сотрудничество с строительными компаниями и архитектурными бюро для внедрения новых технологий.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587373037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5694" y="520828"/>
            <a:ext cx="9897519" cy="797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468"/>
              </a:lnSpc>
            </a:pPr>
            <a:r>
              <a:rPr lang="ru-RU" sz="4400" b="1" kern="0" spc="-131" dirty="0" smtClean="0">
                <a:solidFill>
                  <a:srgbClr val="000000"/>
                </a:solidFill>
                <a:ea typeface="Inter" pitchFamily="34" charset="-122"/>
              </a:rPr>
              <a:t>Инвестиционные расходы на проект</a:t>
            </a:r>
            <a:endParaRPr lang="en-US" sz="4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647723"/>
              </p:ext>
            </p:extLst>
          </p:nvPr>
        </p:nvGraphicFramePr>
        <p:xfrm>
          <a:off x="1660633" y="1704428"/>
          <a:ext cx="10731063" cy="4328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51860">
                  <a:extLst>
                    <a:ext uri="{9D8B030D-6E8A-4147-A177-3AD203B41FA5}">
                      <a16:colId xmlns:a16="http://schemas.microsoft.com/office/drawing/2014/main" val="2086208662"/>
                    </a:ext>
                  </a:extLst>
                </a:gridCol>
                <a:gridCol w="4579203">
                  <a:extLst>
                    <a:ext uri="{9D8B030D-6E8A-4147-A177-3AD203B41FA5}">
                      <a16:colId xmlns:a16="http://schemas.microsoft.com/office/drawing/2014/main" val="1957850999"/>
                    </a:ext>
                  </a:extLst>
                </a:gridCol>
              </a:tblGrid>
              <a:tr h="5902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Предварительный расчёт согласно смете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Сумма в рублях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414534"/>
                  </a:ext>
                </a:extLst>
              </a:tr>
              <a:tr h="90505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1.  </a:t>
                      </a:r>
                      <a:r>
                        <a:rPr lang="ru-RU" sz="2000" baseline="0" dirty="0" smtClean="0"/>
                        <a:t> Инвестиции</a:t>
                      </a:r>
                      <a:r>
                        <a:rPr lang="ru-RU" sz="2000" dirty="0" smtClean="0"/>
                        <a:t> в расходные</a:t>
                      </a:r>
                      <a:r>
                        <a:rPr lang="ru-RU" sz="2000" baseline="0" dirty="0" smtClean="0"/>
                        <a:t> экспериментальные материалы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510</a:t>
                      </a:r>
                      <a:r>
                        <a:rPr lang="ru-RU" sz="2000" baseline="0" dirty="0" smtClean="0"/>
                        <a:t> 000 р.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762324"/>
                  </a:ext>
                </a:extLst>
              </a:tr>
              <a:tr h="90505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2.   Инвестиции</a:t>
                      </a:r>
                      <a:r>
                        <a:rPr lang="ru-RU" sz="2000" baseline="0" dirty="0" smtClean="0"/>
                        <a:t> в оснащение и запуск лаборатории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1 780 000 р.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065710"/>
                  </a:ext>
                </a:extLst>
              </a:tr>
              <a:tr h="90505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3.   Затраты на подготовку и</a:t>
                      </a:r>
                      <a:r>
                        <a:rPr lang="ru-RU" sz="2000" baseline="0" dirty="0" smtClean="0"/>
                        <a:t> пропитку 1 тестируемого комплекта </a:t>
                      </a:r>
                      <a:r>
                        <a:rPr lang="en-US" sz="2000" baseline="0" dirty="0" smtClean="0"/>
                        <a:t>“</a:t>
                      </a:r>
                      <a:r>
                        <a:rPr lang="ru-RU" sz="2000" baseline="0" dirty="0" smtClean="0"/>
                        <a:t>Баня в сборе</a:t>
                      </a:r>
                      <a:r>
                        <a:rPr lang="en-US" sz="2000" baseline="0" dirty="0" smtClean="0"/>
                        <a:t>”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41 000 р.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818032"/>
                  </a:ext>
                </a:extLst>
              </a:tr>
              <a:tr h="51155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4.   Постоянные затраты </a:t>
                      </a:r>
                      <a:r>
                        <a:rPr lang="en-US" sz="2000" dirty="0" smtClean="0"/>
                        <a:t>startup</a:t>
                      </a:r>
                      <a:r>
                        <a:rPr lang="ru-RU" sz="2000" dirty="0" smtClean="0"/>
                        <a:t>-проекта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4 680</a:t>
                      </a:r>
                      <a:r>
                        <a:rPr lang="ru-RU" sz="2000" baseline="0" dirty="0" smtClean="0"/>
                        <a:t> 000 р.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015517"/>
                  </a:ext>
                </a:extLst>
              </a:tr>
              <a:tr h="51155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5.   Доходы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1 938</a:t>
                      </a:r>
                      <a:r>
                        <a:rPr lang="ru-RU" sz="2000" baseline="0" dirty="0" smtClean="0"/>
                        <a:t> 000 р.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9974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65737" y="6390290"/>
            <a:ext cx="1031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Срок окупаемости составляет 1,2 года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04588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5;p11"/>
          <p:cNvSpPr txBox="1"/>
          <p:nvPr/>
        </p:nvSpPr>
        <p:spPr>
          <a:xfrm>
            <a:off x="713332" y="917645"/>
            <a:ext cx="2022160" cy="596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300" tIns="39150" rIns="78300" bIns="39150" anchor="t" anchorCtr="0">
            <a:spAutoFit/>
          </a:bodyPr>
          <a:lstStyle/>
          <a:p>
            <a:r>
              <a:rPr lang="ru-RU" sz="336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2160"/>
          </a:p>
        </p:txBody>
      </p:sp>
      <p:sp>
        <p:nvSpPr>
          <p:cNvPr id="3" name="Google Shape;146;p11"/>
          <p:cNvSpPr txBox="1"/>
          <p:nvPr/>
        </p:nvSpPr>
        <p:spPr>
          <a:xfrm>
            <a:off x="663858" y="3000367"/>
            <a:ext cx="1714512" cy="275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t" anchorCtr="0">
            <a:noAutofit/>
          </a:bodyPr>
          <a:lstStyle/>
          <a:p>
            <a:pPr>
              <a:buClr>
                <a:schemeClr val="lt1"/>
              </a:buClr>
              <a:buSzPts val="2000"/>
            </a:pPr>
            <a:r>
              <a:rPr lang="ru-RU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Сайт:</a:t>
            </a:r>
            <a:endParaRPr sz="2160" dirty="0"/>
          </a:p>
          <a:p>
            <a:pPr>
              <a:buClr>
                <a:schemeClr val="dk1"/>
              </a:buClr>
              <a:buSzPts val="2000"/>
            </a:pPr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lt1"/>
              </a:buClr>
              <a:buSzPts val="2000"/>
            </a:pPr>
            <a:endParaRPr sz="2160" dirty="0"/>
          </a:p>
          <a:p>
            <a:pPr>
              <a:buClr>
                <a:schemeClr val="dk1"/>
              </a:buClr>
              <a:buSzPts val="2000"/>
            </a:pPr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sz="2400" dirty="0">
              <a:solidFill>
                <a:schemeClr val="lt1"/>
              </a:solidFill>
            </a:endParaRPr>
          </a:p>
          <a:p>
            <a:endParaRPr sz="2400" dirty="0">
              <a:solidFill>
                <a:schemeClr val="lt1"/>
              </a:solidFill>
            </a:endParaRPr>
          </a:p>
          <a:p>
            <a:r>
              <a:rPr lang="ru-RU" sz="2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r>
              <a:rPr lang="ru-RU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384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  <a:buSzPts val="3200"/>
            </a:pPr>
            <a:endParaRPr sz="384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47;p11"/>
          <p:cNvSpPr txBox="1"/>
          <p:nvPr/>
        </p:nvSpPr>
        <p:spPr>
          <a:xfrm>
            <a:off x="1778360" y="3000365"/>
            <a:ext cx="7029360" cy="391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t" anchorCtr="0">
            <a:noAutofit/>
          </a:bodyPr>
          <a:lstStyle/>
          <a:p>
            <a:r>
              <a:rPr lang="ru-RU" sz="2400" dirty="0">
                <a:solidFill>
                  <a:schemeClr val="lt1"/>
                </a:solidFill>
              </a:rPr>
              <a:t>https://pt.2035.university/project/razrabotka-meropriatij-dla-uvelicenia-sroka-sluzby-prostranstvennyh-skvoznyh-derevannyh-konstrukcij?_ga=2.76372181.1310747766.1698225999-2095511683.1696343895</a:t>
            </a:r>
            <a:endParaRPr sz="2160" dirty="0">
              <a:solidFill>
                <a:schemeClr val="lt1"/>
              </a:solidFill>
            </a:endParaRPr>
          </a:p>
          <a:p>
            <a:endParaRPr sz="2160" dirty="0"/>
          </a:p>
          <a:p>
            <a:r>
              <a:rPr lang="ru-RU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emailmuzhsvin@gmail.com</a:t>
            </a:r>
            <a:endParaRPr sz="2160" dirty="0"/>
          </a:p>
          <a:p>
            <a:pPr>
              <a:buClr>
                <a:schemeClr val="dk1"/>
              </a:buClr>
              <a:buSzPts val="3200"/>
            </a:pPr>
            <a:endParaRPr sz="384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056381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444</Words>
  <Application>Microsoft Office PowerPoint</Application>
  <PresentationFormat>Произвольный</PresentationFormat>
  <Paragraphs>96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13</cp:revision>
  <dcterms:created xsi:type="dcterms:W3CDTF">2023-10-25T15:30:55Z</dcterms:created>
  <dcterms:modified xsi:type="dcterms:W3CDTF">2023-11-28T17:39:54Z</dcterms:modified>
</cp:coreProperties>
</file>