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8245800-D344-4850-ABE9-9F97E3457171}">
  <a:tblStyle styleId="{58245800-D344-4850-ABE9-9F97E345717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idx="1" type="body"/>
          </p:nvPr>
        </p:nvSpPr>
        <p:spPr>
          <a:xfrm>
            <a:off x="663300" y="1431911"/>
            <a:ext cx="3825300" cy="2279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4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MURMEAL:</a:t>
            </a:r>
            <a:endParaRPr sz="40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мобильное приложение по доставке наборов еды составленных в соответствии с рекомендациями диетолога.</a:t>
            </a:r>
            <a:endParaRPr sz="18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38" y="3857550"/>
            <a:ext cx="1218360" cy="1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532950" y="1670125"/>
            <a:ext cx="6098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Тема, лежащая в основе проекта является актуальной по данным критериям: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000"/>
              <a:buFont typeface="Raleway"/>
              <a:buChar char="●"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Продолжительный рост популярности сервисов по доставке еды в нынешнее время (согласно прогнозам информационно-консалтингового агентства Infoline, в 2023 году рынок доставки готовых рационов питания вырастет на 15% - c 16,4 до 18 млрд рублей)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000"/>
              <a:buFont typeface="Raleway"/>
              <a:buChar char="●"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Отсутствие </a:t>
            </a: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Мурманской области </a:t>
            </a: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сервиса по доставке еды на основе ограничений в рационе человека (аллергики, люди с непереносимостью лактозы, соблюдающие диету и пр.)</a:t>
            </a:r>
            <a:endParaRPr sz="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9" name="Google Shape;129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0" name="Google Shape;130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5" name="Google Shape;135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456825" y="2396625"/>
            <a:ext cx="7842300" cy="17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2000">
                <a:solidFill>
                  <a:srgbClr val="132C40"/>
                </a:solidFill>
              </a:rPr>
              <a:t>Целевая аудитория: жители Мурманской области страдающие диабетом, </a:t>
            </a:r>
            <a:r>
              <a:rPr lang="ru" sz="2000">
                <a:solidFill>
                  <a:srgbClr val="132C40"/>
                </a:solidFill>
              </a:rPr>
              <a:t>непереносимостью</a:t>
            </a:r>
            <a:r>
              <a:rPr lang="ru" sz="2000">
                <a:solidFill>
                  <a:srgbClr val="132C40"/>
                </a:solidFill>
              </a:rPr>
              <a:t> лактозы, различными видами пищевых аллергий и </a:t>
            </a:r>
            <a:r>
              <a:rPr lang="ru" sz="2000">
                <a:solidFill>
                  <a:srgbClr val="132C40"/>
                </a:solidFill>
              </a:rPr>
              <a:t>вегетарианцы</a:t>
            </a:r>
            <a:r>
              <a:rPr lang="ru" sz="2000">
                <a:solidFill>
                  <a:srgbClr val="132C40"/>
                </a:solidFill>
              </a:rPr>
              <a:t>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456825" y="2282325"/>
            <a:ext cx="7897800" cy="2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2000">
                <a:solidFill>
                  <a:srgbClr val="132C40"/>
                </a:solidFill>
              </a:rPr>
              <a:t>Отсутствие </a:t>
            </a:r>
            <a:r>
              <a:rPr lang="ru" sz="2000">
                <a:solidFill>
                  <a:srgbClr val="132C40"/>
                </a:solidFill>
              </a:rPr>
              <a:t>в Мурманской области</a:t>
            </a:r>
            <a:r>
              <a:rPr lang="ru" sz="2000">
                <a:solidFill>
                  <a:srgbClr val="132C40"/>
                </a:solidFill>
              </a:rPr>
              <a:t> сервисов по доставке наборов питания, составленных на основе ограничений в рационе питания человека;</a:t>
            </a:r>
            <a:endParaRPr sz="2000">
              <a:solidFill>
                <a:srgbClr val="132C40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2000">
                <a:solidFill>
                  <a:srgbClr val="132C40"/>
                </a:solidFill>
              </a:rPr>
              <a:t>Отсутствие альтернативных продуктов питания в магазинах;</a:t>
            </a:r>
            <a:endParaRPr sz="2000">
              <a:solidFill>
                <a:srgbClr val="132C40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2000">
                <a:solidFill>
                  <a:srgbClr val="132C40"/>
                </a:solidFill>
              </a:rPr>
              <a:t>Сложность самостоятельного </a:t>
            </a:r>
            <a:r>
              <a:rPr lang="ru" sz="2000">
                <a:solidFill>
                  <a:srgbClr val="132C40"/>
                </a:solidFill>
              </a:rPr>
              <a:t>подбора</a:t>
            </a:r>
            <a:r>
              <a:rPr lang="ru" sz="2000">
                <a:solidFill>
                  <a:srgbClr val="132C40"/>
                </a:solidFill>
              </a:rPr>
              <a:t> </a:t>
            </a:r>
            <a:r>
              <a:rPr lang="ru" sz="2000">
                <a:solidFill>
                  <a:srgbClr val="132C40"/>
                </a:solidFill>
              </a:rPr>
              <a:t>сбалансированного</a:t>
            </a:r>
            <a:r>
              <a:rPr lang="ru" sz="2000">
                <a:solidFill>
                  <a:srgbClr val="132C40"/>
                </a:solidFill>
              </a:rPr>
              <a:t> рациона  питания.</a:t>
            </a:r>
            <a:endParaRPr sz="20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7200" y="2396625"/>
            <a:ext cx="7869600" cy="11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400"/>
              <a:buChar char="●"/>
            </a:pPr>
            <a:r>
              <a:rPr lang="ru" sz="2000">
                <a:solidFill>
                  <a:srgbClr val="132C40"/>
                </a:solidFill>
              </a:rPr>
              <a:t>М</a:t>
            </a:r>
            <a:r>
              <a:rPr lang="ru" sz="2000">
                <a:solidFill>
                  <a:srgbClr val="132C40"/>
                </a:solidFill>
              </a:rPr>
              <a:t>обильное приложение со встроенным сервисом по доставке готовой еды, подобранной диетологом на основе индивидуального анкетирования.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/>
        </p:nvSpPr>
        <p:spPr>
          <a:xfrm>
            <a:off x="487225" y="2088575"/>
            <a:ext cx="72279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Моб. приложение </a:t>
            </a:r>
            <a:r>
              <a:rPr lang="ru" sz="2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“MURMEAL” помогает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людям, проживающим в Мурманской области и имеющим особенности в рационе питания </a:t>
            </a:r>
            <a:r>
              <a:rPr lang="ru" sz="2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заказывать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составленную диетологом </a:t>
            </a:r>
            <a:r>
              <a:rPr lang="ru" sz="2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готовую еду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при отсутствии сервисов по доставке наборов еды </a:t>
            </a:r>
            <a:r>
              <a:rPr lang="ru" sz="20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с учетом проблем в рационе питания</a:t>
            </a:r>
            <a:r>
              <a:rPr lang="ru" sz="20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2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429225" y="1257875"/>
            <a:ext cx="7730700" cy="54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0"/>
          <p:cNvSpPr txBox="1"/>
          <p:nvPr>
            <p:ph type="title"/>
          </p:nvPr>
        </p:nvSpPr>
        <p:spPr>
          <a:xfrm>
            <a:off x="456830" y="1257875"/>
            <a:ext cx="7675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ru" sz="2800">
                <a:solidFill>
                  <a:schemeClr val="lt1"/>
                </a:solidFill>
              </a:rPr>
              <a:t>ЦЕННОСТЬ, ЦЕННОСТНОЕ ПРЕДЛОЖЕНИЕ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456825" y="2191125"/>
            <a:ext cx="78702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</a:t>
            </a:r>
            <a:r>
              <a:rPr lang="ru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ынок доставки готовых рационов питания</a:t>
            </a:r>
            <a:endParaRPr sz="24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●"/>
            </a:pPr>
            <a:r>
              <a:rPr lang="ru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PAM - 85 155 347 200 руб.</a:t>
            </a:r>
            <a:endParaRPr sz="24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●"/>
            </a:pPr>
            <a:r>
              <a:rPr lang="ru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TAM - 55 330 400 руб.</a:t>
            </a:r>
            <a:endParaRPr sz="24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●"/>
            </a:pPr>
            <a:r>
              <a:rPr lang="ru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SAM - 27 665 200 руб.</a:t>
            </a:r>
            <a:endParaRPr sz="24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●"/>
            </a:pPr>
            <a:r>
              <a:rPr lang="ru" sz="2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SOM - 13 832 600 руб.</a:t>
            </a:r>
            <a:endParaRPr sz="24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456825" y="2088575"/>
            <a:ext cx="3892500" cy="29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Прямой конкурент: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Performance Group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Косвенные конкуренты: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Grow Food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«Шефмаркет»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Elementaree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Justfood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3" name="Google Shape;213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4656825" y="2088575"/>
            <a:ext cx="3892500" cy="30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Слабые стороны конкурентов: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Сервисы не работают на </a:t>
            </a: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территории</a:t>
            </a: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Мурманской области;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Нет предложения наборов готовой еды </a:t>
            </a: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подобранной диетологом на основе индивидуального анкетирования.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456825" y="1270150"/>
            <a:ext cx="3560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 txBox="1"/>
          <p:nvPr>
            <p:ph type="title"/>
          </p:nvPr>
        </p:nvSpPr>
        <p:spPr>
          <a:xfrm>
            <a:off x="456825" y="1257875"/>
            <a:ext cx="356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3"/>
          <p:cNvSpPr txBox="1"/>
          <p:nvPr/>
        </p:nvSpPr>
        <p:spPr>
          <a:xfrm>
            <a:off x="457200" y="2088575"/>
            <a:ext cx="4313100" cy="26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Доставка наборов готовой еды, составленных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диетологами;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Мобильное приложение по модели freemium;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Интеграция с популярными сервисами с уже существующей логистикой: СберМаркет, Яндекс Еда и т.д.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5094725" y="2088575"/>
            <a:ext cx="35607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ебестоимость разработки: 1 180 000 руб.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Срок окупаемости: 8 месяцев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Потенциальная прибыль за 12 месяцев: 4 млн. руб.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531675" y="2088600"/>
            <a:ext cx="46557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Создана команда;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Проведен анализ конкурентов и рынка;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Рассчитана бизнес модель и юнит экономика.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Создан прототип с помощью конструктора no-code разработки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50" name="Google Shape;250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{58245800-D344-4850-ABE9-9F97E3457171}</a:tableStyleId>
              </a:tblPr>
              <a:tblGrid>
                <a:gridCol w="3383400"/>
                <a:gridCol w="4619825"/>
              </a:tblGrid>
              <a:tr h="50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 ОТ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ЧЕСТВО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29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Raleway SemiBold"/>
                        <a:buChar char="●"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Герасимов Константин Сергеевич</a:t>
                      </a:r>
                      <a:endParaRPr sz="1200" u="none" cap="none" strike="noStrike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1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Raleway SemiBold"/>
                        <a:buChar char="●"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Бурсов Михаил Александрович</a:t>
                      </a:r>
                      <a:endParaRPr sz="12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Raleway SemiBold"/>
                        <a:buChar char="●"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Зуев Герман Германович</a:t>
                      </a:r>
                      <a:endParaRPr sz="1200">
                        <a:solidFill>
                          <a:schemeClr val="dk2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-2794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Raleway SemiBold"/>
                        <a:buChar char="●"/>
                      </a:pPr>
                      <a:r>
                        <a:rPr lang="ru" sz="12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Антипов Владислав </a:t>
                      </a:r>
                      <a:r>
                        <a:rPr lang="ru" sz="1200">
                          <a:solidFill>
                            <a:schemeClr val="dk2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Александрович</a:t>
                      </a:r>
                      <a:endParaRPr sz="1200">
                        <a:solidFill>
                          <a:srgbClr val="132C4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Raleway SemiBold"/>
                        <a:buChar char="●"/>
                      </a:pPr>
                      <a:r>
                        <a:rPr lang="ru" sz="12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Биркозова Софья Алексеевна</a:t>
                      </a:r>
                      <a:endParaRPr sz="12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1" name="Google Shape;25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2" name="Google Shape;262;p36"/>
          <p:cNvSpPr txBox="1"/>
          <p:nvPr>
            <p:ph idx="1" type="body"/>
          </p:nvPr>
        </p:nvSpPr>
        <p:spPr>
          <a:xfrm>
            <a:off x="456813" y="1288275"/>
            <a:ext cx="79737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Char char="●"/>
            </a:pPr>
            <a:r>
              <a:rPr lang="ru" sz="14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4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Собираем информацию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Выбираем платформу для реализации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Разрабатываем приложение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Ищем партнеров</a:t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Проработка логистики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1" name="Google Shape;271;p36"/>
          <p:cNvGraphicFramePr/>
          <p:nvPr/>
        </p:nvGraphicFramePr>
        <p:xfrm>
          <a:off x="875747" y="3101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{58245800-D344-4850-ABE9-9F97E3457171}</a:tableStyleId>
              </a:tblPr>
              <a:tblGrid>
                <a:gridCol w="3165650"/>
                <a:gridCol w="1591575"/>
                <a:gridCol w="2378625"/>
              </a:tblGrid>
              <a:tr h="332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75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Доработка прототипа</a:t>
                      </a:r>
                      <a:endParaRPr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2023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Зуев Герман Германович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Проведение решенческого интервью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Январь 2024 г.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Биркозова Софья Алексеевна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MVP</a:t>
                      </a:r>
                      <a:endParaRPr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Март 2024 г.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Бурсов Михаил Александрович, Антипов Владислав Александрович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2" name="Google Shape;272;p36"/>
          <p:cNvSpPr txBox="1"/>
          <p:nvPr/>
        </p:nvSpPr>
        <p:spPr>
          <a:xfrm>
            <a:off x="401725" y="2784988"/>
            <a:ext cx="50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Char char="●"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b="0" i="0" lang="ru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лан-график на ближайшие 2-4  недели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456825" y="2454575"/>
            <a:ext cx="78144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000">
                <a:solidFill>
                  <a:srgbClr val="132C40"/>
                </a:solidFill>
              </a:rPr>
              <a:t>Герасимов Константин Сергеевич</a:t>
            </a:r>
            <a:endParaRPr sz="2000">
              <a:solidFill>
                <a:srgbClr val="132C4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2000">
                <a:solidFill>
                  <a:srgbClr val="132C40"/>
                </a:solidFill>
              </a:rPr>
              <a:t>Telegram: @kgklt </a:t>
            </a:r>
            <a:r>
              <a:rPr lang="ru" sz="2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|</a:t>
            </a:r>
            <a:r>
              <a:rPr lang="ru" sz="2000">
                <a:solidFill>
                  <a:srgbClr val="132C40"/>
                </a:solidFill>
              </a:rPr>
              <a:t> t.me/kgklt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