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5" r:id="rId3"/>
    <p:sldId id="266" r:id="rId4"/>
    <p:sldId id="277" r:id="rId5"/>
    <p:sldId id="256" r:id="rId6"/>
    <p:sldId id="274" r:id="rId7"/>
    <p:sldId id="275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88998-D8FD-4721-B680-0CF1BAB9C67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6F9C1-2138-48D0-B9E6-CFF0F6DC9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82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01DC5-1605-4A0A-BA48-DFCB16C3E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094385-1D71-4592-99BD-F3C3D93C5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5C218D-C264-423C-89C9-4DA20EA4C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BFF2A9-A4F0-40EF-AF25-66D81EAA4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48BCA2-B6BB-4151-9EF7-7D080AC39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49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D618F-C918-437C-B8D1-0C040359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6E1780-7D5C-40E2-B9E6-EC050FA5E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F3FEAE-EDB0-4DAD-8E33-EDD772289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DAA932-5CEE-4E5C-95E6-88815D87B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ED6F7A-9736-4FC8-887A-1E1F2A2F4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6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18609-88DF-4F61-B136-7B65DC3CA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41F222-0D76-4E25-A661-DC698B43A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0D3E7A-3580-41C7-846B-0942C2044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B27B66-F098-4326-B132-1B936603B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5A69B6-F2DD-425C-B2F7-656C92F15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F4873-C2AB-4B9C-ABBF-81EFC3A1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D439CB-3209-44D8-B056-9B94C5A0C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D5446A-421F-4409-B357-11396929E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EB024A-93F0-41F1-B16B-C34252B8F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ECCEA5-6A7A-4C8F-B816-E387026B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C3976C-8B16-4A05-94DE-35A7BF4C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4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214F8-EB0C-4788-BBB9-0DC9C2B2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F6E577-D16B-49DA-9AE5-CDE308575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7D2958-BDAD-437D-8C90-E93148940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E06F3CC-9FAA-493D-AF50-A7AFB2229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F02A00-7A61-4C94-88EE-435478DFB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453AE9-B7E7-45FA-8B43-B4B0B5B57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D10992F-F5CA-4471-B7AC-4F4BB275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E311AC-4621-4E86-8997-76ADCB9C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2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26A4C-55F2-4EAD-A6BA-8943301B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FE0345-D2D8-429B-9644-B849A71C9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1AA022-F70F-40A3-9D50-5A1465CF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561187-C451-44B8-AE29-4564EEF56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00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D26CCEF-F07F-4FC6-9D87-D3408B53E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E2AE1E5-3892-4F54-9E4E-134D7859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8762DB-616C-407C-8907-3E5FC262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0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9D371-B73D-4F0D-9ED6-929752AF5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3D50FB-8F37-430A-B97F-6BD2CF3B8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C56D48-A804-4510-AB08-E12A0A1A4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A75C1C-D1E0-4CFA-9C0D-E71E29E9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C11D5C-D28F-4F18-B76D-3EE05AD14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4FE5AC-44E9-474D-AB11-E6E1723A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6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42FA9-C474-4FB8-B18A-C51F98765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256483-60DE-4A0B-8B61-11F4EBF9D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23FBCF-912D-4672-9A46-57FCCCFBD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724FD4-CBE4-43E1-9CFA-53EFDD67A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AF2DDC-EE73-4494-BB46-84033EDBE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9F14FA-F883-43E1-9519-9BACECC84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25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AE59A-88B1-4625-95FA-4274F377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99C0B1-A371-4577-B5C2-6E88C4A83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329E6F-4957-4D59-ACEA-B2E0521F3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82A869-6906-485F-B17A-A6890D3C9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A96CB7-22DB-4D96-BCA2-02B52C615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0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9C5CA5-B491-4D36-BBEC-08365C2348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114B66-9160-4986-ACF9-1CEED5E7E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1599F5-51A6-4492-B458-F1175AF70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2EFC67-FE18-4DD3-B4A0-B59D5B175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0B2579-222A-4315-A87B-813048F7A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33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67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7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59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7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88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67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10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78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26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3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76864-BFA7-4DDB-A7E0-13872EAD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EA7F23-DDF4-4DFE-BF28-901C1E429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4CB59F-189C-415A-B3DA-867FB6F18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06BF4-1B07-4DA0-986C-37CBA59BDEA5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E5BD02-58FD-41A0-BE3D-69C6A88FFF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017B93-E9DB-4EFC-BB8B-A0FFA6525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D8B00-371E-44D2-A398-A39608103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9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link.technologyadvice.com/r/3dfy-ai-main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link.technologyadvice.com/r/sloyd-main" TargetMode="External"/><Relationship Id="rId12" Type="http://schemas.openxmlformats.org/officeDocument/2006/relationships/hyperlink" Target="https://link.technologyadvice.com/r/github-neroi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link.technologyadvice.com/r/spline-main" TargetMode="External"/><Relationship Id="rId11" Type="http://schemas.openxmlformats.org/officeDocument/2006/relationships/hyperlink" Target="https://link.technologyadvice.com/r/ponzu-main" TargetMode="External"/><Relationship Id="rId5" Type="http://schemas.openxmlformats.org/officeDocument/2006/relationships/hyperlink" Target="https://link.technologyadvice.com/r/rokoko-vision" TargetMode="External"/><Relationship Id="rId10" Type="http://schemas.openxmlformats.org/officeDocument/2006/relationships/hyperlink" Target="https://link.technologyadvice.com/r/deepmotion-3d-animation" TargetMode="External"/><Relationship Id="rId4" Type="http://schemas.openxmlformats.org/officeDocument/2006/relationships/hyperlink" Target="https://link.technologyadvice.com/r/masterpiece-x-main" TargetMode="External"/><Relationship Id="rId9" Type="http://schemas.openxmlformats.org/officeDocument/2006/relationships/hyperlink" Target="https://link.technologyadvice.com/r/luma-ai-mai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349F3F-2059-4519-AD69-624EB4E8D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2178803" cy="6857999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1804690"/>
            <a:ext cx="6297018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Easy3D: ИИ-помощник для 3D моделирования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233492" y="3328591"/>
            <a:ext cx="629701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Представляем Easy3D - инновационный ИИ-ассистент для 3D моделирования. Наше решение делает обучение доступным и эффективным для студентов и профессионалов. Easy3D - это будущее 3D-образования.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233492" y="4750892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by Рональд Яронский</a:t>
            </a:r>
            <a:endParaRPr lang="en-US" sz="1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408C06-F5EF-4E65-93B6-8640C060D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99189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125" y="626964"/>
            <a:ext cx="6381750" cy="1160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541"/>
              </a:lnSpc>
            </a:pPr>
            <a:r>
              <a:rPr lang="en-US" sz="362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Целевая аудитория и проблематика</a:t>
            </a:r>
            <a:endParaRPr lang="en-US" sz="36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19125" y="2067862"/>
            <a:ext cx="3102471" cy="2283519"/>
          </a:xfrm>
          <a:prstGeom prst="roundRect">
            <a:avLst>
              <a:gd name="adj" fmla="val 32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02283" y="2236292"/>
            <a:ext cx="2321818" cy="290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1</a:t>
            </a:r>
            <a:endParaRPr lang="en-US" sz="17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02283" y="2632571"/>
            <a:ext cx="2736156" cy="282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Студенты и онлайн-школы</a:t>
            </a:r>
            <a:endParaRPr lang="en-US" sz="1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02283" y="3021608"/>
            <a:ext cx="2736156" cy="113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Наша целевая аудитория - учащиеся, стремящиеся освоить 3D-моделирование быстро и </a:t>
            </a:r>
            <a:r>
              <a:rPr lang="en-US" sz="1667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эффективно</a:t>
            </a: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 </a:t>
            </a:r>
            <a:endParaRPr lang="en-US" sz="1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3898405" y="2064939"/>
            <a:ext cx="3102471" cy="2283519"/>
          </a:xfrm>
          <a:prstGeom prst="roundRect">
            <a:avLst>
              <a:gd name="adj" fmla="val 32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081562" y="2236292"/>
            <a:ext cx="2321818" cy="290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2</a:t>
            </a:r>
            <a:endParaRPr lang="en-US" sz="17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081562" y="2632571"/>
            <a:ext cx="2736156" cy="282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Высокая стоимость обучения</a:t>
            </a:r>
            <a:endParaRPr lang="en-US" sz="1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081562" y="3021608"/>
            <a:ext cx="2736156" cy="848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Существующие курсы часто дороги и не всегда </a:t>
            </a:r>
            <a:r>
              <a:rPr lang="en-US" sz="1667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эффективны</a:t>
            </a: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667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для</a:t>
            </a:r>
            <a:r>
              <a:rPr lang="ru-RU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667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начинающих</a:t>
            </a: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sz="1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19124" y="4631421"/>
            <a:ext cx="6381750" cy="1717576"/>
          </a:xfrm>
          <a:prstGeom prst="roundRect">
            <a:avLst>
              <a:gd name="adj" fmla="val 4326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2283" y="4696619"/>
            <a:ext cx="2321818" cy="290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3</a:t>
            </a:r>
            <a:endParaRPr lang="en-US" sz="17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02283" y="5092898"/>
            <a:ext cx="6015434" cy="282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Сложность восприятия</a:t>
            </a:r>
            <a:endParaRPr lang="en-US" sz="1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02283" y="5481936"/>
            <a:ext cx="6015434" cy="565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Традиционные методы обучения и справочники трудны для понимания новичками в 3D-моделировании.</a:t>
            </a:r>
            <a:endParaRPr lang="en-US" sz="1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BA1C3CAC-526E-4C60-94A7-23F42991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0"/>
          <p:cNvSpPr/>
          <p:nvPr/>
        </p:nvSpPr>
        <p:spPr>
          <a:xfrm>
            <a:off x="522585" y="410568"/>
            <a:ext cx="8021935" cy="489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833"/>
              </a:lnSpc>
            </a:pPr>
            <a:r>
              <a:rPr lang="en-US" sz="3333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Easy3D - Интеллектуальный помощник</a:t>
            </a:r>
            <a:endParaRPr lang="en-US" sz="3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735" y="1130179"/>
            <a:ext cx="746621" cy="11945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93144" y="1348482"/>
            <a:ext cx="1959868" cy="244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3333" b="1" dirty="0"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EduNet</a:t>
            </a:r>
            <a:endParaRPr lang="en-US" sz="333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493143" y="1682949"/>
            <a:ext cx="11051179" cy="710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Образовательная сеть, обеспечивающая доступ к </a:t>
            </a: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передовым</a:t>
            </a: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методикам</a:t>
            </a:r>
            <a:endParaRPr lang="ru-RU" sz="2333" b="1" dirty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875"/>
              </a:lnSpc>
            </a:pP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обучения</a:t>
            </a: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3D-моделированию.</a:t>
            </a:r>
            <a:r>
              <a:rPr lang="ru-RU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en-US" sz="233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35" y="3041831"/>
            <a:ext cx="746621" cy="11945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93143" y="3181274"/>
            <a:ext cx="1959868" cy="244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3333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NeuroNet</a:t>
            </a:r>
            <a:endParaRPr lang="en-US" sz="3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493142" y="3572042"/>
            <a:ext cx="10176272" cy="80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Нейросеть, анализирующая действия пользователя и </a:t>
            </a: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предоставляющая</a:t>
            </a: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ru-RU" sz="2333" b="1" dirty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875"/>
              </a:lnSpc>
            </a:pP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персонализированные</a:t>
            </a: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рекомендации</a:t>
            </a: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sz="233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734" y="5063390"/>
            <a:ext cx="746621" cy="119459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76880" y="5248062"/>
            <a:ext cx="1959868" cy="244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3333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TechNet</a:t>
            </a:r>
            <a:endParaRPr lang="en-US" sz="3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507995" y="5660687"/>
            <a:ext cx="10176272" cy="238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Технологическая платформа, интегрирующая ИИ-ассистента в </a:t>
            </a: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процесс</a:t>
            </a: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ru-RU" sz="2333" b="1" dirty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875"/>
              </a:lnSpc>
            </a:pPr>
            <a:r>
              <a:rPr lang="en-US" sz="2333" b="1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создания</a:t>
            </a:r>
            <a:r>
              <a:rPr lang="en-US" sz="2333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3D-моделей.</a:t>
            </a:r>
            <a:endParaRPr lang="en-US" sz="233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Picture background">
            <a:extLst>
              <a:ext uri="{FF2B5EF4-FFF2-40B4-BE49-F238E27FC236}">
                <a16:creationId xmlns:a16="http://schemas.microsoft.com/office/drawing/2014/main" id="{096B7974-4726-444E-93C5-C9E437AAB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0"/>
          <p:cNvSpPr/>
          <p:nvPr/>
        </p:nvSpPr>
        <p:spPr>
          <a:xfrm>
            <a:off x="661492" y="868065"/>
            <a:ext cx="10869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b="1" dirty="0"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Стоимость обучения 3D-моделированию:</a:t>
            </a:r>
            <a:endParaRPr lang="en-US" sz="3708" dirty="0"/>
          </a:p>
        </p:txBody>
      </p:sp>
      <p:sp>
        <p:nvSpPr>
          <p:cNvPr id="3" name="Text 1"/>
          <p:cNvSpPr/>
          <p:nvPr/>
        </p:nvSpPr>
        <p:spPr>
          <a:xfrm>
            <a:off x="661492" y="2332832"/>
            <a:ext cx="32614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Вызов для студентов</a:t>
            </a:r>
            <a:endParaRPr lang="en-US" sz="1833" dirty="0"/>
          </a:p>
        </p:txBody>
      </p:sp>
      <p:sp>
        <p:nvSpPr>
          <p:cNvPr id="4" name="Text 2"/>
          <p:cNvSpPr/>
          <p:nvPr/>
        </p:nvSpPr>
        <p:spPr>
          <a:xfrm>
            <a:off x="661492" y="2911575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Обучение 3D-моделированию – это дорогая инвестиция.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661492" y="3644008"/>
            <a:ext cx="36149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Профессиональное ПО</a:t>
            </a:r>
            <a:endParaRPr lang="en-US" sz="1833" dirty="0"/>
          </a:p>
        </p:txBody>
      </p:sp>
      <p:sp>
        <p:nvSpPr>
          <p:cNvPr id="6" name="Text 4"/>
          <p:cNvSpPr/>
          <p:nvPr/>
        </p:nvSpPr>
        <p:spPr>
          <a:xfrm>
            <a:off x="661492" y="4099918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Autodesk Maya: от $215/месяц</a:t>
            </a:r>
            <a:endParaRPr lang="en-US" sz="1458" dirty="0"/>
          </a:p>
        </p:txBody>
      </p:sp>
      <p:sp>
        <p:nvSpPr>
          <p:cNvPr id="7" name="Text 5"/>
          <p:cNvSpPr/>
          <p:nvPr/>
        </p:nvSpPr>
        <p:spPr>
          <a:xfrm>
            <a:off x="661492" y="4572397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3ds Max: от $215/месяц</a:t>
            </a:r>
            <a:endParaRPr lang="en-US" sz="1458" dirty="0"/>
          </a:p>
        </p:txBody>
      </p:sp>
      <p:sp>
        <p:nvSpPr>
          <p:cNvPr id="8" name="Text 6"/>
          <p:cNvSpPr/>
          <p:nvPr/>
        </p:nvSpPr>
        <p:spPr>
          <a:xfrm>
            <a:off x="661492" y="5044877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Cinema 4D: от $60/месяц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661492" y="5517357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Houdini: от $199/месяц</a:t>
            </a:r>
            <a:endParaRPr lang="en-US" sz="1458" dirty="0"/>
          </a:p>
        </p:txBody>
      </p:sp>
      <p:sp>
        <p:nvSpPr>
          <p:cNvPr id="10" name="Text 8"/>
          <p:cNvSpPr/>
          <p:nvPr/>
        </p:nvSpPr>
        <p:spPr>
          <a:xfrm>
            <a:off x="6332934" y="3615631"/>
            <a:ext cx="369540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Финансовые трудности</a:t>
            </a:r>
            <a:endParaRPr lang="en-US" sz="1833" dirty="0"/>
          </a:p>
        </p:txBody>
      </p:sp>
      <p:sp>
        <p:nvSpPr>
          <p:cNvPr id="11" name="Text 9"/>
          <p:cNvSpPr/>
          <p:nvPr/>
        </p:nvSpPr>
        <p:spPr>
          <a:xfrm>
            <a:off x="6332935" y="4099918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Средний доход студента: 1967 рублей/месяц</a:t>
            </a:r>
            <a:endParaRPr lang="en-US" sz="1458" dirty="0"/>
          </a:p>
        </p:txBody>
      </p:sp>
      <p:sp>
        <p:nvSpPr>
          <p:cNvPr id="12" name="Text 10"/>
          <p:cNvSpPr/>
          <p:nvPr/>
        </p:nvSpPr>
        <p:spPr>
          <a:xfrm>
            <a:off x="6332935" y="4572397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Доступность программ - проблема для многих</a:t>
            </a:r>
            <a:endParaRPr lang="en-US" sz="14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icture background">
            <a:extLst>
              <a:ext uri="{FF2B5EF4-FFF2-40B4-BE49-F238E27FC236}">
                <a16:creationId xmlns:a16="http://schemas.microsoft.com/office/drawing/2014/main" id="{BBA1739B-DB64-4AC3-887B-5ABBEF48C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0"/>
          <p:cNvSpPr/>
          <p:nvPr/>
        </p:nvSpPr>
        <p:spPr>
          <a:xfrm>
            <a:off x="661492" y="961331"/>
            <a:ext cx="10869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b="1" dirty="0"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3D-моделирование: выбор тарифа для вас</a:t>
            </a:r>
            <a:endParaRPr lang="en-US" sz="3708" dirty="0"/>
          </a:p>
        </p:txBody>
      </p:sp>
      <p:sp>
        <p:nvSpPr>
          <p:cNvPr id="3" name="Text 1"/>
          <p:cNvSpPr/>
          <p:nvPr/>
        </p:nvSpPr>
        <p:spPr>
          <a:xfrm>
            <a:off x="661492" y="2615108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Аудитория</a:t>
            </a:r>
            <a:endParaRPr lang="en-US" sz="1833" dirty="0"/>
          </a:p>
        </p:txBody>
      </p:sp>
      <p:sp>
        <p:nvSpPr>
          <p:cNvPr id="4" name="Text 2"/>
          <p:cNvSpPr/>
          <p:nvPr/>
        </p:nvSpPr>
        <p:spPr>
          <a:xfrm>
            <a:off x="661492" y="3099396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Индивидуальные пользователи, студенты, энтузиасты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661492" y="3571875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Архитекторы, дизайнеры интерьера, разработчики игр, инженеры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6332935" y="2615108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Тарифы</a:t>
            </a:r>
            <a:endParaRPr lang="en-US" sz="1833" dirty="0"/>
          </a:p>
        </p:txBody>
      </p:sp>
      <p:sp>
        <p:nvSpPr>
          <p:cNvPr id="7" name="Text 5"/>
          <p:cNvSpPr/>
          <p:nvPr/>
        </p:nvSpPr>
        <p:spPr>
          <a:xfrm>
            <a:off x="6332935" y="3099396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Бесплатный - ограниченный функционал</a:t>
            </a:r>
            <a:endParaRPr lang="en-US" sz="1458" dirty="0"/>
          </a:p>
        </p:txBody>
      </p:sp>
      <p:sp>
        <p:nvSpPr>
          <p:cNvPr id="8" name="Text 6"/>
          <p:cNvSpPr/>
          <p:nvPr/>
        </p:nvSpPr>
        <p:spPr>
          <a:xfrm>
            <a:off x="6332935" y="3571875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Базовый - расширенный функционал за небольшую плату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6332935" y="4346774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Профессиональный - полный набор функций для профессионалов</a:t>
            </a:r>
            <a:endParaRPr lang="en-US" sz="1458" dirty="0"/>
          </a:p>
        </p:txBody>
      </p:sp>
      <p:sp>
        <p:nvSpPr>
          <p:cNvPr id="10" name="Text 8"/>
          <p:cNvSpPr/>
          <p:nvPr/>
        </p:nvSpPr>
        <p:spPr>
          <a:xfrm>
            <a:off x="6332935" y="5121672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Корпоративный - индивидуальные настройки для крупных компаний</a:t>
            </a:r>
            <a:endParaRPr lang="en-US" sz="14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4E3D78-AFFB-40AB-9509-8EFCB8ABC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7AB037-FDC3-4C6C-B679-9913D4F29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4776"/>
            <a:ext cx="12058022" cy="6273224"/>
          </a:xfrm>
          <a:prstGeom prst="rect">
            <a:avLst/>
          </a:prstGeom>
          <a:effectLst>
            <a:outerShdw dist="50800" dir="5760000" sx="197000" sy="197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C8835B-1E26-47ED-B047-0FD0B70D5D3A}"/>
              </a:ext>
            </a:extLst>
          </p:cNvPr>
          <p:cNvSpPr/>
          <p:nvPr/>
        </p:nvSpPr>
        <p:spPr>
          <a:xfrm>
            <a:off x="0" y="0"/>
            <a:ext cx="57275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Концепт работы приложения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82411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icture background">
            <a:extLst>
              <a:ext uri="{FF2B5EF4-FFF2-40B4-BE49-F238E27FC236}">
                <a16:creationId xmlns:a16="http://schemas.microsoft.com/office/drawing/2014/main" id="{411A0F01-A114-4F32-AD5C-0BCAC54AE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AE0E696B-D687-49B0-A18B-2719CC36EF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27139F-A3B3-43F9-9165-E35AA0B2A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1935"/>
            <a:ext cx="12192000" cy="630606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F837C14-800E-4C7B-8691-D55F1883E748}"/>
              </a:ext>
            </a:extLst>
          </p:cNvPr>
          <p:cNvSpPr/>
          <p:nvPr/>
        </p:nvSpPr>
        <p:spPr>
          <a:xfrm>
            <a:off x="100061" y="28715"/>
            <a:ext cx="4891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Концепт Сайта для покупки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11891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B76304D-205F-4F8B-8318-BD82FE89B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81044" cy="6858000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322A2DF-7349-499A-8515-BE140E903319}"/>
              </a:ext>
            </a:extLst>
          </p:cNvPr>
          <p:cNvSpPr/>
          <p:nvPr/>
        </p:nvSpPr>
        <p:spPr>
          <a:xfrm>
            <a:off x="425599" y="4798897"/>
            <a:ext cx="4219678" cy="17219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26514D0-0BF5-4045-9235-48E79A93DA22}"/>
              </a:ext>
            </a:extLst>
          </p:cNvPr>
          <p:cNvSpPr/>
          <p:nvPr/>
        </p:nvSpPr>
        <p:spPr>
          <a:xfrm>
            <a:off x="5165646" y="994134"/>
            <a:ext cx="5751870" cy="573099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FB45693-E9DD-4F6F-8E6A-EAEA9286065E}"/>
              </a:ext>
            </a:extLst>
          </p:cNvPr>
          <p:cNvSpPr/>
          <p:nvPr/>
        </p:nvSpPr>
        <p:spPr>
          <a:xfrm>
            <a:off x="5759677" y="2174342"/>
            <a:ext cx="4563807" cy="45574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2C5EA58-0E1A-4FE3-AA17-C5C9C46E413B}"/>
              </a:ext>
            </a:extLst>
          </p:cNvPr>
          <p:cNvSpPr/>
          <p:nvPr/>
        </p:nvSpPr>
        <p:spPr>
          <a:xfrm>
            <a:off x="6337648" y="3649940"/>
            <a:ext cx="3407865" cy="30785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0"/>
          <p:cNvSpPr/>
          <p:nvPr/>
        </p:nvSpPr>
        <p:spPr>
          <a:xfrm>
            <a:off x="618034" y="485577"/>
            <a:ext cx="4635599" cy="579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541"/>
              </a:lnSpc>
            </a:pPr>
            <a:r>
              <a:rPr 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Анализ рынка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596988" y="2413919"/>
            <a:ext cx="2317750" cy="289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3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SAM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6708" y="2759614"/>
            <a:ext cx="2498756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333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Доступный объем рынка: 4,4 млрд.руб Рынок ИИ образования в онлайн школах России</a:t>
            </a:r>
            <a:endParaRPr lang="en-US" sz="1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596988" y="1216660"/>
            <a:ext cx="2317750" cy="289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3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TAM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644703" y="1490872"/>
            <a:ext cx="302181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Общий объем целевого рынка: 6.56 млрд руб - рынок ИИ в образовании в России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596988" y="4256860"/>
            <a:ext cx="2317750" cy="289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3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SOM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933138" y="4806186"/>
            <a:ext cx="244494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Реально достижимый объем рынка: 44 млн рублей (1% от рынка SAM).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1426934-72CA-4EC1-BFA7-06A89AEADEE6}"/>
              </a:ext>
            </a:extLst>
          </p:cNvPr>
          <p:cNvSpPr/>
          <p:nvPr/>
        </p:nvSpPr>
        <p:spPr>
          <a:xfrm>
            <a:off x="430409" y="4993371"/>
            <a:ext cx="4219678" cy="403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92"/>
              </a:lnSpc>
            </a:pPr>
            <a:r>
              <a:rPr lang="en-US" sz="3000" b="1" dirty="0">
                <a:latin typeface="Times New Roman" panose="02020603050405020304" pitchFamily="18" charset="0"/>
                <a:ea typeface="Crimson Pro Semi Bold" pitchFamily="34" charset="-122"/>
                <a:cs typeface="Times New Roman" panose="02020603050405020304" pitchFamily="18" charset="0"/>
              </a:rPr>
              <a:t>PAM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54AE972-D340-4F65-94A6-C7126D7EAD91}"/>
              </a:ext>
            </a:extLst>
          </p:cNvPr>
          <p:cNvSpPr/>
          <p:nvPr/>
        </p:nvSpPr>
        <p:spPr>
          <a:xfrm>
            <a:off x="454989" y="5498398"/>
            <a:ext cx="4219678" cy="676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75"/>
              </a:lnSpc>
            </a:pPr>
            <a:r>
              <a:rPr lang="en-US" sz="1500" dirty="0" err="1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Потенциальный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объем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рынка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ИИ в образовании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: 16.7 </a:t>
            </a:r>
            <a:r>
              <a:rPr lang="en-US" sz="1500" dirty="0" err="1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млрд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долларов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 в </a:t>
            </a:r>
            <a:r>
              <a:rPr lang="en-US" sz="1500" dirty="0" err="1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мировом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масштабе</a:t>
            </a:r>
            <a:r>
              <a:rPr lang="en-US" sz="1500" dirty="0">
                <a:latin typeface="Times New Roman" panose="02020603050405020304" pitchFamily="18" charset="0"/>
                <a:ea typeface="Heebo" pitchFamily="34" charset="-122"/>
                <a:cs typeface="Times New Roman" panose="02020603050405020304" pitchFamily="18" charset="0"/>
              </a:rPr>
              <a:t>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3886132-F0A7-42A9-921A-CBE5CDDC8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6" y="1333324"/>
            <a:ext cx="4663712" cy="332401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FDB83AFE-C55F-44E8-88BB-EB9C39E8A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" name="Овал 111">
            <a:extLst>
              <a:ext uri="{FF2B5EF4-FFF2-40B4-BE49-F238E27FC236}">
                <a16:creationId xmlns:a16="http://schemas.microsoft.com/office/drawing/2014/main" id="{731D6941-DF35-4586-A440-17F8FD5AC7F3}"/>
              </a:ext>
            </a:extLst>
          </p:cNvPr>
          <p:cNvSpPr/>
          <p:nvPr/>
        </p:nvSpPr>
        <p:spPr>
          <a:xfrm>
            <a:off x="403919" y="5860455"/>
            <a:ext cx="720097" cy="3160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0"/>
          <p:cNvSpPr/>
          <p:nvPr/>
        </p:nvSpPr>
        <p:spPr>
          <a:xfrm>
            <a:off x="397569" y="312341"/>
            <a:ext cx="3524845" cy="37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17"/>
              </a:lnSpc>
            </a:pPr>
            <a:r>
              <a:rPr lang="en-US" sz="2333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Конкурентный анализ</a:t>
            </a:r>
            <a:endParaRPr lang="en-US" sz="2333" dirty="0"/>
          </a:p>
        </p:txBody>
      </p:sp>
      <p:sp>
        <p:nvSpPr>
          <p:cNvPr id="3" name="Shape 1"/>
          <p:cNvSpPr/>
          <p:nvPr/>
        </p:nvSpPr>
        <p:spPr>
          <a:xfrm>
            <a:off x="397570" y="912217"/>
            <a:ext cx="11396861" cy="5648722"/>
          </a:xfrm>
          <a:prstGeom prst="roundRect">
            <a:avLst>
              <a:gd name="adj" fmla="val 84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03919" y="918568"/>
            <a:ext cx="11386343" cy="5123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17823" y="992981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6" name="Text 4"/>
          <p:cNvSpPr/>
          <p:nvPr/>
        </p:nvSpPr>
        <p:spPr>
          <a:xfrm>
            <a:off x="2418656" y="992981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Лучше всего для</a:t>
            </a:r>
            <a:endParaRPr lang="en-US" sz="875" dirty="0"/>
          </a:p>
        </p:txBody>
      </p:sp>
      <p:sp>
        <p:nvSpPr>
          <p:cNvPr id="7" name="Text 5"/>
          <p:cNvSpPr/>
          <p:nvPr/>
        </p:nvSpPr>
        <p:spPr>
          <a:xfrm>
            <a:off x="4316313" y="992981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Преобразование текста в 3D</a:t>
            </a:r>
            <a:endParaRPr lang="en-US" sz="875" dirty="0"/>
          </a:p>
        </p:txBody>
      </p:sp>
      <p:sp>
        <p:nvSpPr>
          <p:cNvPr id="8" name="Text 6"/>
          <p:cNvSpPr/>
          <p:nvPr/>
        </p:nvSpPr>
        <p:spPr>
          <a:xfrm>
            <a:off x="6213971" y="992981"/>
            <a:ext cx="1664295" cy="36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Преобразование изображения в 3D</a:t>
            </a:r>
            <a:endParaRPr lang="en-US" sz="875" dirty="0"/>
          </a:p>
        </p:txBody>
      </p:sp>
      <p:sp>
        <p:nvSpPr>
          <p:cNvPr id="9" name="Text 7"/>
          <p:cNvSpPr/>
          <p:nvPr/>
        </p:nvSpPr>
        <p:spPr>
          <a:xfrm>
            <a:off x="8111629" y="992981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Преобразование видео в 3D</a:t>
            </a:r>
            <a:endParaRPr lang="en-US" sz="875" dirty="0"/>
          </a:p>
        </p:txBody>
      </p:sp>
      <p:sp>
        <p:nvSpPr>
          <p:cNvPr id="10" name="Text 8"/>
          <p:cNvSpPr/>
          <p:nvPr/>
        </p:nvSpPr>
        <p:spPr>
          <a:xfrm>
            <a:off x="10009287" y="992981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Стартовая цена</a:t>
            </a:r>
            <a:endParaRPr lang="en-US" sz="875" dirty="0"/>
          </a:p>
        </p:txBody>
      </p:sp>
      <p:sp>
        <p:nvSpPr>
          <p:cNvPr id="11" name="Shape 9"/>
          <p:cNvSpPr/>
          <p:nvPr/>
        </p:nvSpPr>
        <p:spPr>
          <a:xfrm>
            <a:off x="6179809" y="1490274"/>
            <a:ext cx="562815" cy="2397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12" name="Text 10"/>
          <p:cNvSpPr/>
          <p:nvPr/>
        </p:nvSpPr>
        <p:spPr>
          <a:xfrm>
            <a:off x="517823" y="1505347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Masterpiece X</a:t>
            </a:r>
            <a:endParaRPr lang="en-US" sz="875" dirty="0"/>
          </a:p>
        </p:txBody>
      </p:sp>
      <p:sp>
        <p:nvSpPr>
          <p:cNvPr id="13" name="Text 11"/>
          <p:cNvSpPr/>
          <p:nvPr/>
        </p:nvSpPr>
        <p:spPr>
          <a:xfrm>
            <a:off x="2418656" y="1505347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Простота использования</a:t>
            </a:r>
            <a:endParaRPr lang="en-US" sz="875" dirty="0"/>
          </a:p>
        </p:txBody>
      </p:sp>
      <p:sp>
        <p:nvSpPr>
          <p:cNvPr id="14" name="Text 12"/>
          <p:cNvSpPr/>
          <p:nvPr/>
        </p:nvSpPr>
        <p:spPr>
          <a:xfrm>
            <a:off x="4316313" y="1505347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ru-RU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875" dirty="0"/>
          </a:p>
        </p:txBody>
      </p:sp>
      <p:sp>
        <p:nvSpPr>
          <p:cNvPr id="15" name="Text 13"/>
          <p:cNvSpPr/>
          <p:nvPr/>
        </p:nvSpPr>
        <p:spPr>
          <a:xfrm>
            <a:off x="6213971" y="1505347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ru-RU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875" dirty="0"/>
          </a:p>
        </p:txBody>
      </p:sp>
      <p:sp>
        <p:nvSpPr>
          <p:cNvPr id="16" name="Text 14"/>
          <p:cNvSpPr/>
          <p:nvPr/>
        </p:nvSpPr>
        <p:spPr>
          <a:xfrm>
            <a:off x="8111629" y="1505347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17" name="Text 15"/>
          <p:cNvSpPr/>
          <p:nvPr/>
        </p:nvSpPr>
        <p:spPr>
          <a:xfrm>
            <a:off x="10009287" y="1505347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$10,99 в месяц</a:t>
            </a:r>
            <a:endParaRPr lang="en-US" sz="875" dirty="0"/>
          </a:p>
        </p:txBody>
      </p:sp>
      <p:sp>
        <p:nvSpPr>
          <p:cNvPr id="18" name="Shape 16"/>
          <p:cNvSpPr/>
          <p:nvPr/>
        </p:nvSpPr>
        <p:spPr>
          <a:xfrm>
            <a:off x="295762" y="1743926"/>
            <a:ext cx="11386343" cy="6941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517823" y="1835945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Rokoko Vision</a:t>
            </a:r>
            <a:endParaRPr lang="en-US" sz="875" dirty="0"/>
          </a:p>
        </p:txBody>
      </p:sp>
      <p:sp>
        <p:nvSpPr>
          <p:cNvPr id="20" name="Text 18"/>
          <p:cNvSpPr/>
          <p:nvPr/>
        </p:nvSpPr>
        <p:spPr>
          <a:xfrm>
            <a:off x="2418656" y="1835944"/>
            <a:ext cx="1664295" cy="545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Съемка движения всего тела в режиме реального времени</a:t>
            </a:r>
            <a:endParaRPr lang="en-US" sz="875" dirty="0"/>
          </a:p>
        </p:txBody>
      </p:sp>
      <p:sp>
        <p:nvSpPr>
          <p:cNvPr id="21" name="Text 19"/>
          <p:cNvSpPr/>
          <p:nvPr/>
        </p:nvSpPr>
        <p:spPr>
          <a:xfrm>
            <a:off x="4316313" y="183594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22" name="Text 20"/>
          <p:cNvSpPr/>
          <p:nvPr/>
        </p:nvSpPr>
        <p:spPr>
          <a:xfrm>
            <a:off x="6213971" y="183594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23" name="Text 21"/>
          <p:cNvSpPr/>
          <p:nvPr/>
        </p:nvSpPr>
        <p:spPr>
          <a:xfrm>
            <a:off x="8111629" y="183594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24" name="Text 22"/>
          <p:cNvSpPr/>
          <p:nvPr/>
        </p:nvSpPr>
        <p:spPr>
          <a:xfrm>
            <a:off x="10009287" y="1835945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 долларов в месяц</a:t>
            </a:r>
            <a:endParaRPr lang="en-US" sz="875" dirty="0"/>
          </a:p>
        </p:txBody>
      </p:sp>
      <p:sp>
        <p:nvSpPr>
          <p:cNvPr id="25" name="Shape 23"/>
          <p:cNvSpPr/>
          <p:nvPr/>
        </p:nvSpPr>
        <p:spPr>
          <a:xfrm>
            <a:off x="403919" y="2455665"/>
            <a:ext cx="11386343" cy="5123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517823" y="2530079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Spline</a:t>
            </a:r>
            <a:endParaRPr lang="en-US" sz="875" dirty="0"/>
          </a:p>
        </p:txBody>
      </p:sp>
      <p:sp>
        <p:nvSpPr>
          <p:cNvPr id="27" name="Text 25"/>
          <p:cNvSpPr/>
          <p:nvPr/>
        </p:nvSpPr>
        <p:spPr>
          <a:xfrm>
            <a:off x="2418656" y="2530079"/>
            <a:ext cx="1664295" cy="36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Сотрудничество и командные проекты</a:t>
            </a:r>
            <a:endParaRPr lang="en-US" sz="875" dirty="0"/>
          </a:p>
        </p:txBody>
      </p:sp>
      <p:sp>
        <p:nvSpPr>
          <p:cNvPr id="28" name="Text 26"/>
          <p:cNvSpPr/>
          <p:nvPr/>
        </p:nvSpPr>
        <p:spPr>
          <a:xfrm>
            <a:off x="4316313" y="2530079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29" name="Text 27"/>
          <p:cNvSpPr/>
          <p:nvPr/>
        </p:nvSpPr>
        <p:spPr>
          <a:xfrm>
            <a:off x="6213971" y="2530079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30" name="Text 28"/>
          <p:cNvSpPr/>
          <p:nvPr/>
        </p:nvSpPr>
        <p:spPr>
          <a:xfrm>
            <a:off x="8111629" y="2530079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31" name="Text 29"/>
          <p:cNvSpPr/>
          <p:nvPr/>
        </p:nvSpPr>
        <p:spPr>
          <a:xfrm>
            <a:off x="10009287" y="2530079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 долларов в месяц</a:t>
            </a:r>
            <a:endParaRPr lang="en-US" sz="875" dirty="0"/>
          </a:p>
        </p:txBody>
      </p:sp>
      <p:sp>
        <p:nvSpPr>
          <p:cNvPr id="33" name="Text 31"/>
          <p:cNvSpPr/>
          <p:nvPr/>
        </p:nvSpPr>
        <p:spPr>
          <a:xfrm>
            <a:off x="517823" y="3042445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Sloyd</a:t>
            </a:r>
            <a:endParaRPr lang="en-US" sz="875" dirty="0"/>
          </a:p>
        </p:txBody>
      </p:sp>
      <p:sp>
        <p:nvSpPr>
          <p:cNvPr id="34" name="Text 32"/>
          <p:cNvSpPr/>
          <p:nvPr/>
        </p:nvSpPr>
        <p:spPr>
          <a:xfrm>
            <a:off x="2418656" y="304244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Настройка</a:t>
            </a:r>
            <a:endParaRPr lang="en-US" sz="875" dirty="0"/>
          </a:p>
        </p:txBody>
      </p:sp>
      <p:sp>
        <p:nvSpPr>
          <p:cNvPr id="35" name="Text 33"/>
          <p:cNvSpPr/>
          <p:nvPr/>
        </p:nvSpPr>
        <p:spPr>
          <a:xfrm>
            <a:off x="4316313" y="304244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36" name="Text 34"/>
          <p:cNvSpPr/>
          <p:nvPr/>
        </p:nvSpPr>
        <p:spPr>
          <a:xfrm>
            <a:off x="6213971" y="304244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37" name="Text 35"/>
          <p:cNvSpPr/>
          <p:nvPr/>
        </p:nvSpPr>
        <p:spPr>
          <a:xfrm>
            <a:off x="8111629" y="304244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38" name="Text 36"/>
          <p:cNvSpPr/>
          <p:nvPr/>
        </p:nvSpPr>
        <p:spPr>
          <a:xfrm>
            <a:off x="10009287" y="3042445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бесплатный</a:t>
            </a:r>
            <a:endParaRPr lang="en-US" sz="875" dirty="0"/>
          </a:p>
        </p:txBody>
      </p:sp>
      <p:sp>
        <p:nvSpPr>
          <p:cNvPr id="39" name="Shape 37"/>
          <p:cNvSpPr/>
          <p:nvPr/>
        </p:nvSpPr>
        <p:spPr>
          <a:xfrm>
            <a:off x="403919" y="3298627"/>
            <a:ext cx="11386343" cy="5123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517823" y="3373041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3DFY AI</a:t>
            </a:r>
            <a:endParaRPr lang="en-US" sz="875" dirty="0"/>
          </a:p>
        </p:txBody>
      </p:sp>
      <p:sp>
        <p:nvSpPr>
          <p:cNvPr id="41" name="Text 39"/>
          <p:cNvSpPr/>
          <p:nvPr/>
        </p:nvSpPr>
        <p:spPr>
          <a:xfrm>
            <a:off x="2418656" y="3373041"/>
            <a:ext cx="1664295" cy="36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Игровой и архитектурный центр Luma</a:t>
            </a:r>
            <a:endParaRPr lang="en-US" sz="875" dirty="0"/>
          </a:p>
        </p:txBody>
      </p:sp>
      <p:sp>
        <p:nvSpPr>
          <p:cNvPr id="42" name="Text 40"/>
          <p:cNvSpPr/>
          <p:nvPr/>
        </p:nvSpPr>
        <p:spPr>
          <a:xfrm>
            <a:off x="4316313" y="3373041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43" name="Text 41"/>
          <p:cNvSpPr/>
          <p:nvPr/>
        </p:nvSpPr>
        <p:spPr>
          <a:xfrm>
            <a:off x="6044044" y="3431078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16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Ограниченный</a:t>
            </a:r>
            <a:endParaRPr lang="en-US" sz="1167" dirty="0"/>
          </a:p>
        </p:txBody>
      </p:sp>
      <p:sp>
        <p:nvSpPr>
          <p:cNvPr id="44" name="Text 42"/>
          <p:cNvSpPr/>
          <p:nvPr/>
        </p:nvSpPr>
        <p:spPr>
          <a:xfrm>
            <a:off x="8111629" y="3373041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45" name="Text 43"/>
          <p:cNvSpPr/>
          <p:nvPr/>
        </p:nvSpPr>
        <p:spPr>
          <a:xfrm>
            <a:off x="10009287" y="3373041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долларов в месяц</a:t>
            </a:r>
            <a:endParaRPr lang="en-US" sz="875" dirty="0"/>
          </a:p>
        </p:txBody>
      </p:sp>
      <p:sp>
        <p:nvSpPr>
          <p:cNvPr id="46" name="Shape 44"/>
          <p:cNvSpPr/>
          <p:nvPr/>
        </p:nvSpPr>
        <p:spPr>
          <a:xfrm>
            <a:off x="403919" y="3810993"/>
            <a:ext cx="11386343" cy="5123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47" name="Text 45"/>
          <p:cNvSpPr/>
          <p:nvPr/>
        </p:nvSpPr>
        <p:spPr>
          <a:xfrm>
            <a:off x="517823" y="3885407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Luma AI</a:t>
            </a:r>
            <a:endParaRPr lang="en-US" sz="875" dirty="0"/>
          </a:p>
        </p:txBody>
      </p:sp>
      <p:sp>
        <p:nvSpPr>
          <p:cNvPr id="48" name="Text 46"/>
          <p:cNvSpPr/>
          <p:nvPr/>
        </p:nvSpPr>
        <p:spPr>
          <a:xfrm>
            <a:off x="2418656" y="3885407"/>
            <a:ext cx="1664295" cy="36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художественного видео</a:t>
            </a:r>
            <a:endParaRPr lang="en-US" sz="875" dirty="0"/>
          </a:p>
        </p:txBody>
      </p:sp>
      <p:sp>
        <p:nvSpPr>
          <p:cNvPr id="49" name="Text 47"/>
          <p:cNvSpPr/>
          <p:nvPr/>
        </p:nvSpPr>
        <p:spPr>
          <a:xfrm>
            <a:off x="4311538" y="3868936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50" name="Text 48"/>
          <p:cNvSpPr/>
          <p:nvPr/>
        </p:nvSpPr>
        <p:spPr>
          <a:xfrm>
            <a:off x="6213971" y="3885407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51" name="Text 49"/>
          <p:cNvSpPr/>
          <p:nvPr/>
        </p:nvSpPr>
        <p:spPr>
          <a:xfrm>
            <a:off x="8111629" y="3885407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52" name="Text 50"/>
          <p:cNvSpPr/>
          <p:nvPr/>
        </p:nvSpPr>
        <p:spPr>
          <a:xfrm>
            <a:off x="10009287" y="3885407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$29,99 в месяц</a:t>
            </a:r>
            <a:endParaRPr lang="en-US" sz="875" dirty="0"/>
          </a:p>
        </p:txBody>
      </p:sp>
      <p:sp>
        <p:nvSpPr>
          <p:cNvPr id="53" name="Shape 51"/>
          <p:cNvSpPr/>
          <p:nvPr/>
        </p:nvSpPr>
        <p:spPr>
          <a:xfrm>
            <a:off x="403919" y="4323358"/>
            <a:ext cx="11386343" cy="5123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54" name="Text 52"/>
          <p:cNvSpPr/>
          <p:nvPr/>
        </p:nvSpPr>
        <p:spPr>
          <a:xfrm>
            <a:off x="517823" y="4397772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DeepMotion</a:t>
            </a:r>
            <a:endParaRPr lang="en-US" sz="875" dirty="0"/>
          </a:p>
        </p:txBody>
      </p:sp>
      <p:sp>
        <p:nvSpPr>
          <p:cNvPr id="55" name="Text 53"/>
          <p:cNvSpPr/>
          <p:nvPr/>
        </p:nvSpPr>
        <p:spPr>
          <a:xfrm>
            <a:off x="2418656" y="4397772"/>
            <a:ext cx="1664295" cy="36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Отслеживание маркеров всего тела</a:t>
            </a:r>
            <a:endParaRPr lang="en-US" sz="875" dirty="0"/>
          </a:p>
        </p:txBody>
      </p:sp>
      <p:sp>
        <p:nvSpPr>
          <p:cNvPr id="56" name="Text 54"/>
          <p:cNvSpPr/>
          <p:nvPr/>
        </p:nvSpPr>
        <p:spPr>
          <a:xfrm>
            <a:off x="4316313" y="4397772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57" name="Text 55"/>
          <p:cNvSpPr/>
          <p:nvPr/>
        </p:nvSpPr>
        <p:spPr>
          <a:xfrm>
            <a:off x="6213971" y="4397772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58" name="Text 56"/>
          <p:cNvSpPr/>
          <p:nvPr/>
        </p:nvSpPr>
        <p:spPr>
          <a:xfrm>
            <a:off x="8111629" y="4397772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59" name="Text 57"/>
          <p:cNvSpPr/>
          <p:nvPr/>
        </p:nvSpPr>
        <p:spPr>
          <a:xfrm>
            <a:off x="10009287" y="4397772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 долларов в месяц</a:t>
            </a:r>
            <a:endParaRPr lang="en-US" sz="875" dirty="0"/>
          </a:p>
        </p:txBody>
      </p:sp>
      <p:sp>
        <p:nvSpPr>
          <p:cNvPr id="60" name="Shape 58"/>
          <p:cNvSpPr/>
          <p:nvPr/>
        </p:nvSpPr>
        <p:spPr>
          <a:xfrm>
            <a:off x="403919" y="4835723"/>
            <a:ext cx="11386343" cy="3305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1" name="Text 59"/>
          <p:cNvSpPr/>
          <p:nvPr/>
        </p:nvSpPr>
        <p:spPr>
          <a:xfrm>
            <a:off x="517823" y="4910138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Ponzu</a:t>
            </a:r>
            <a:endParaRPr lang="en-US" sz="875" dirty="0"/>
          </a:p>
        </p:txBody>
      </p:sp>
      <p:sp>
        <p:nvSpPr>
          <p:cNvPr id="62" name="Text 60"/>
          <p:cNvSpPr/>
          <p:nvPr/>
        </p:nvSpPr>
        <p:spPr>
          <a:xfrm>
            <a:off x="2418656" y="4910138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текстур</a:t>
            </a:r>
            <a:endParaRPr lang="en-US" sz="875" dirty="0"/>
          </a:p>
        </p:txBody>
      </p:sp>
      <p:sp>
        <p:nvSpPr>
          <p:cNvPr id="63" name="Text 61"/>
          <p:cNvSpPr/>
          <p:nvPr/>
        </p:nvSpPr>
        <p:spPr>
          <a:xfrm>
            <a:off x="4316313" y="4910138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64" name="Text 62"/>
          <p:cNvSpPr/>
          <p:nvPr/>
        </p:nvSpPr>
        <p:spPr>
          <a:xfrm>
            <a:off x="6213971" y="4910138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65" name="Text 63"/>
          <p:cNvSpPr/>
          <p:nvPr/>
        </p:nvSpPr>
        <p:spPr>
          <a:xfrm>
            <a:off x="8111629" y="4910138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66" name="Text 64"/>
          <p:cNvSpPr/>
          <p:nvPr/>
        </p:nvSpPr>
        <p:spPr>
          <a:xfrm>
            <a:off x="10009287" y="4910138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бесплатный</a:t>
            </a:r>
            <a:endParaRPr lang="en-US" sz="875" dirty="0"/>
          </a:p>
        </p:txBody>
      </p:sp>
      <p:sp>
        <p:nvSpPr>
          <p:cNvPr id="67" name="Shape 65"/>
          <p:cNvSpPr/>
          <p:nvPr/>
        </p:nvSpPr>
        <p:spPr>
          <a:xfrm>
            <a:off x="403919" y="5166321"/>
            <a:ext cx="11386343" cy="6941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68" name="Text 66"/>
          <p:cNvSpPr/>
          <p:nvPr/>
        </p:nvSpPr>
        <p:spPr>
          <a:xfrm>
            <a:off x="517823" y="5240735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u="sng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NeROIC</a:t>
            </a:r>
            <a:endParaRPr lang="en-US" sz="875" dirty="0"/>
          </a:p>
        </p:txBody>
      </p:sp>
      <p:sp>
        <p:nvSpPr>
          <p:cNvPr id="69" name="Text 67"/>
          <p:cNvSpPr/>
          <p:nvPr/>
        </p:nvSpPr>
        <p:spPr>
          <a:xfrm>
            <a:off x="2418656" y="5240734"/>
            <a:ext cx="1664295" cy="545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Получение высококачественной геометрии</a:t>
            </a:r>
            <a:endParaRPr lang="en-US" sz="875" dirty="0"/>
          </a:p>
        </p:txBody>
      </p:sp>
      <p:sp>
        <p:nvSpPr>
          <p:cNvPr id="70" name="Text 68"/>
          <p:cNvSpPr/>
          <p:nvPr/>
        </p:nvSpPr>
        <p:spPr>
          <a:xfrm>
            <a:off x="4316313" y="524073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71" name="Text 69"/>
          <p:cNvSpPr/>
          <p:nvPr/>
        </p:nvSpPr>
        <p:spPr>
          <a:xfrm>
            <a:off x="6213971" y="5240735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72" name="Text 70"/>
          <p:cNvSpPr/>
          <p:nvPr/>
        </p:nvSpPr>
        <p:spPr>
          <a:xfrm>
            <a:off x="7947422" y="5353926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16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Ограниченный</a:t>
            </a:r>
            <a:endParaRPr lang="en-US" sz="1167" dirty="0"/>
          </a:p>
        </p:txBody>
      </p:sp>
      <p:sp>
        <p:nvSpPr>
          <p:cNvPr id="73" name="Text 71"/>
          <p:cNvSpPr/>
          <p:nvPr/>
        </p:nvSpPr>
        <p:spPr>
          <a:xfrm>
            <a:off x="10009287" y="5240735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бесплатный</a:t>
            </a:r>
            <a:endParaRPr lang="en-US" sz="875" dirty="0"/>
          </a:p>
        </p:txBody>
      </p:sp>
      <p:sp>
        <p:nvSpPr>
          <p:cNvPr id="74" name="Shape 72"/>
          <p:cNvSpPr/>
          <p:nvPr/>
        </p:nvSpPr>
        <p:spPr>
          <a:xfrm>
            <a:off x="70835" y="5991804"/>
            <a:ext cx="11386343" cy="6941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5" name="Text 73"/>
          <p:cNvSpPr/>
          <p:nvPr/>
        </p:nvSpPr>
        <p:spPr>
          <a:xfrm>
            <a:off x="517823" y="5934869"/>
            <a:ext cx="1667470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16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Easy3D</a:t>
            </a:r>
            <a:endParaRPr lang="en-US" sz="1167" dirty="0"/>
          </a:p>
        </p:txBody>
      </p:sp>
      <p:sp>
        <p:nvSpPr>
          <p:cNvPr id="76" name="Text 74"/>
          <p:cNvSpPr/>
          <p:nvPr/>
        </p:nvSpPr>
        <p:spPr>
          <a:xfrm>
            <a:off x="2418656" y="5934868"/>
            <a:ext cx="1664295" cy="545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модели несколькими способами и пошаговой инструкцией</a:t>
            </a:r>
            <a:endParaRPr lang="en-US" sz="875" dirty="0"/>
          </a:p>
        </p:txBody>
      </p:sp>
      <p:sp>
        <p:nvSpPr>
          <p:cNvPr id="77" name="Text 75"/>
          <p:cNvSpPr/>
          <p:nvPr/>
        </p:nvSpPr>
        <p:spPr>
          <a:xfrm>
            <a:off x="4316313" y="5934869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78" name="Text 76"/>
          <p:cNvSpPr/>
          <p:nvPr/>
        </p:nvSpPr>
        <p:spPr>
          <a:xfrm>
            <a:off x="6213971" y="5934869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79" name="Text 77"/>
          <p:cNvSpPr/>
          <p:nvPr/>
        </p:nvSpPr>
        <p:spPr>
          <a:xfrm>
            <a:off x="8111629" y="5934869"/>
            <a:ext cx="1664295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endParaRPr lang="en-US" sz="875" dirty="0"/>
          </a:p>
        </p:txBody>
      </p:sp>
      <p:sp>
        <p:nvSpPr>
          <p:cNvPr id="80" name="Text 78"/>
          <p:cNvSpPr/>
          <p:nvPr/>
        </p:nvSpPr>
        <p:spPr>
          <a:xfrm>
            <a:off x="10009287" y="5934869"/>
            <a:ext cx="1667470" cy="36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87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 рублей в месяц на человека</a:t>
            </a:r>
            <a:endParaRPr lang="en-US" sz="875" dirty="0"/>
          </a:p>
        </p:txBody>
      </p:sp>
      <p:sp>
        <p:nvSpPr>
          <p:cNvPr id="81" name="Знак умножения 80">
            <a:extLst>
              <a:ext uri="{FF2B5EF4-FFF2-40B4-BE49-F238E27FC236}">
                <a16:creationId xmlns:a16="http://schemas.microsoft.com/office/drawing/2014/main" id="{A69773DF-0445-403B-AA3D-D9334A3AE301}"/>
              </a:ext>
            </a:extLst>
          </p:cNvPr>
          <p:cNvSpPr/>
          <p:nvPr/>
        </p:nvSpPr>
        <p:spPr>
          <a:xfrm>
            <a:off x="6466621" y="1481475"/>
            <a:ext cx="285718" cy="30431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39E5131-9BB8-4889-9CFD-E7F290030D6E}"/>
              </a:ext>
            </a:extLst>
          </p:cNvPr>
          <p:cNvSpPr/>
          <p:nvPr/>
        </p:nvSpPr>
        <p:spPr>
          <a:xfrm>
            <a:off x="4504702" y="1388169"/>
            <a:ext cx="420308" cy="4513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53157752-F992-4CA5-BF2C-0EC0E4A769FD}"/>
              </a:ext>
            </a:extLst>
          </p:cNvPr>
          <p:cNvSpPr/>
          <p:nvPr/>
        </p:nvSpPr>
        <p:spPr>
          <a:xfrm>
            <a:off x="4501027" y="2473268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DDABA2D7-4160-42DC-AABA-A4A9B9E5E4F4}"/>
              </a:ext>
            </a:extLst>
          </p:cNvPr>
          <p:cNvSpPr/>
          <p:nvPr/>
        </p:nvSpPr>
        <p:spPr>
          <a:xfrm>
            <a:off x="4496367" y="2940946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3846CEA0-06E9-4204-BEAC-A904A26DCF3F}"/>
              </a:ext>
            </a:extLst>
          </p:cNvPr>
          <p:cNvSpPr/>
          <p:nvPr/>
        </p:nvSpPr>
        <p:spPr>
          <a:xfrm>
            <a:off x="4500535" y="3326810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A899498F-36E1-42F2-AD48-9558F6FCB130}"/>
              </a:ext>
            </a:extLst>
          </p:cNvPr>
          <p:cNvSpPr/>
          <p:nvPr/>
        </p:nvSpPr>
        <p:spPr>
          <a:xfrm>
            <a:off x="4506787" y="3791832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7384D0FD-09BB-4402-BA3C-4BAEF0C80625}"/>
              </a:ext>
            </a:extLst>
          </p:cNvPr>
          <p:cNvSpPr/>
          <p:nvPr/>
        </p:nvSpPr>
        <p:spPr>
          <a:xfrm>
            <a:off x="4501003" y="4848424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7C2D7A7D-EBDF-4C58-A5A8-56CBCC7353AC}"/>
              </a:ext>
            </a:extLst>
          </p:cNvPr>
          <p:cNvSpPr/>
          <p:nvPr/>
        </p:nvSpPr>
        <p:spPr>
          <a:xfrm>
            <a:off x="4494543" y="5906915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52D88346-54F9-4B5F-9B30-2A2B752FB96E}"/>
              </a:ext>
            </a:extLst>
          </p:cNvPr>
          <p:cNvSpPr/>
          <p:nvPr/>
        </p:nvSpPr>
        <p:spPr>
          <a:xfrm>
            <a:off x="6433438" y="3807336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B2A23B7B-1693-42C9-A7B0-45676B57EC90}"/>
              </a:ext>
            </a:extLst>
          </p:cNvPr>
          <p:cNvSpPr/>
          <p:nvPr/>
        </p:nvSpPr>
        <p:spPr>
          <a:xfrm>
            <a:off x="6434345" y="5243738"/>
            <a:ext cx="404751" cy="45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0D8C100E-4347-4E0E-B972-A64D93CC8EFD}"/>
              </a:ext>
            </a:extLst>
          </p:cNvPr>
          <p:cNvSpPr/>
          <p:nvPr/>
        </p:nvSpPr>
        <p:spPr>
          <a:xfrm>
            <a:off x="6427994" y="5879842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B7FC90D4-D35F-4DAA-8BF1-3F9998D04BFA}"/>
              </a:ext>
            </a:extLst>
          </p:cNvPr>
          <p:cNvSpPr/>
          <p:nvPr/>
        </p:nvSpPr>
        <p:spPr>
          <a:xfrm>
            <a:off x="8309108" y="1798819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DE88320C-E566-4A57-86BF-15F2208817CF}"/>
              </a:ext>
            </a:extLst>
          </p:cNvPr>
          <p:cNvSpPr/>
          <p:nvPr/>
        </p:nvSpPr>
        <p:spPr>
          <a:xfrm>
            <a:off x="8309108" y="4273817"/>
            <a:ext cx="420308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33" dirty="0">
                <a:solidFill>
                  <a:schemeClr val="accent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</a:t>
            </a:r>
            <a:endParaRPr lang="en-US" sz="2333" dirty="0">
              <a:solidFill>
                <a:schemeClr val="accent6"/>
              </a:solidFill>
            </a:endParaRPr>
          </a:p>
        </p:txBody>
      </p:sp>
      <p:sp>
        <p:nvSpPr>
          <p:cNvPr id="97" name="Знак умножения 96">
            <a:extLst>
              <a:ext uri="{FF2B5EF4-FFF2-40B4-BE49-F238E27FC236}">
                <a16:creationId xmlns:a16="http://schemas.microsoft.com/office/drawing/2014/main" id="{DB8A47C9-B585-4799-B7A0-CB5F5BB4872B}"/>
              </a:ext>
            </a:extLst>
          </p:cNvPr>
          <p:cNvSpPr/>
          <p:nvPr/>
        </p:nvSpPr>
        <p:spPr>
          <a:xfrm>
            <a:off x="6472427" y="1826258"/>
            <a:ext cx="277468" cy="34748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8" name="Знак умножения 97">
            <a:extLst>
              <a:ext uri="{FF2B5EF4-FFF2-40B4-BE49-F238E27FC236}">
                <a16:creationId xmlns:a16="http://schemas.microsoft.com/office/drawing/2014/main" id="{43A956EB-5FF2-48F0-836C-66219B33675B}"/>
              </a:ext>
            </a:extLst>
          </p:cNvPr>
          <p:cNvSpPr/>
          <p:nvPr/>
        </p:nvSpPr>
        <p:spPr>
          <a:xfrm>
            <a:off x="6446150" y="2397722"/>
            <a:ext cx="321770" cy="38074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9" name="Знак умножения 98">
            <a:extLst>
              <a:ext uri="{FF2B5EF4-FFF2-40B4-BE49-F238E27FC236}">
                <a16:creationId xmlns:a16="http://schemas.microsoft.com/office/drawing/2014/main" id="{F6E53ED0-5BA7-4949-A019-C5A0F308B6F1}"/>
              </a:ext>
            </a:extLst>
          </p:cNvPr>
          <p:cNvSpPr/>
          <p:nvPr/>
        </p:nvSpPr>
        <p:spPr>
          <a:xfrm>
            <a:off x="6433439" y="2881418"/>
            <a:ext cx="347193" cy="3427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0" name="Знак умножения 99">
            <a:extLst>
              <a:ext uri="{FF2B5EF4-FFF2-40B4-BE49-F238E27FC236}">
                <a16:creationId xmlns:a16="http://schemas.microsoft.com/office/drawing/2014/main" id="{40B228C1-4ACB-4091-B86D-E95329E6DC0D}"/>
              </a:ext>
            </a:extLst>
          </p:cNvPr>
          <p:cNvSpPr/>
          <p:nvPr/>
        </p:nvSpPr>
        <p:spPr>
          <a:xfrm>
            <a:off x="4539611" y="1852370"/>
            <a:ext cx="277468" cy="31627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1" name="Знак умножения 100">
            <a:extLst>
              <a:ext uri="{FF2B5EF4-FFF2-40B4-BE49-F238E27FC236}">
                <a16:creationId xmlns:a16="http://schemas.microsoft.com/office/drawing/2014/main" id="{E79FB5B2-CCC3-45AE-B123-8002ABBA8FE3}"/>
              </a:ext>
            </a:extLst>
          </p:cNvPr>
          <p:cNvSpPr/>
          <p:nvPr/>
        </p:nvSpPr>
        <p:spPr>
          <a:xfrm>
            <a:off x="4563750" y="4359286"/>
            <a:ext cx="250582" cy="30834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2" name="Знак умножения 101">
            <a:extLst>
              <a:ext uri="{FF2B5EF4-FFF2-40B4-BE49-F238E27FC236}">
                <a16:creationId xmlns:a16="http://schemas.microsoft.com/office/drawing/2014/main" id="{177ECA18-58A2-4943-8D90-D4A2FAA44872}"/>
              </a:ext>
            </a:extLst>
          </p:cNvPr>
          <p:cNvSpPr/>
          <p:nvPr/>
        </p:nvSpPr>
        <p:spPr>
          <a:xfrm>
            <a:off x="6463212" y="4315360"/>
            <a:ext cx="304708" cy="31088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3" name="Знак умножения 102">
            <a:extLst>
              <a:ext uri="{FF2B5EF4-FFF2-40B4-BE49-F238E27FC236}">
                <a16:creationId xmlns:a16="http://schemas.microsoft.com/office/drawing/2014/main" id="{E1CCF368-797B-4DB7-B4AC-F2A98FE09D16}"/>
              </a:ext>
            </a:extLst>
          </p:cNvPr>
          <p:cNvSpPr/>
          <p:nvPr/>
        </p:nvSpPr>
        <p:spPr>
          <a:xfrm>
            <a:off x="4517473" y="5308403"/>
            <a:ext cx="302885" cy="33307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4" name="Знак умножения 103">
            <a:extLst>
              <a:ext uri="{FF2B5EF4-FFF2-40B4-BE49-F238E27FC236}">
                <a16:creationId xmlns:a16="http://schemas.microsoft.com/office/drawing/2014/main" id="{1065A309-03A3-4DDE-B196-D315B89185AD}"/>
              </a:ext>
            </a:extLst>
          </p:cNvPr>
          <p:cNvSpPr/>
          <p:nvPr/>
        </p:nvSpPr>
        <p:spPr>
          <a:xfrm>
            <a:off x="8344662" y="1438333"/>
            <a:ext cx="285717" cy="32319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5" name="Знак умножения 104">
            <a:extLst>
              <a:ext uri="{FF2B5EF4-FFF2-40B4-BE49-F238E27FC236}">
                <a16:creationId xmlns:a16="http://schemas.microsoft.com/office/drawing/2014/main" id="{527CFC19-7D70-4E90-B9C1-F30D2896DDF3}"/>
              </a:ext>
            </a:extLst>
          </p:cNvPr>
          <p:cNvSpPr/>
          <p:nvPr/>
        </p:nvSpPr>
        <p:spPr>
          <a:xfrm>
            <a:off x="8312680" y="2421592"/>
            <a:ext cx="333293" cy="34706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6" name="Знак умножения 105">
            <a:extLst>
              <a:ext uri="{FF2B5EF4-FFF2-40B4-BE49-F238E27FC236}">
                <a16:creationId xmlns:a16="http://schemas.microsoft.com/office/drawing/2014/main" id="{FF9BC2DA-EDD3-4BD1-BBBD-EE68E4E54B5D}"/>
              </a:ext>
            </a:extLst>
          </p:cNvPr>
          <p:cNvSpPr/>
          <p:nvPr/>
        </p:nvSpPr>
        <p:spPr>
          <a:xfrm>
            <a:off x="8317428" y="2938876"/>
            <a:ext cx="333293" cy="37803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7" name="Знак умножения 106">
            <a:extLst>
              <a:ext uri="{FF2B5EF4-FFF2-40B4-BE49-F238E27FC236}">
                <a16:creationId xmlns:a16="http://schemas.microsoft.com/office/drawing/2014/main" id="{3399FB37-5536-417B-AC8E-6918A8E05E9D}"/>
              </a:ext>
            </a:extLst>
          </p:cNvPr>
          <p:cNvSpPr/>
          <p:nvPr/>
        </p:nvSpPr>
        <p:spPr>
          <a:xfrm>
            <a:off x="8320320" y="3398661"/>
            <a:ext cx="306058" cy="393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8" name="Знак умножения 107">
            <a:extLst>
              <a:ext uri="{FF2B5EF4-FFF2-40B4-BE49-F238E27FC236}">
                <a16:creationId xmlns:a16="http://schemas.microsoft.com/office/drawing/2014/main" id="{FABB7B20-A06F-420E-86EB-8F3A6A4F2A03}"/>
              </a:ext>
            </a:extLst>
          </p:cNvPr>
          <p:cNvSpPr/>
          <p:nvPr/>
        </p:nvSpPr>
        <p:spPr>
          <a:xfrm>
            <a:off x="8307160" y="3856402"/>
            <a:ext cx="343561" cy="35321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9" name="Знак умножения 108">
            <a:extLst>
              <a:ext uri="{FF2B5EF4-FFF2-40B4-BE49-F238E27FC236}">
                <a16:creationId xmlns:a16="http://schemas.microsoft.com/office/drawing/2014/main" id="{44CBA4C1-D0CB-4ED5-97B9-CCD9113A5473}"/>
              </a:ext>
            </a:extLst>
          </p:cNvPr>
          <p:cNvSpPr/>
          <p:nvPr/>
        </p:nvSpPr>
        <p:spPr>
          <a:xfrm>
            <a:off x="8320320" y="4818442"/>
            <a:ext cx="329390" cy="35661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0" name="Знак умножения 109">
            <a:extLst>
              <a:ext uri="{FF2B5EF4-FFF2-40B4-BE49-F238E27FC236}">
                <a16:creationId xmlns:a16="http://schemas.microsoft.com/office/drawing/2014/main" id="{719BD7AA-36DA-4C0F-B8AE-BE481861845D}"/>
              </a:ext>
            </a:extLst>
          </p:cNvPr>
          <p:cNvSpPr/>
          <p:nvPr/>
        </p:nvSpPr>
        <p:spPr>
          <a:xfrm>
            <a:off x="6466621" y="4829075"/>
            <a:ext cx="308999" cy="29987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1" name="Знак умножения 110">
            <a:extLst>
              <a:ext uri="{FF2B5EF4-FFF2-40B4-BE49-F238E27FC236}">
                <a16:creationId xmlns:a16="http://schemas.microsoft.com/office/drawing/2014/main" id="{12C0F663-8325-4070-9A10-0CCCC316BC30}"/>
              </a:ext>
            </a:extLst>
          </p:cNvPr>
          <p:cNvSpPr/>
          <p:nvPr/>
        </p:nvSpPr>
        <p:spPr>
          <a:xfrm>
            <a:off x="8289860" y="5837530"/>
            <a:ext cx="343561" cy="37316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978A7-D8E0-4BEB-9C73-A4365C3E2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61492" y="1627485"/>
            <a:ext cx="9118005" cy="6202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Оценка перспективности решения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92" y="2625725"/>
            <a:ext cx="472480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92" y="3287217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Отечественное ПО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92" y="3710682"/>
            <a:ext cx="2504579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Растущий спрос на российские разработки в сфере 3D-моделирования.</a:t>
            </a:r>
            <a:endParaRPr lang="en-US" sz="1458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538" y="2625725"/>
            <a:ext cx="472480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49539" y="3249414"/>
            <a:ext cx="2504678" cy="620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Тренд на инжиниринг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3449539" y="4020741"/>
            <a:ext cx="250467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 интереса к проектированию и инженерным специальностям.</a:t>
            </a:r>
            <a:endParaRPr lang="en-US" sz="1458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7684" y="2625725"/>
            <a:ext cx="472480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37684" y="3287217"/>
            <a:ext cx="2504678" cy="620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Поддержка университета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6237684" y="4020741"/>
            <a:ext cx="250467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Сотрудничество с ПсковГУ обеспечивает надежную базу для развития.</a:t>
            </a:r>
            <a:endParaRPr lang="en-US" sz="1458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831" y="2625725"/>
            <a:ext cx="472480" cy="4724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025831" y="3287217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ИИ технологии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9025831" y="3710682"/>
            <a:ext cx="2504678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передовых методов для удержания студентов в образовательном процессе.</a:t>
            </a:r>
            <a:endParaRPr lang="en-US" sz="14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BEEEEB-2B83-4B18-A146-00771D11B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74"/>
            <a:ext cx="12258812" cy="71151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971A7A-B063-4E9B-B5E4-CB2DD601F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382" y="1"/>
            <a:ext cx="5386618" cy="3171825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320996" y="112242"/>
            <a:ext cx="4961831" cy="6202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Бизнес-модель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853837" y="1154991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2333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Монетизация</a:t>
            </a:r>
            <a:endParaRPr lang="en-US" sz="2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54945" y="1847685"/>
            <a:ext cx="331509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Модель подписки: 150 рублей в месяц на одного ученика.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424788" y="3846069"/>
            <a:ext cx="2813645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2333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Каналы привлечения</a:t>
            </a:r>
            <a:endParaRPr lang="en-US" sz="2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20996" y="4485695"/>
            <a:ext cx="3315097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Тестирование в ПсковГУ и продвижение через социальные сети.</a:t>
            </a:r>
            <a:endParaRPr lang="en-US" sz="1458" dirty="0"/>
          </a:p>
        </p:txBody>
      </p:sp>
      <p:sp>
        <p:nvSpPr>
          <p:cNvPr id="7" name="Text 5"/>
          <p:cNvSpPr/>
          <p:nvPr/>
        </p:nvSpPr>
        <p:spPr>
          <a:xfrm>
            <a:off x="4618388" y="3846069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2333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Стратегия роста</a:t>
            </a:r>
            <a:endParaRPr lang="en-US" sz="2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438451" y="4485694"/>
            <a:ext cx="3315097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Фокус на удержании клиентов и расширении функционала продукта.</a:t>
            </a:r>
            <a:endParaRPr lang="en-US" sz="1458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F34C0E3-AC69-456F-9C0B-C9174E54B8E0}"/>
              </a:ext>
            </a:extLst>
          </p:cNvPr>
          <p:cNvSpPr/>
          <p:nvPr/>
        </p:nvSpPr>
        <p:spPr>
          <a:xfrm>
            <a:off x="8274204" y="3686175"/>
            <a:ext cx="3493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 - 8 месяц старта продаж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B60F5A1-D65C-4E00-9D56-951A90EF1A22}"/>
              </a:ext>
            </a:extLst>
          </p:cNvPr>
          <p:cNvSpPr/>
          <p:nvPr/>
        </p:nvSpPr>
        <p:spPr>
          <a:xfrm>
            <a:off x="8274204" y="4572671"/>
            <a:ext cx="2688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ea typeface="Inter"/>
              </a:rPr>
              <a:t>При обороте 4000 подписок/</a:t>
            </a:r>
            <a:r>
              <a:rPr lang="ru-RU" sz="1400" dirty="0" err="1">
                <a:ea typeface="Inter"/>
              </a:rPr>
              <a:t>мес</a:t>
            </a:r>
            <a:endParaRPr lang="ru-RU" sz="1400" dirty="0">
              <a:ea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ED839CA-21AF-4D5E-9233-D1B76E3D2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14" y="0"/>
            <a:ext cx="12192000" cy="68580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2790" y="753765"/>
            <a:ext cx="4413548" cy="429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375"/>
              </a:lnSpc>
            </a:pPr>
            <a:r>
              <a:rPr lang="en-US" sz="3333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Планы развития на 1 год</a:t>
            </a:r>
            <a:endParaRPr lang="en-US" sz="3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3800475" y="1367433"/>
            <a:ext cx="19050" cy="4736803"/>
          </a:xfrm>
          <a:prstGeom prst="roundRect">
            <a:avLst>
              <a:gd name="adj" fmla="val 360850"/>
            </a:avLst>
          </a:prstGeom>
          <a:solidFill>
            <a:srgbClr val="B2D4E5"/>
          </a:solidFill>
          <a:ln/>
        </p:spPr>
      </p:sp>
      <p:sp>
        <p:nvSpPr>
          <p:cNvPr id="5" name="Shape 2"/>
          <p:cNvSpPr/>
          <p:nvPr/>
        </p:nvSpPr>
        <p:spPr>
          <a:xfrm>
            <a:off x="3072160" y="1726009"/>
            <a:ext cx="572790" cy="19050"/>
          </a:xfrm>
          <a:prstGeom prst="roundRect">
            <a:avLst>
              <a:gd name="adj" fmla="val 360850"/>
            </a:avLst>
          </a:prstGeom>
          <a:solidFill>
            <a:srgbClr val="B2D4E5"/>
          </a:solidFill>
          <a:ln/>
        </p:spPr>
      </p:sp>
      <p:sp>
        <p:nvSpPr>
          <p:cNvPr id="6" name="Shape 3"/>
          <p:cNvSpPr/>
          <p:nvPr/>
        </p:nvSpPr>
        <p:spPr>
          <a:xfrm>
            <a:off x="3625900" y="1551484"/>
            <a:ext cx="368201" cy="36820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754785" y="1606649"/>
            <a:ext cx="110332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61802" y="1531045"/>
            <a:ext cx="2264767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083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Q1: Исследование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72790" y="1897658"/>
            <a:ext cx="2337098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042"/>
              </a:lnSpc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Анализ рынка, определение ключевых функций MVP для Easy3D.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975050" y="2544267"/>
            <a:ext cx="572790" cy="19050"/>
          </a:xfrm>
          <a:prstGeom prst="roundRect">
            <a:avLst>
              <a:gd name="adj" fmla="val 360850"/>
            </a:avLst>
          </a:prstGeom>
          <a:solidFill>
            <a:srgbClr val="B2D4E5"/>
          </a:solidFill>
          <a:ln/>
        </p:spPr>
      </p:sp>
      <p:sp>
        <p:nvSpPr>
          <p:cNvPr id="11" name="Shape 8"/>
          <p:cNvSpPr/>
          <p:nvPr/>
        </p:nvSpPr>
        <p:spPr>
          <a:xfrm>
            <a:off x="3625900" y="2369741"/>
            <a:ext cx="368201" cy="36820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36926" y="2424907"/>
            <a:ext cx="146149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10113" y="2349302"/>
            <a:ext cx="2184598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Q2: Разработка MVP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710113" y="2715915"/>
            <a:ext cx="2337098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минимально жизнеспособного продукта с основными функциями ИИ-ассистента.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3072160" y="3496866"/>
            <a:ext cx="572790" cy="19050"/>
          </a:xfrm>
          <a:prstGeom prst="roundRect">
            <a:avLst>
              <a:gd name="adj" fmla="val 360850"/>
            </a:avLst>
          </a:prstGeom>
          <a:solidFill>
            <a:srgbClr val="B2D4E5"/>
          </a:solidFill>
          <a:ln/>
        </p:spPr>
      </p:sp>
      <p:sp>
        <p:nvSpPr>
          <p:cNvPr id="16" name="Shape 13"/>
          <p:cNvSpPr/>
          <p:nvPr/>
        </p:nvSpPr>
        <p:spPr>
          <a:xfrm>
            <a:off x="3625900" y="3322340"/>
            <a:ext cx="368201" cy="36820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737025" y="3377506"/>
            <a:ext cx="145852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93779" y="3301901"/>
            <a:ext cx="2716109" cy="536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083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Q3: Бета-тестирование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72790" y="3937000"/>
            <a:ext cx="2337098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042"/>
              </a:lnSpc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Запуск пилотного проекта среди студентов и преподавателей, сбор отзывов.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3975050" y="4583708"/>
            <a:ext cx="572790" cy="19050"/>
          </a:xfrm>
          <a:prstGeom prst="roundRect">
            <a:avLst>
              <a:gd name="adj" fmla="val 360850"/>
            </a:avLst>
          </a:prstGeom>
          <a:solidFill>
            <a:srgbClr val="B2D4E5"/>
          </a:solidFill>
          <a:ln/>
        </p:spPr>
      </p:sp>
      <p:sp>
        <p:nvSpPr>
          <p:cNvPr id="21" name="Shape 18"/>
          <p:cNvSpPr/>
          <p:nvPr/>
        </p:nvSpPr>
        <p:spPr>
          <a:xfrm>
            <a:off x="3625900" y="4409182"/>
            <a:ext cx="368201" cy="36820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740497" y="4464348"/>
            <a:ext cx="138907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4710113" y="4388743"/>
            <a:ext cx="2337098" cy="536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2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Q4: Доработка и запуск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4710113" y="5023843"/>
            <a:ext cx="2337098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Анализ обратной связи, улучшение продукта и начало первых продаж.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F3C0A3B-1288-4FCD-8EB8-6BBD047A9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61492" y="1406327"/>
            <a:ext cx="4961831" cy="6202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Команда проекта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2499023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Рональд Яронский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61492" y="2998094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Лидер</a:t>
            </a: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проекта</a:t>
            </a: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661492" y="3489524"/>
            <a:ext cx="2892028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Александра Федорова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61492" y="3988595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Креативный</a:t>
            </a: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продюсе</a:t>
            </a:r>
            <a:r>
              <a:rPr lang="ru-RU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 </a:t>
            </a:r>
            <a:endParaRPr lang="en-US" sz="1458" dirty="0"/>
          </a:p>
        </p:txBody>
      </p:sp>
      <p:sp>
        <p:nvSpPr>
          <p:cNvPr id="7" name="Text 5"/>
          <p:cNvSpPr/>
          <p:nvPr/>
        </p:nvSpPr>
        <p:spPr>
          <a:xfrm>
            <a:off x="4444107" y="2499023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Антон Почернин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444107" y="2998094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Дизайнер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4444107" y="3489524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Артём Михайлов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444107" y="3988595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Аналитик</a:t>
            </a:r>
            <a:endParaRPr lang="en-US" sz="1458" dirty="0"/>
          </a:p>
        </p:txBody>
      </p:sp>
      <p:sp>
        <p:nvSpPr>
          <p:cNvPr id="11" name="Text 9"/>
          <p:cNvSpPr/>
          <p:nvPr/>
        </p:nvSpPr>
        <p:spPr>
          <a:xfrm>
            <a:off x="661491" y="4683576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i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Артём Зудов</a:t>
            </a:r>
            <a:endParaRPr lang="en-US" sz="1917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61492" y="5272087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Веб-разработчик</a:t>
            </a:r>
            <a:r>
              <a:rPr lang="ru-RU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>
              <a:lnSpc>
                <a:spcPts val="2375"/>
              </a:lnSpc>
            </a:pPr>
            <a:endParaRPr lang="en-US" sz="1458" dirty="0"/>
          </a:p>
        </p:txBody>
      </p:sp>
      <p:sp>
        <p:nvSpPr>
          <p:cNvPr id="13" name="Text 11"/>
          <p:cNvSpPr/>
          <p:nvPr/>
        </p:nvSpPr>
        <p:spPr>
          <a:xfrm>
            <a:off x="8226723" y="2499023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Ульяна Петрова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26722" y="2998094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Креативный</a:t>
            </a: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директор</a:t>
            </a:r>
            <a:endParaRPr lang="en-US" sz="1458" dirty="0"/>
          </a:p>
        </p:txBody>
      </p:sp>
      <p:sp>
        <p:nvSpPr>
          <p:cNvPr id="15" name="Text 13"/>
          <p:cNvSpPr/>
          <p:nvPr/>
        </p:nvSpPr>
        <p:spPr>
          <a:xfrm>
            <a:off x="8226722" y="3489524"/>
            <a:ext cx="3315097" cy="620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Ангелина Кведоровичюте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26722" y="3958431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Аналитик</a:t>
            </a: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4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064812-0412-40F2-A18D-4BB76DB7B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61492" y="1636117"/>
            <a:ext cx="6553795" cy="6202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Инвестиционный запрос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2728814"/>
            <a:ext cx="3433961" cy="623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875"/>
              </a:lnSpc>
            </a:pPr>
            <a:r>
              <a:rPr lang="en-US" sz="4875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1</a:t>
            </a:r>
            <a:endParaRPr lang="en-US" sz="4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38040" y="3588644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66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Финансирование</a:t>
            </a:r>
            <a:endParaRPr lang="en-US"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92" y="4012109"/>
            <a:ext cx="343396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Ищем инвестиции для ускорения разработки и выхода на рынок.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4378920" y="2728814"/>
            <a:ext cx="3434060" cy="623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875"/>
              </a:lnSpc>
            </a:pPr>
            <a:r>
              <a:rPr lang="en-US" sz="4875" b="1" dirty="0">
                <a:solidFill>
                  <a:srgbClr val="272525"/>
                </a:solidFill>
                <a:latin typeface="Times New Roman" panose="020206030504050203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2</a:t>
            </a:r>
            <a:endParaRPr lang="en-US" sz="4875" dirty="0">
              <a:latin typeface="Times New Roman" panose="02020603050405020304" pitchFamily="18" charset="0"/>
              <a:ea typeface="MS PMincho" panose="02020600040205080304" pitchFamily="18" charset="-128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855469" y="3588644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66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Партнерство</a:t>
            </a:r>
            <a:endParaRPr lang="en-US"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378920" y="4012108"/>
            <a:ext cx="34340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Открыты к стратегическому партнерству с образовательными учреждениями и технологическими компаниями.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8096449" y="2728814"/>
            <a:ext cx="3433961" cy="623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875"/>
              </a:lnSpc>
            </a:pPr>
            <a:r>
              <a:rPr lang="en-US" sz="4875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3</a:t>
            </a:r>
            <a:endParaRPr lang="en-US" sz="4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572996" y="3588644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66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Экспертиза</a:t>
            </a:r>
            <a:endParaRPr lang="en-US"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096449" y="4012108"/>
            <a:ext cx="3433961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Нуждаемся в специалистах по ИИ и 3D-моделированию для усиления команды.</a:t>
            </a:r>
            <a:endParaRPr lang="en-US" sz="14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669</Words>
  <Application>Microsoft Office PowerPoint</Application>
  <PresentationFormat>Широкоэкранный</PresentationFormat>
  <Paragraphs>174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Inter</vt:lpstr>
      <vt:lpstr>Open Sans</vt:lpstr>
      <vt:lpstr>Petrona Bold</vt:lpstr>
      <vt:lpstr>Times New Roman</vt:lpstr>
      <vt:lpstr>Unbounded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Зудов</dc:creator>
  <cp:lastModifiedBy>Артём Зудов</cp:lastModifiedBy>
  <cp:revision>3</cp:revision>
  <dcterms:created xsi:type="dcterms:W3CDTF">2024-12-09T18:56:24Z</dcterms:created>
  <dcterms:modified xsi:type="dcterms:W3CDTF">2024-12-11T15:39:09Z</dcterms:modified>
</cp:coreProperties>
</file>