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6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>
      <p:cViewPr varScale="1">
        <p:scale>
          <a:sx n="90" d="100"/>
          <a:sy n="90" d="100"/>
        </p:scale>
        <p:origin x="845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filova-2003@mail.ru" userId="9b09c678a0a70a22" providerId="LiveId" clId="{13A1E331-2EA1-4BA8-BB71-F0A796229566}"/>
    <pc:docChg chg="custSel modSld">
      <pc:chgData name="fefilova-2003@mail.ru" userId="9b09c678a0a70a22" providerId="LiveId" clId="{13A1E331-2EA1-4BA8-BB71-F0A796229566}" dt="2023-12-17T18:18:26.773" v="7" actId="1076"/>
      <pc:docMkLst>
        <pc:docMk/>
      </pc:docMkLst>
      <pc:sldChg chg="addSp delSp modSp mod">
        <pc:chgData name="fefilova-2003@mail.ru" userId="9b09c678a0a70a22" providerId="LiveId" clId="{13A1E331-2EA1-4BA8-BB71-F0A796229566}" dt="2023-12-17T18:18:26.773" v="7" actId="1076"/>
        <pc:sldMkLst>
          <pc:docMk/>
          <pc:sldMk cId="363368558" sldId="306"/>
        </pc:sldMkLst>
        <pc:picChg chg="add mod">
          <ac:chgData name="fefilova-2003@mail.ru" userId="9b09c678a0a70a22" providerId="LiveId" clId="{13A1E331-2EA1-4BA8-BB71-F0A796229566}" dt="2023-12-17T18:18:26.773" v="7" actId="1076"/>
          <ac:picMkLst>
            <pc:docMk/>
            <pc:sldMk cId="363368558" sldId="306"/>
            <ac:picMk id="6" creationId="{A37CAC0A-9628-50D2-ADF5-D6D310F88433}"/>
          </ac:picMkLst>
        </pc:picChg>
        <pc:picChg chg="del">
          <ac:chgData name="fefilova-2003@mail.ru" userId="9b09c678a0a70a22" providerId="LiveId" clId="{13A1E331-2EA1-4BA8-BB71-F0A796229566}" dt="2023-12-17T18:17:42.935" v="0" actId="478"/>
          <ac:picMkLst>
            <pc:docMk/>
            <pc:sldMk cId="363368558" sldId="306"/>
            <ac:picMk id="10" creationId="{AA905D50-6B13-278D-E751-6C7AB14206D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18.12.2023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18.12.2023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290" y="2054811"/>
            <a:ext cx="5098830" cy="137494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4000" dirty="0">
                <a:solidFill>
                  <a:srgbClr val="8F00FF"/>
                </a:solidFill>
                <a:latin typeface="Bookman Old Style"/>
                <a:ea typeface="+mj-lt"/>
                <a:cs typeface="+mj-lt"/>
              </a:rPr>
              <a:t>«</a:t>
            </a:r>
            <a:r>
              <a:rPr lang="ru-RU" sz="4000" dirty="0" err="1">
                <a:solidFill>
                  <a:srgbClr val="8F00FF"/>
                </a:solidFill>
                <a:latin typeface="Bookman Old Style"/>
                <a:ea typeface="+mj-lt"/>
                <a:cs typeface="+mj-lt"/>
              </a:rPr>
              <a:t>ПоискОМ</a:t>
            </a:r>
            <a:r>
              <a:rPr lang="ru-RU" sz="4000" dirty="0">
                <a:solidFill>
                  <a:srgbClr val="8F00FF"/>
                </a:solidFill>
                <a:latin typeface="Bookman Old Style"/>
                <a:ea typeface="+mj-lt"/>
                <a:cs typeface="+mj-lt"/>
              </a:rPr>
              <a:t> – поиск отличных мест!»</a:t>
            </a:r>
            <a:endParaRPr lang="ru-RU" sz="4000" dirty="0">
              <a:latin typeface="Bookman Old Style"/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3105" y="3804556"/>
            <a:ext cx="3995936" cy="475034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ru-RU" dirty="0">
                <a:solidFill>
                  <a:srgbClr val="8F00FF"/>
                </a:solidFill>
                <a:latin typeface="Bookman Old Style"/>
              </a:rPr>
              <a:t>Приложение для поиска мест досуга с друзьями или в одиночестве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Bookman Old Style"/>
              </a:rPr>
              <a:t>ПРОБЛЕМА</a:t>
            </a:r>
            <a:endParaRPr sz="1600" cap="all" dirty="0">
              <a:solidFill>
                <a:schemeClr val="tx1"/>
              </a:solidFill>
              <a:latin typeface="Bookman Old Style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172149"/>
            <a:ext cx="1145786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dirty="0">
                <a:latin typeface="Bookman Old Style"/>
                <a:ea typeface="+mn-lt"/>
                <a:cs typeface="+mn-lt"/>
              </a:rPr>
              <a:t>тем, которые проявляют сильное желание посетить какое-то место или отпраздновать день рождения, но не имеют представления, как и где это сделать!</a:t>
            </a:r>
            <a:endParaRPr lang="ru-RU" dirty="0">
              <a:latin typeface="Bookman Old Style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493881"/>
            <a:ext cx="884967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ookman Old Style"/>
                <a:cs typeface="Arial"/>
              </a:rPr>
              <a:t>Помогаем клиентам типа:</a:t>
            </a:r>
            <a:r>
              <a:rPr lang="ru-RU" sz="2800" dirty="0">
                <a:latin typeface="Arial"/>
                <a:cs typeface="Arial"/>
              </a:rPr>
              <a:t> </a:t>
            </a:r>
            <a:endParaRPr lang="ru-RU"/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42DDEC19-D227-E20C-E996-0805D661C277}"/>
              </a:ext>
            </a:extLst>
          </p:cNvPr>
          <p:cNvSpPr txBox="1"/>
          <p:nvPr/>
        </p:nvSpPr>
        <p:spPr>
          <a:xfrm>
            <a:off x="486684" y="3168275"/>
            <a:ext cx="884967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ookman Old Style"/>
                <a:cs typeface="Arial"/>
              </a:rPr>
              <a:t>Решать проблему:</a:t>
            </a:r>
            <a:endParaRPr lang="ru-RU" sz="2800" dirty="0">
              <a:latin typeface="Bookman Old Style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DCAE18-1648-5E45-3C3A-94F0CDB181F5}"/>
              </a:ext>
            </a:extLst>
          </p:cNvPr>
          <p:cNvSpPr txBox="1"/>
          <p:nvPr/>
        </p:nvSpPr>
        <p:spPr>
          <a:xfrm>
            <a:off x="488782" y="3835065"/>
            <a:ext cx="105401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Bookman Old Style"/>
                <a:cs typeface="Calibri"/>
              </a:rPr>
              <a:t>отсутствия идей куда пойти, где и как отметить любой праздник.</a:t>
            </a:r>
            <a:endParaRPr lang="ru-RU" dirty="0">
              <a:latin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Bookman Old Style"/>
              </a:rPr>
              <a:t>Базовая бизнес-идея</a:t>
            </a:r>
            <a:endParaRPr sz="1600" cap="all" dirty="0">
              <a:solidFill>
                <a:schemeClr val="tx1"/>
              </a:solidFill>
              <a:latin typeface="Bookman Old Style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253" y="2234732"/>
            <a:ext cx="11457868" cy="203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dirty="0">
                <a:latin typeface="Bookman Old Style"/>
                <a:cs typeface="Calibri"/>
              </a:rPr>
              <a:t>приложение, позволяющее сделать процесс выбора досуга намного проще и быстрее.</a:t>
            </a:r>
          </a:p>
          <a:p>
            <a:endParaRPr lang="ru-RU" dirty="0">
              <a:latin typeface="Bookman Old Style"/>
              <a:cs typeface="Calibri"/>
            </a:endParaRPr>
          </a:p>
          <a:p>
            <a:endParaRPr lang="ru-RU" dirty="0">
              <a:latin typeface="Bookman Old Style"/>
              <a:cs typeface="Calibri"/>
            </a:endParaRPr>
          </a:p>
          <a:p>
            <a:endParaRPr lang="ru-RU" dirty="0">
              <a:latin typeface="Bookman Old Style"/>
              <a:cs typeface="Calibri"/>
            </a:endParaRPr>
          </a:p>
          <a:p>
            <a:r>
              <a:rPr lang="ru-RU" dirty="0">
                <a:latin typeface="Bookman Old Style"/>
                <a:cs typeface="Calibri"/>
              </a:rPr>
              <a:t>Пользователям будет предоставляться полный список интересных мест конкретного города с их кратким описанием, контактами, фото, отзывами и рейтингом. Также они будут распределены по разделам, например, кафе, музеи, клубы и </a:t>
            </a:r>
            <a:r>
              <a:rPr lang="ru-RU" dirty="0" err="1">
                <a:latin typeface="Bookman Old Style"/>
                <a:cs typeface="Calibri"/>
              </a:rPr>
              <a:t>тд</a:t>
            </a:r>
            <a:r>
              <a:rPr lang="ru-RU" dirty="0">
                <a:latin typeface="Bookman Old Style"/>
                <a:cs typeface="Calibri"/>
              </a:rPr>
              <a:t>. 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499966"/>
            <a:ext cx="884967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ookman Old Style"/>
                <a:cs typeface="Arial"/>
              </a:rPr>
              <a:t>Продаваемая технология:</a:t>
            </a:r>
            <a:endParaRPr lang="ru-RU" sz="2800" dirty="0">
              <a:latin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8569975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ru-RU" sz="2000" b="1" dirty="0">
                <a:latin typeface="Bookman Old Style"/>
              </a:rPr>
              <a:t>Потребительские сегменты (объем, динамика, потенциал):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62196" y="3585050"/>
            <a:ext cx="1721946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ru-RU" sz="2000" b="1" dirty="0">
                <a:latin typeface="Bookman Old Style"/>
              </a:rPr>
              <a:t>Проблемы: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08874" y="4869160"/>
            <a:ext cx="5606022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ru-RU" sz="2000" b="1" dirty="0">
                <a:latin typeface="Bookman Old Style"/>
              </a:rPr>
              <a:t>Уникальное ценностное предложение: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Bookman Old Style"/>
              </a:rPr>
              <a:t>ОПИСАНИЕ ПРОДУКТА</a:t>
            </a:r>
            <a:endParaRPr sz="1600" cap="all" dirty="0">
              <a:solidFill>
                <a:schemeClr val="tx1"/>
              </a:solidFill>
              <a:latin typeface="Bookman Old Styl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B489DC-7711-9A30-6D68-91F4CAD6FF97}"/>
              </a:ext>
            </a:extLst>
          </p:cNvPr>
          <p:cNvSpPr txBox="1"/>
          <p:nvPr/>
        </p:nvSpPr>
        <p:spPr>
          <a:xfrm>
            <a:off x="741948" y="5439277"/>
            <a:ext cx="11089104" cy="6517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Bookman Old Style"/>
                <a:cs typeface="Calibri"/>
              </a:rPr>
              <a:t>экономия времени и простота выбора интересных мест для посещения, как компанией, так и для одного человека.</a:t>
            </a:r>
            <a:endParaRPr lang="ru-RU" dirty="0">
              <a:latin typeface="Bookman Old Styl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5C9878-57C1-B95D-5C05-37A7EF5A2FA0}"/>
              </a:ext>
            </a:extLst>
          </p:cNvPr>
          <p:cNvSpPr txBox="1"/>
          <p:nvPr/>
        </p:nvSpPr>
        <p:spPr>
          <a:xfrm>
            <a:off x="734427" y="4143375"/>
            <a:ext cx="107156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Bookman Old Style"/>
                <a:cs typeface="Calibri"/>
              </a:rPr>
              <a:t>отсутствие идей куда пойти, где и как отметить любой праздник.</a:t>
            </a:r>
            <a:endParaRPr lang="ru-RU" dirty="0">
              <a:latin typeface="Bookman Old Styl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AC9475-43A8-FE79-3CB5-DDC574647A7C}"/>
              </a:ext>
            </a:extLst>
          </p:cNvPr>
          <p:cNvSpPr txBox="1"/>
          <p:nvPr/>
        </p:nvSpPr>
        <p:spPr>
          <a:xfrm>
            <a:off x="762000" y="1581650"/>
            <a:ext cx="1086601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Bookman Old Style"/>
              </a:rPr>
              <a:t>Проект ориентирован как на рынок B2C, так и на B2B/B2G.</a:t>
            </a:r>
          </a:p>
          <a:p>
            <a:r>
              <a:rPr lang="ru-RU" dirty="0">
                <a:latin typeface="Bookman Old Style"/>
              </a:rPr>
              <a:t>В первом случае - это люди, ищущие место для хорошего времяпровождения. Для них в нашем приложении будет предоставляться информация об интересных местах конкретного города.</a:t>
            </a:r>
          </a:p>
          <a:p>
            <a:r>
              <a:rPr lang="ru-RU" dirty="0">
                <a:latin typeface="Bookman Old Style"/>
                <a:cs typeface="Calibri"/>
              </a:rPr>
              <a:t>B2B/B2G представлены компаниями-партнерами и государственными культурными учреждениями, которые также сотрудничают с нами. С помощью нашего сервиса они могут рекламировать свой бизнес или уникальные предложения.</a:t>
            </a:r>
            <a:endParaRPr lang="ru-RU" dirty="0">
              <a:latin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2678652"/>
            <a:ext cx="3155031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ru-RU" sz="2000" b="1" dirty="0">
                <a:latin typeface="Bookman Old Style"/>
              </a:rPr>
              <a:t>Анализ конкурентов: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686807" y="4634000"/>
            <a:ext cx="4540025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ru-RU" sz="2000" b="1" dirty="0">
                <a:latin typeface="Bookman Old Style"/>
              </a:rPr>
              <a:t>Конкурентные преимущества: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Bookman Old Style"/>
              </a:rPr>
              <a:t>Конкуренты</a:t>
            </a:r>
            <a:endParaRPr sz="1600" cap="all" dirty="0">
              <a:solidFill>
                <a:schemeClr val="tx1"/>
              </a:solidFill>
              <a:latin typeface="Bookman Old Styl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726912" y="1076315"/>
            <a:ext cx="1412566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ru-RU" sz="2000" b="1" dirty="0">
                <a:latin typeface="Bookman Old Style"/>
              </a:rPr>
              <a:t>Аналоги: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D3D127-4229-D6B3-9EA6-0D9794BA2479}"/>
              </a:ext>
            </a:extLst>
          </p:cNvPr>
          <p:cNvSpPr txBox="1"/>
          <p:nvPr/>
        </p:nvSpPr>
        <p:spPr>
          <a:xfrm>
            <a:off x="731921" y="1604210"/>
            <a:ext cx="1054016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>
                <a:latin typeface="Bookman Old Style"/>
                <a:cs typeface="Calibri"/>
              </a:rPr>
              <a:t>QVEDO;</a:t>
            </a:r>
            <a:endParaRPr lang="ru-RU"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ru-RU">
                <a:latin typeface="Bookman Old Style"/>
                <a:cs typeface="Calibri"/>
              </a:rPr>
              <a:t>Спутник;</a:t>
            </a:r>
            <a:endParaRPr lang="ru-RU"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ru-RU" err="1">
                <a:latin typeface="Bookman Old Style"/>
                <a:cs typeface="Calibri"/>
              </a:rPr>
              <a:t>Горбилет</a:t>
            </a:r>
            <a:r>
              <a:rPr lang="ru-RU">
                <a:latin typeface="Bookman Old Style"/>
                <a:cs typeface="Calibri"/>
              </a:rPr>
              <a:t>.</a:t>
            </a:r>
            <a:endParaRPr lang="ru-RU">
              <a:latin typeface="Bookman Old Styl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7D7267-3485-5EDF-998F-701673BE84AE}"/>
              </a:ext>
            </a:extLst>
          </p:cNvPr>
          <p:cNvSpPr txBox="1"/>
          <p:nvPr/>
        </p:nvSpPr>
        <p:spPr>
          <a:xfrm>
            <a:off x="684296" y="3083092"/>
            <a:ext cx="1081588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Bookman Old Style"/>
                <a:cs typeface="Calibri"/>
              </a:rPr>
              <a:t>Главным конкурентом является приложение «</a:t>
            </a:r>
            <a:r>
              <a:rPr lang="ru-RU" err="1">
                <a:latin typeface="Bookman Old Style"/>
                <a:cs typeface="Calibri"/>
              </a:rPr>
              <a:t>Qvedo</a:t>
            </a:r>
            <a:r>
              <a:rPr lang="ru-RU" dirty="0">
                <a:latin typeface="Bookman Old Style"/>
                <a:cs typeface="Calibri"/>
              </a:rPr>
              <a:t>»: оно наиболее проработано в различных аспектах, которым мы хотели уделить внимание в нашей идее. </a:t>
            </a:r>
            <a:endParaRPr lang="ru-RU">
              <a:latin typeface="Bookman Old Style"/>
              <a:cs typeface="Calibri"/>
            </a:endParaRPr>
          </a:p>
          <a:p>
            <a:r>
              <a:rPr lang="ru-RU" dirty="0">
                <a:latin typeface="Bookman Old Style"/>
                <a:cs typeface="Calibri"/>
              </a:rPr>
              <a:t>Остальные два конкурента занимают большую долю рынка за счёт сотрудничества с зарубежными партнерами. Тем не менее, они ориентированы на предоставление информации об экскурсиях и отелях в определенных городах и странах.</a:t>
            </a:r>
            <a:endParaRPr lang="ru-RU" dirty="0">
              <a:latin typeface="Bookman Old Style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B5E7B8-FECC-EAE9-4C5D-3907070DEA4B}"/>
              </a:ext>
            </a:extLst>
          </p:cNvPr>
          <p:cNvSpPr txBox="1"/>
          <p:nvPr/>
        </p:nvSpPr>
        <p:spPr>
          <a:xfrm>
            <a:off x="686802" y="5123448"/>
            <a:ext cx="1100388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Bookman Old Style"/>
                <a:cs typeface="Calibri"/>
              </a:rPr>
              <a:t>QVEDO - удобный интерфейс; информативность; довольно высокий средний балл компании по отзывам.</a:t>
            </a:r>
            <a:br>
              <a:rPr lang="ru-RU" dirty="0">
                <a:latin typeface="Bookman Old Style"/>
                <a:cs typeface="Calibri"/>
              </a:rPr>
            </a:br>
            <a:r>
              <a:rPr lang="ru-RU" dirty="0">
                <a:latin typeface="Bookman Old Style"/>
                <a:cs typeface="Calibri"/>
              </a:rPr>
              <a:t>Спутник - сервис активно упоминается в СМИ; имеет партнеров по всему миру; удобный интерфейс, довольно высокий средний балл компании по отзывам</a:t>
            </a:r>
            <a:br>
              <a:rPr lang="ru-RU" dirty="0">
                <a:latin typeface="Bookman Old Style"/>
                <a:cs typeface="Calibri"/>
              </a:rPr>
            </a:br>
            <a:r>
              <a:rPr lang="ru-RU" err="1">
                <a:latin typeface="Bookman Old Style"/>
                <a:cs typeface="Calibri"/>
              </a:rPr>
              <a:t>Горбилет</a:t>
            </a:r>
            <a:r>
              <a:rPr lang="ru-RU" dirty="0">
                <a:latin typeface="Bookman Old Style"/>
                <a:cs typeface="Calibri"/>
              </a:rPr>
              <a:t> - высокий средний балл компании по отзывам; программа лояльности.</a:t>
            </a:r>
            <a:endParaRPr lang="ru-RU" dirty="0">
              <a:latin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948835"/>
            <a:ext cx="1770679" cy="484538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Times New Roman"/>
              </a:rPr>
              <a:t>Прямой сбыт;</a:t>
            </a:r>
            <a:endParaRPr lang="ru-RU" sz="1200">
              <a:latin typeface="Bookman Old Style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Times New Roman"/>
              </a:rPr>
              <a:t>Массовый рынок:</a:t>
            </a:r>
            <a:endParaRPr lang="ru-RU" sz="1200">
              <a:latin typeface="Bookman Old Style"/>
              <a:cs typeface="Times New Roman"/>
            </a:endParaRPr>
          </a:p>
          <a:p>
            <a:pPr marL="171450" indent="-171450">
              <a:buFont typeface="Arial"/>
              <a:buChar char="•"/>
            </a:pPr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Times New Roman"/>
              </a:rPr>
              <a:t>Люди возраста 12 – 65 лет как целевая аудитория;</a:t>
            </a:r>
            <a:endParaRPr lang="ru-RU" sz="1200">
              <a:latin typeface="Bookman Old Style"/>
              <a:cs typeface="Times New Roman"/>
            </a:endParaRPr>
          </a:p>
          <a:p>
            <a:pPr marL="171450" indent="-171450">
              <a:buFont typeface="Arial"/>
              <a:buChar char="•"/>
            </a:pPr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Times New Roman"/>
              </a:rPr>
              <a:t>Компании – партнеры;</a:t>
            </a:r>
            <a:endParaRPr lang="ru-RU" sz="1200">
              <a:latin typeface="Bookman Old Style"/>
              <a:cs typeface="Times New Roman"/>
            </a:endParaRPr>
          </a:p>
          <a:p>
            <a:pPr marL="171450" indent="-171450">
              <a:spcAft>
                <a:spcPts val="600"/>
              </a:spcAft>
              <a:buFont typeface="Arial"/>
              <a:buChar char="•"/>
            </a:pPr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Times New Roman"/>
              </a:rPr>
              <a:t>Культурные государственные учреждения.</a:t>
            </a:r>
            <a:endParaRPr lang="ru-RU" dirty="0">
              <a:latin typeface="Bookman Old Style"/>
              <a:cs typeface="Times New Roman"/>
            </a:endParaRPr>
          </a:p>
          <a:p>
            <a:pPr>
              <a:spcAft>
                <a:spcPts val="600"/>
              </a:spcAft>
            </a:pP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04313" y="948835"/>
            <a:ext cx="1691801" cy="484716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solidFill>
                  <a:srgbClr val="FF0000"/>
                </a:solidFill>
                <a:latin typeface="Bookman Old Style"/>
                <a:cs typeface="Arial"/>
              </a:rPr>
              <a:t>Заведения общественного питания, государственные культурные </a:t>
            </a:r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Arial"/>
              </a:rPr>
              <a:t>учреждения, развлекательные организации и </a:t>
            </a:r>
            <a:r>
              <a:rPr kumimoji="0" lang="ru-RU" sz="1200" err="1">
                <a:solidFill>
                  <a:srgbClr val="FF0000"/>
                </a:solidFill>
                <a:latin typeface="Bookman Old Style"/>
                <a:cs typeface="Arial"/>
              </a:rPr>
              <a:t>тп</a:t>
            </a:r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Arial"/>
              </a:rPr>
              <a:t>.</a:t>
            </a:r>
            <a:endParaRPr lang="ru-RU" dirty="0" err="1">
              <a:solidFill>
                <a:srgbClr val="FF0000"/>
              </a:solidFill>
              <a:latin typeface="Bookman Old Style"/>
              <a:cs typeface="Arial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925715" y="948836"/>
            <a:ext cx="1874845" cy="484537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lang="ru-RU" sz="1400" b="1" dirty="0">
              <a:latin typeface="GT Walsheim Pro Light"/>
              <a:cs typeface="Arial"/>
            </a:endParaRPr>
          </a:p>
          <a:p>
            <a:r>
              <a:rPr lang="ru-RU" sz="1200" dirty="0">
                <a:solidFill>
                  <a:srgbClr val="FF0000"/>
                </a:solidFill>
                <a:latin typeface="Bookman Old Style"/>
                <a:cs typeface="Arial"/>
              </a:rPr>
              <a:t>быстрый и удобный поиск мест для отдыха и развлечений. 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27933" y="5790811"/>
            <a:ext cx="4280522" cy="86177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Arial"/>
              </a:rPr>
              <a:t>Аренда помещения, затраты на создание приложения, реклама, налоги, заработная плата и соц. отчисления.</a:t>
            </a:r>
            <a:endParaRPr lang="ru-RU" sz="1200" dirty="0">
              <a:solidFill>
                <a:srgbClr val="FF0000"/>
              </a:solidFill>
              <a:latin typeface="Bookman Old Style"/>
              <a:cs typeface="Arial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11436" y="5790811"/>
            <a:ext cx="4694673" cy="8676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Arial"/>
              </a:rPr>
              <a:t>Реклама, разовые сделки, партнерская программа в Google Play или </a:t>
            </a:r>
            <a:r>
              <a:rPr kumimoji="0" lang="ru-RU" sz="1200" dirty="0" err="1">
                <a:solidFill>
                  <a:srgbClr val="FF0000"/>
                </a:solidFill>
                <a:latin typeface="Bookman Old Style"/>
                <a:cs typeface="Arial"/>
              </a:rPr>
              <a:t>App</a:t>
            </a:r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Arial"/>
              </a:rPr>
              <a:t> Store, внутренняя платная подписка, процент от дохода рекламируемой компании.</a:t>
            </a:r>
            <a:endParaRPr lang="ru-RU" sz="1200" dirty="0">
              <a:solidFill>
                <a:srgbClr val="FF0000"/>
              </a:solidFill>
              <a:latin typeface="Bookman Old Styl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96388" y="3170151"/>
            <a:ext cx="1933187" cy="261610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spcAft>
                <a:spcPts val="600"/>
              </a:spcAft>
              <a:defRPr/>
            </a:pPr>
            <a:r>
              <a:rPr lang="ru-RU" sz="1200" dirty="0">
                <a:solidFill>
                  <a:srgbClr val="FF0000"/>
                </a:solidFill>
                <a:latin typeface="Bookman Old Style"/>
                <a:cs typeface="Times New Roman"/>
              </a:rPr>
              <a:t>Google Play или </a:t>
            </a:r>
            <a:r>
              <a:rPr lang="ru-RU" sz="1200" dirty="0" err="1">
                <a:solidFill>
                  <a:srgbClr val="FF0000"/>
                </a:solidFill>
                <a:latin typeface="Bookman Old Style"/>
                <a:cs typeface="Times New Roman"/>
              </a:rPr>
              <a:t>App</a:t>
            </a:r>
            <a:r>
              <a:rPr lang="ru-RU" sz="1200" dirty="0">
                <a:solidFill>
                  <a:srgbClr val="FF0000"/>
                </a:solidFill>
                <a:latin typeface="Bookman Old Style"/>
                <a:cs typeface="Times New Roman"/>
              </a:rPr>
              <a:t> Store.</a:t>
            </a:r>
            <a:endParaRPr lang="ru-RU" sz="1200">
              <a:latin typeface="Bookman Old Style"/>
            </a:endParaRPr>
          </a:p>
          <a:p>
            <a:pPr>
              <a:spcAft>
                <a:spcPts val="600"/>
              </a:spcAft>
              <a:defRPr/>
            </a:pPr>
            <a:r>
              <a:rPr lang="ru-RU" sz="1200" dirty="0">
                <a:solidFill>
                  <a:srgbClr val="FF0000"/>
                </a:solidFill>
                <a:latin typeface="Bookman Old Style"/>
                <a:cs typeface="Arial"/>
              </a:rPr>
              <a:t>Реклама в самих заведениях.</a:t>
            </a:r>
            <a:endParaRPr lang="ru-RU" sz="1200" dirty="0">
              <a:solidFill>
                <a:srgbClr val="FF0000"/>
              </a:solidFill>
              <a:latin typeface="Bookman Old Style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endParaRPr lang="ru-RU" sz="10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endParaRPr lang="ru-RU" sz="10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endParaRPr lang="ru-RU" sz="10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endParaRPr lang="ru-RU" sz="10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endParaRPr lang="ru-RU" sz="10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endParaRPr lang="ru-RU" sz="10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06416" y="948837"/>
            <a:ext cx="1933186" cy="221599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/>
                <a:cs typeface="Arial"/>
              </a:rPr>
              <a:t>Взаимоотношения с клиентами: </a:t>
            </a:r>
            <a:endParaRPr lang="ru-RU" dirty="0"/>
          </a:p>
          <a:p>
            <a:r>
              <a:rPr lang="ru-RU" sz="1100" dirty="0">
                <a:solidFill>
                  <a:srgbClr val="FF0000"/>
                </a:solidFill>
                <a:latin typeface="Bookman Old Style"/>
                <a:cs typeface="Arial"/>
              </a:rPr>
              <a:t>Опросы о качестве и удовлетворенности приложением, рассылки, обычные </a:t>
            </a:r>
            <a:r>
              <a:rPr lang="ru-RU" sz="1100" dirty="0" err="1">
                <a:solidFill>
                  <a:srgbClr val="FF0000"/>
                </a:solidFill>
                <a:latin typeface="Bookman Old Style"/>
                <a:cs typeface="Arial"/>
              </a:rPr>
              <a:t>push</a:t>
            </a:r>
            <a:r>
              <a:rPr lang="ru-RU" sz="1100" dirty="0">
                <a:solidFill>
                  <a:srgbClr val="FF0000"/>
                </a:solidFill>
                <a:latin typeface="Bookman Old Style"/>
                <a:cs typeface="Arial"/>
              </a:rPr>
              <a:t>-уведомления.</a:t>
            </a:r>
          </a:p>
          <a:p>
            <a:endParaRPr lang="ru-RU" sz="1100" dirty="0">
              <a:solidFill>
                <a:srgbClr val="FF0000"/>
              </a:solidFill>
              <a:latin typeface="Bookman Old Style"/>
              <a:cs typeface="Arial"/>
            </a:endParaRPr>
          </a:p>
          <a:p>
            <a:r>
              <a:rPr lang="ru-RU" sz="1100" dirty="0">
                <a:solidFill>
                  <a:srgbClr val="FF0000"/>
                </a:solidFill>
                <a:latin typeface="Bookman Old Style"/>
                <a:cs typeface="Arial"/>
              </a:rPr>
              <a:t>Прямой контакт с партнерами при совершении сделок.</a:t>
            </a:r>
          </a:p>
          <a:p>
            <a:r>
              <a:rPr lang="ru-RU" sz="1100" dirty="0">
                <a:solidFill>
                  <a:srgbClr val="FF0000"/>
                </a:solidFill>
                <a:latin typeface="Bookman Old Style"/>
                <a:cs typeface="Arial"/>
              </a:rPr>
              <a:t>Служба поддержки.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191942" y="948836"/>
            <a:ext cx="1747969" cy="228529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/>
                <a:cs typeface="Arial"/>
              </a:rPr>
              <a:t>Ключевые виды деятельности</a:t>
            </a:r>
          </a:p>
          <a:p>
            <a:endParaRPr kumimoji="0" lang="ru-RU" sz="1400" b="1" dirty="0">
              <a:solidFill>
                <a:srgbClr val="000000"/>
              </a:solidFill>
              <a:latin typeface="GT Walsheim Pro Light"/>
              <a:cs typeface="Arial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Arial"/>
              </a:rPr>
              <a:t>Создание приложения.</a:t>
            </a:r>
            <a:endParaRPr lang="ru-RU" sz="1200" dirty="0">
              <a:solidFill>
                <a:srgbClr val="FF0000"/>
              </a:solidFill>
              <a:latin typeface="Bookman Old Style"/>
              <a:cs typeface="Arial"/>
            </a:endParaRPr>
          </a:p>
          <a:p>
            <a:endParaRPr kumimoji="0" lang="ru-RU" sz="1200" dirty="0">
              <a:solidFill>
                <a:srgbClr val="FF0000"/>
              </a:solidFill>
              <a:latin typeface="Bookman Old Style"/>
              <a:cs typeface="Arial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Arial"/>
              </a:rPr>
              <a:t>Сотрудничество и обязательное соглашение с партнерами.</a:t>
            </a:r>
            <a:endParaRPr lang="ru-RU" dirty="0">
              <a:latin typeface="Bookman Old Style"/>
              <a:cs typeface="Arial"/>
            </a:endParaRPr>
          </a:p>
          <a:p>
            <a:endParaRPr lang="ru-RU" sz="1400" b="1" dirty="0">
              <a:latin typeface="Bookman Old Style"/>
            </a:endParaRPr>
          </a:p>
          <a:p>
            <a:endParaRPr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197263" y="3231838"/>
            <a:ext cx="1702543" cy="255235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/>
                <a:cs typeface="Arial"/>
              </a:rPr>
              <a:t>Ключевые ресурсы: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Bookman Old Style"/>
                <a:cs typeface="Arial"/>
              </a:rPr>
              <a:t>Команда разработчиков приложения;</a:t>
            </a:r>
            <a:endParaRPr lang="ru-RU" sz="1200" dirty="0">
              <a:solidFill>
                <a:srgbClr val="FF0000"/>
              </a:solidFill>
              <a:latin typeface="Bookman Old Style"/>
              <a:cs typeface="Arial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solidFill>
                  <a:srgbClr val="FF0000"/>
                </a:solidFill>
                <a:latin typeface="Bookman Old Style"/>
                <a:cs typeface="Arial"/>
              </a:rPr>
              <a:t>Финансирование;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solidFill>
                  <a:srgbClr val="FF0000"/>
                </a:solidFill>
                <a:latin typeface="Bookman Old Style"/>
                <a:cs typeface="Arial"/>
              </a:rPr>
              <a:t>Время;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solidFill>
                  <a:srgbClr val="FF0000"/>
                </a:solidFill>
                <a:latin typeface="Bookman Old Style"/>
                <a:cs typeface="Arial"/>
              </a:rPr>
              <a:t>Юридическое сопровождение.</a:t>
            </a:r>
            <a:endParaRPr lang="ru-RU" sz="1200" dirty="0">
              <a:solidFill>
                <a:srgbClr val="FF0000"/>
              </a:solidFill>
              <a:latin typeface="Bookman Old Style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Bookman Old Style"/>
              </a:rPr>
              <a:t>бизнес-модель</a:t>
            </a:r>
            <a:endParaRPr sz="1600" cap="all" dirty="0">
              <a:solidFill>
                <a:schemeClr val="tx1"/>
              </a:solidFill>
              <a:latin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65733" y="260563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Bookman Old Style"/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549490" y="1663921"/>
            <a:ext cx="473597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sz="1600" dirty="0">
                <a:latin typeface="Bookman Old Style"/>
              </a:rPr>
              <a:t>Ушакова Екатерина Константиновна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>
                <a:latin typeface="Bookman Old Style"/>
              </a:rPr>
              <a:t>Студент;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>
                <a:latin typeface="Bookman Old Style"/>
              </a:rPr>
              <a:t>Руководитель.</a:t>
            </a:r>
            <a:endParaRPr lang="ru-RU" sz="16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59019" y="753044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Bookman Old Style"/>
              </a:rPr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361457" y="2964779"/>
            <a:ext cx="1163723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Bookman Old Style"/>
              </a:rPr>
              <a:t>Команда стартап-проекта (участники стартап-проекта, которые работают в рамках акселерационной программы):</a:t>
            </a:r>
          </a:p>
        </p:txBody>
      </p:sp>
      <p:pic>
        <p:nvPicPr>
          <p:cNvPr id="11" name="Рисунок 10" descr="Изображение выглядит как на открытом воздухе, дерево, одежда, зима&#10;&#10;Автоматически созданное описание">
            <a:extLst>
              <a:ext uri="{FF2B5EF4-FFF2-40B4-BE49-F238E27FC236}">
                <a16:creationId xmlns:a16="http://schemas.microsoft.com/office/drawing/2014/main" id="{C58F1255-DC7D-231E-2C70-E177F433B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111" y="3595438"/>
            <a:ext cx="1670385" cy="2203786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одежда, человек, на открытом воздухе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950C47CA-6AAE-BBEF-FBFF-E2ED9F0C3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78" y="3625515"/>
            <a:ext cx="1620254" cy="220378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EABBC3-4D40-4927-F043-B68DAB4ACEFF}"/>
              </a:ext>
            </a:extLst>
          </p:cNvPr>
          <p:cNvSpPr txBox="1"/>
          <p:nvPr/>
        </p:nvSpPr>
        <p:spPr>
          <a:xfrm>
            <a:off x="568993" y="5782677"/>
            <a:ext cx="272214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latin typeface="Bookman Old Style"/>
              </a:rPr>
              <a:t>Фефилова Анастасия Васильевна 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>
                <a:latin typeface="Bookman Old Style"/>
              </a:rPr>
              <a:t>Студент;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>
                <a:latin typeface="Bookman Old Style"/>
              </a:rPr>
              <a:t>Предприниматель.</a:t>
            </a:r>
          </a:p>
        </p:txBody>
      </p:sp>
      <p:pic>
        <p:nvPicPr>
          <p:cNvPr id="5" name="Рисунок 4" descr="Изображение выглядит как Человеческое лицо, человек, одежда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B2383D9A-5B6F-7376-7AA2-B146CB659F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885" b="9709"/>
          <a:stretch/>
        </p:blipFill>
        <p:spPr>
          <a:xfrm>
            <a:off x="505872" y="1151021"/>
            <a:ext cx="1467597" cy="18594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CDEDD6-139F-0E17-4B1B-7B90F345BE55}"/>
              </a:ext>
            </a:extLst>
          </p:cNvPr>
          <p:cNvSpPr txBox="1"/>
          <p:nvPr/>
        </p:nvSpPr>
        <p:spPr>
          <a:xfrm>
            <a:off x="6186237" y="5782676"/>
            <a:ext cx="246647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600" dirty="0">
                <a:latin typeface="Bookman Old Style"/>
              </a:rPr>
              <a:t>Манаенков Кирилл Вадимович</a:t>
            </a:r>
          </a:p>
          <a:p>
            <a:pPr marL="285750" indent="-285750" algn="just">
              <a:buFont typeface="Arial"/>
              <a:buChar char="•"/>
            </a:pPr>
            <a:r>
              <a:rPr lang="ru-RU" sz="1600" dirty="0">
                <a:latin typeface="Bookman Old Style"/>
              </a:rPr>
              <a:t>Студент;</a:t>
            </a:r>
          </a:p>
          <a:p>
            <a:pPr marL="285750" indent="-285750" algn="just">
              <a:buFont typeface="Arial"/>
              <a:buChar char="•"/>
            </a:pPr>
            <a:r>
              <a:rPr lang="ru-RU" sz="1600" dirty="0">
                <a:latin typeface="Bookman Old Style"/>
              </a:rPr>
              <a:t>Производитель.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957031-80CD-FF8F-32B9-23A67904AEF6}"/>
              </a:ext>
            </a:extLst>
          </p:cNvPr>
          <p:cNvSpPr txBox="1"/>
          <p:nvPr/>
        </p:nvSpPr>
        <p:spPr>
          <a:xfrm>
            <a:off x="3501690" y="5785185"/>
            <a:ext cx="2844967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latin typeface="Bookman Old Style"/>
              </a:rPr>
              <a:t>Малышев Никита Антонович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>
                <a:latin typeface="Bookman Old Style"/>
              </a:rPr>
              <a:t>Студент;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>
                <a:latin typeface="Bookman Old Style"/>
              </a:rPr>
              <a:t>Интегратор.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4FF133-C9BF-CDD0-1F12-AFA2ECAEC7C9}"/>
              </a:ext>
            </a:extLst>
          </p:cNvPr>
          <p:cNvSpPr txBox="1"/>
          <p:nvPr/>
        </p:nvSpPr>
        <p:spPr>
          <a:xfrm>
            <a:off x="9462335" y="5777663"/>
            <a:ext cx="273217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err="1">
                <a:latin typeface="Bookman Old Style"/>
              </a:rPr>
              <a:t>Бралит</a:t>
            </a:r>
            <a:r>
              <a:rPr lang="ru-RU" sz="1600" dirty="0">
                <a:latin typeface="Bookman Old Style"/>
              </a:rPr>
              <a:t> Егор Владимирович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>
                <a:latin typeface="Bookman Old Style"/>
              </a:rPr>
              <a:t>Студент;</a:t>
            </a:r>
          </a:p>
          <a:p>
            <a:pPr marL="285750" indent="-285750">
              <a:buFont typeface="Arial"/>
              <a:buChar char="•"/>
            </a:pPr>
            <a:r>
              <a:rPr lang="ru-RU" sz="1600" dirty="0">
                <a:latin typeface="Bookman Old Style"/>
              </a:rPr>
              <a:t>Администратор.</a:t>
            </a:r>
          </a:p>
        </p:txBody>
      </p:sp>
      <p:pic>
        <p:nvPicPr>
          <p:cNvPr id="15" name="Рисунок 14" descr="Изображение выглядит как человек, одежда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258D343E-84DA-85BB-EDF9-7F194BD353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7162" y="3582614"/>
            <a:ext cx="1560094" cy="21893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7CAC0A-9628-50D2-ADF5-D6D310F884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1998" y="3622337"/>
            <a:ext cx="1620254" cy="216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395" y="2937125"/>
            <a:ext cx="3995936" cy="993943"/>
          </a:xfrm>
        </p:spPr>
        <p:txBody>
          <a:bodyPr/>
          <a:lstStyle/>
          <a:p>
            <a:r>
              <a:rPr lang="ru-RU" dirty="0">
                <a:solidFill>
                  <a:srgbClr val="8F00FF"/>
                </a:solidFill>
                <a:latin typeface="Bookman Old Style"/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152</TotalTime>
  <Words>595</Words>
  <Application>Microsoft Office PowerPoint</Application>
  <DocSecurity>0</DocSecurity>
  <PresentationFormat>Широкоэкранный</PresentationFormat>
  <Paragraphs>96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Bookman Old Style</vt:lpstr>
      <vt:lpstr>Calibri</vt:lpstr>
      <vt:lpstr>Calibri Light</vt:lpstr>
      <vt:lpstr>Gilroy-Bold</vt:lpstr>
      <vt:lpstr>Gilroy-ExtraBold</vt:lpstr>
      <vt:lpstr>GT Walsheim Pro Light</vt:lpstr>
      <vt:lpstr>Helvetica Neue</vt:lpstr>
      <vt:lpstr>Тема Office</vt:lpstr>
      <vt:lpstr>1_Тема Office</vt:lpstr>
      <vt:lpstr>«ПоискОМ – поиск отличных мест!»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fefilova-2003@mail.ru</cp:lastModifiedBy>
  <cp:revision>482</cp:revision>
  <dcterms:created xsi:type="dcterms:W3CDTF">2023-07-21T07:14:15Z</dcterms:created>
  <dcterms:modified xsi:type="dcterms:W3CDTF">2023-12-18T06:04:35Z</dcterms:modified>
  <cp:category/>
  <dc:identifier/>
  <cp:contentStatus/>
  <dc:language/>
  <cp:version/>
</cp:coreProperties>
</file>