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77" r:id="rId4"/>
    <p:sldId id="260" r:id="rId5"/>
    <p:sldId id="275" r:id="rId6"/>
    <p:sldId id="261" r:id="rId7"/>
    <p:sldId id="262" r:id="rId8"/>
    <p:sldId id="263" r:id="rId9"/>
    <p:sldId id="265" r:id="rId10"/>
    <p:sldId id="267" r:id="rId11"/>
    <p:sldId id="278" r:id="rId12"/>
    <p:sldId id="268" r:id="rId13"/>
    <p:sldId id="274" r:id="rId14"/>
    <p:sldId id="269" r:id="rId15"/>
    <p:sldId id="270" r:id="rId16"/>
    <p:sldId id="276" r:id="rId17"/>
    <p:sldId id="279" r:id="rId18"/>
    <p:sldId id="272" r:id="rId19"/>
    <p:sldId id="273" r:id="rId20"/>
    <p:sldId id="271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841B"/>
    <a:srgbClr val="FF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 snapToGrid="0">
      <p:cViewPr varScale="1">
        <p:scale>
          <a:sx n="84" d="100"/>
          <a:sy n="84" d="100"/>
        </p:scale>
        <p:origin x="6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3;&#1088;&#1080;&#1075;&#1086;&#1088;&#1080;&#1081;\Desktop\&#1055;&#1044;\&#1047;&#1072;&#1097;&#1080;&#1090;&#1072;%2022.11.23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3;&#1088;&#1080;&#1075;&#1086;&#1088;&#1080;&#1081;\Desktop\&#1055;&#1044;\&#1047;&#1072;&#1097;&#1080;&#1090;&#1072;%2022.11.23\&#1051;&#1080;&#1089;&#1090;%20Microsoft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3;&#1088;&#1080;&#1075;&#1086;&#1088;&#1080;&#1081;\Desktop\&#1059;&#1093;&#1080;&#1085;\&#1059;&#1093;&#1080;&#1085;%20&#1057;&#1086;&#1083;&#1086;&#1087;&#1086;&#1074;\&#1051;&#1080;&#1089;&#1090;%20Microsoft%20Exce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3;&#1088;&#1080;&#1075;&#1086;&#1088;&#1080;&#1081;\Desktop\&#1059;&#1093;&#1080;&#1085;\&#1059;&#1093;&#1080;&#1085;%20&#1057;&#1086;&#1083;&#1086;&#1087;&#1086;&#1074;\&#1051;&#1080;&#1089;&#1090;%20Microsoft%20Exc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3;&#1088;&#1080;&#1075;&#1086;&#1088;&#1080;&#1081;\Desktop\&#1059;&#1093;&#1080;&#1085;\&#1059;&#1093;&#1080;&#1085;%20&#1057;&#1086;&#1083;&#1086;&#1087;&#1086;&#1074;\&#1051;&#1080;&#1089;&#1090;%20Microsoft%20Excel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3;&#1088;&#1080;&#1075;&#1086;&#1088;&#1080;&#1081;\Desktop\&#1059;&#1093;&#1080;&#1085;\&#1059;&#1093;&#1080;&#1085;%20&#1057;&#1086;&#1083;&#1086;&#1087;&#1086;&#1074;\&#1051;&#1080;&#1089;&#1090;%20Microsoft%20Excel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структура</a:t>
            </a:r>
            <a:r>
              <a:rPr lang="ru-RU" baseline="0"/>
              <a:t> опрошеных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1F-4621-8AA5-9432DA6759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21F-4621-8AA5-9432DA6759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21F-4621-8AA5-9432DA675999}"/>
              </c:ext>
            </c:extLst>
          </c:dPt>
          <c:dLbls>
            <c:dLbl>
              <c:idx val="0"/>
              <c:layout>
                <c:manualLayout>
                  <c:x val="3.0555555555555454E-2"/>
                  <c:y val="2.7777777777777693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21F-4621-8AA5-9432DA6759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1"/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21F-4621-8AA5-9432DA6759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2"/>
              <c:layout>
                <c:manualLayout>
                  <c:x val="-5.8333333333333334E-2"/>
                  <c:y val="4.3544016657814981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21F-4621-8AA5-9432DA6759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5B9BD5"/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Лист1!$A$3:$A$5</c:f>
              <c:strCache>
                <c:ptCount val="3"/>
                <c:pt idx="0">
                  <c:v>Пчеловоды</c:v>
                </c:pt>
                <c:pt idx="1">
                  <c:v>Садоводы </c:v>
                </c:pt>
                <c:pt idx="2">
                  <c:v>Вет.инспектор </c:v>
                </c:pt>
              </c:strCache>
            </c:strRef>
          </c:cat>
          <c:val>
            <c:numRef>
              <c:f>Лист1!$B$3:$B$5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21F-4621-8AA5-9432DA675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РЕЗУЛЬТАТЫ ОПРОСА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D0-4CF8-8A80-5361BC0A46B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D0-4CF8-8A80-5361BC0A46B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D0-4CF8-8A80-5361BC0A46B6}"/>
              </c:ext>
            </c:extLst>
          </c:dPt>
          <c:dLbls>
            <c:dLbl>
              <c:idx val="0"/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1D0-4CF8-8A80-5361BC0A46B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1"/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1D0-4CF8-8A80-5361BC0A46B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2"/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1D0-4CF8-8A80-5361BC0A46B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5B9BD5"/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Лист1!$A$8:$A$10</c:f>
              <c:strCache>
                <c:ptCount val="3"/>
                <c:pt idx="0">
                  <c:v>Напрямую заинтересованы </c:v>
                </c:pt>
                <c:pt idx="1">
                  <c:v>Сомневаются </c:v>
                </c:pt>
                <c:pt idx="2">
                  <c:v>Не интересно</c:v>
                </c:pt>
              </c:strCache>
            </c:strRef>
          </c:cat>
          <c:val>
            <c:numRef>
              <c:f>Лист1!$B$8:$B$10</c:f>
              <c:numCache>
                <c:formatCode>General</c:formatCode>
                <c:ptCount val="3"/>
                <c:pt idx="0">
                  <c:v>5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1D0-4CF8-8A80-5361BC0A46B6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Численность пчелосемей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Лист1!$A$4:$A$10</c:f>
              <c:numCache>
                <c:formatCode>General</c:formatCode>
                <c:ptCount val="7"/>
                <c:pt idx="0">
                  <c:v>2010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Лист1!$B$4:$B$10</c:f>
              <c:numCache>
                <c:formatCode>General</c:formatCode>
                <c:ptCount val="7"/>
                <c:pt idx="0">
                  <c:v>3019</c:v>
                </c:pt>
                <c:pt idx="1">
                  <c:v>3317</c:v>
                </c:pt>
                <c:pt idx="2">
                  <c:v>3182</c:v>
                </c:pt>
                <c:pt idx="3">
                  <c:v>3094</c:v>
                </c:pt>
                <c:pt idx="4">
                  <c:v>2983</c:v>
                </c:pt>
                <c:pt idx="5">
                  <c:v>2890</c:v>
                </c:pt>
                <c:pt idx="6">
                  <c:v>2800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5A-4E40-9EB3-1EAF012C8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9551264"/>
        <c:axId val="1099563232"/>
      </c:barChart>
      <c:catAx>
        <c:axId val="109955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9563232"/>
        <c:crosses val="autoZero"/>
        <c:auto val="1"/>
        <c:lblAlgn val="ctr"/>
        <c:lblOffset val="100"/>
        <c:noMultiLvlLbl val="0"/>
      </c:catAx>
      <c:valAx>
        <c:axId val="10995632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Численность пчелосемей,</a:t>
                </a:r>
                <a:r>
                  <a:rPr lang="ru-RU" baseline="0"/>
                  <a:t> тыс. шт. </a:t>
                </a:r>
                <a:endParaRPr lang="ru-RU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9551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Производство мёда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Лист1!$A$16:$A$21</c:f>
              <c:numCache>
                <c:formatCode>General</c:formatCode>
                <c:ptCount val="6"/>
                <c:pt idx="0">
                  <c:v>2010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Лист1!$B$16:$B$21</c:f>
              <c:numCache>
                <c:formatCode>General</c:formatCode>
                <c:ptCount val="6"/>
                <c:pt idx="0">
                  <c:v>66</c:v>
                </c:pt>
                <c:pt idx="1">
                  <c:v>69</c:v>
                </c:pt>
                <c:pt idx="2">
                  <c:v>65</c:v>
                </c:pt>
                <c:pt idx="3">
                  <c:v>65</c:v>
                </c:pt>
                <c:pt idx="4">
                  <c:v>64</c:v>
                </c:pt>
                <c:pt idx="5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47-42B1-B371-61F5AC8C1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9551808"/>
        <c:axId val="1099553440"/>
      </c:barChart>
      <c:catAx>
        <c:axId val="109955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9553440"/>
        <c:crosses val="autoZero"/>
        <c:auto val="1"/>
        <c:lblAlgn val="ctr"/>
        <c:lblOffset val="100"/>
        <c:noMultiLvlLbl val="0"/>
      </c:catAx>
      <c:valAx>
        <c:axId val="10995534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Производство </a:t>
                </a:r>
                <a:r>
                  <a:rPr lang="ru-RU" dirty="0" smtClean="0"/>
                  <a:t>мёда, тыс.</a:t>
                </a:r>
                <a:r>
                  <a:rPr lang="ru-RU" baseline="0" dirty="0" smtClean="0"/>
                  <a:t> тонн</a:t>
                </a:r>
                <a:endParaRPr lang="ru-RU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9551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/>
              <a:t>Средние цены</a:t>
            </a:r>
            <a:r>
              <a:rPr lang="ru-RU" sz="1400" baseline="0"/>
              <a:t> на мёд</a:t>
            </a:r>
            <a:endParaRPr lang="ru-RU" sz="1400"/>
          </a:p>
        </c:rich>
      </c:tx>
      <c:layout>
        <c:manualLayout>
          <c:xMode val="edge"/>
          <c:yMode val="edge"/>
          <c:x val="0.29717294677245804"/>
          <c:y val="1.98019801980198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959820396013716"/>
          <c:y val="0.20369636963696369"/>
          <c:w val="0.82535674420007832"/>
          <c:h val="0.643179751045970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Лист1!$A$26:$A$31</c:f>
              <c:numCache>
                <c:formatCode>General</c:formatCode>
                <c:ptCount val="6"/>
                <c:pt idx="0">
                  <c:v>2010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Лист1!$B$26:$B$31</c:f>
              <c:numCache>
                <c:formatCode>General</c:formatCode>
                <c:ptCount val="6"/>
                <c:pt idx="0">
                  <c:v>371.2</c:v>
                </c:pt>
                <c:pt idx="1">
                  <c:v>462.34</c:v>
                </c:pt>
                <c:pt idx="2">
                  <c:v>468.19</c:v>
                </c:pt>
                <c:pt idx="3">
                  <c:v>454.67</c:v>
                </c:pt>
                <c:pt idx="4">
                  <c:v>476.7</c:v>
                </c:pt>
                <c:pt idx="5">
                  <c:v>479.97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92-4399-B1D2-464DE8080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9552896"/>
        <c:axId val="1060110576"/>
      </c:barChart>
      <c:catAx>
        <c:axId val="109955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0110576"/>
        <c:crosses val="autoZero"/>
        <c:auto val="1"/>
        <c:lblAlgn val="ctr"/>
        <c:lblOffset val="100"/>
        <c:noMultiLvlLbl val="0"/>
      </c:catAx>
      <c:valAx>
        <c:axId val="106011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Рублей</a:t>
                </a:r>
                <a:r>
                  <a:rPr lang="ru-RU" baseline="0"/>
                  <a:t> за килограмм</a:t>
                </a:r>
                <a:endParaRPr lang="ru-RU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9552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Объём производства мёда в 2021 году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E8-44C1-8551-EFC3E0E24B8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E8-44C1-8551-EFC3E0E24B8F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9E8-44C1-8551-EFC3E0E24B8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9E8-44C1-8551-EFC3E0E24B8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9E8-44C1-8551-EFC3E0E24B8F}"/>
              </c:ext>
            </c:extLst>
          </c:dPt>
          <c:dLbls>
            <c:dLbl>
              <c:idx val="0"/>
              <c:layout>
                <c:manualLayout>
                  <c:x val="1.3888888888888788E-2"/>
                  <c:y val="-1.38888888888888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9E8-44C1-8551-EFC3E0E24B8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11111111111009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9E8-44C1-8551-EFC3E0E24B8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111111111111112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94FA84C-C65D-449A-9EA5-2E8D3D2A33D5}" type="CATEGORYNAME">
                      <a:rPr lang="ru-RU">
                        <a:solidFill>
                          <a:srgbClr val="FF0000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9E8-44C1-8551-EFC3E0E24B8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1.3888888888888888E-2"/>
                  <c:y val="4.629629629629544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9E8-44C1-8551-EFC3E0E24B8F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7611742329005214E-2"/>
                  <c:y val="-0.1979628824908667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9E8-44C1-8551-EFC3E0E24B8F}"/>
                </c:ext>
                <c:ext xmlns:c15="http://schemas.microsoft.com/office/drawing/2012/chart" uri="{CE6537A1-D6FC-4f65-9D91-7224C49458BB}">
                  <c15:layout>
                    <c:manualLayout>
                      <c:w val="0.23391666666666661"/>
                      <c:h val="0.366805555555555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Лист1!$A$36:$A$40</c:f>
              <c:strCache>
                <c:ptCount val="5"/>
                <c:pt idx="0">
                  <c:v>Башкирия </c:v>
                </c:pt>
                <c:pt idx="1">
                  <c:v>Татарстан</c:v>
                </c:pt>
                <c:pt idx="2">
                  <c:v>Алтайский край</c:v>
                </c:pt>
                <c:pt idx="3">
                  <c:v>Кубань</c:v>
                </c:pt>
                <c:pt idx="4">
                  <c:v>Белгородская, Воронежская, Оренбургская, Орловская, Тамбовская области</c:v>
                </c:pt>
              </c:strCache>
            </c:strRef>
          </c:cat>
          <c:val>
            <c:numRef>
              <c:f>Лист1!$B$36:$B$40</c:f>
              <c:numCache>
                <c:formatCode>General</c:formatCode>
                <c:ptCount val="5"/>
                <c:pt idx="0">
                  <c:v>5.85</c:v>
                </c:pt>
                <c:pt idx="1">
                  <c:v>4.5</c:v>
                </c:pt>
                <c:pt idx="2">
                  <c:v>4.5</c:v>
                </c:pt>
                <c:pt idx="3">
                  <c:v>3.5</c:v>
                </c:pt>
                <c:pt idx="4">
                  <c:v>45.85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9E8-44C1-8551-EFC3E0E24B8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5BAA0-B43F-46A3-9CB1-F5CBD69BAE0F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0EEEF-2C3F-4176-AA83-82DF67BD4C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729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0EEEF-2C3F-4176-AA83-82DF67BD4CA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013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0EEEF-2C3F-4176-AA83-82DF67BD4CA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654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0EEEF-2C3F-4176-AA83-82DF67BD4CA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541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0EEEF-2C3F-4176-AA83-82DF67BD4CA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278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8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450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91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824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66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364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43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267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231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521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91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3A51B-23F3-47A6-9D26-CB9106449633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EE1F9-9C30-4D9D-992A-A683CED58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540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431437" y="167326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1133285" y="1401579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0964" y="2637924"/>
            <a:ext cx="9144000" cy="2387600"/>
          </a:xfrm>
        </p:spPr>
        <p:txBody>
          <a:bodyPr>
            <a:noAutofit/>
          </a:bodyPr>
          <a:lstStyle/>
          <a:p>
            <a:pPr algn="r"/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ЭЛЕКТРОННЫЙ ДЫМАРЬ ДЛЯ РАБОТЫ С ПЧЁЛАМИ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09269" y="5515268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Команда: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AgroTech</a:t>
            </a:r>
            <a:endParaRPr lang="ru-RU" sz="32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7" name="Picture 3" descr="https://lh7-us.googleusercontent.com/ASCa9TGnaI7UBZKTUd8tYsx_esrvwaLKM0ZQsNztw3CsVrl8UitxGOIdKGsE0eNC9nHoZNh4xPg5bamHxb3PpOHzn14WOxyqPdKM8Qk2Z3PhIbLx7bjWksuSk4J4E-yE_BbXeMbDwREZow0tONGFcY7sgA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551" y="303213"/>
            <a:ext cx="1965333" cy="84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7-us.googleusercontent.com/9u-L56vVjJw1SV1lyiL3hq9yV9Vx_q0bnondxWpQuWs9wwMVi9JgsrguiqxtZ87sxcL0KbLokVL5Lx7Du0cGS_FFalV-WdqrvhTfPN4B9wO5cqjVANIOMPn5qSl6y29289dNpUWbfKOr4mXf4U2VLPv-RA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166" y="39144"/>
            <a:ext cx="3646365" cy="128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lh7-us.googleusercontent.com/8PwuuM6wJVzii3e4ZFxK9907t-3ORdwZnro0HU_I8Vnj0JddNTkw-hwQ4IEBWe2Smpxzixe0piJN01iV-Z7_hErXJlyPRhIOBBkeiNvSG5u7P5lO4Mr_LsirQKKvgDGtNq9uqiMT0X63_bAWMk2-5b1o5w=s20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268" y="149042"/>
            <a:ext cx="1524001" cy="106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833" y="1522557"/>
            <a:ext cx="398046" cy="31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10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0" y="151375"/>
            <a:ext cx="4707143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ПАСПОРТ ПРОЕКТА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6985" y="1601255"/>
            <a:ext cx="8434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Georgia" panose="02040502050405020303" pitchFamily="18" charset="0"/>
              </a:rPr>
              <a:t>Электронный дымарь для работы с пчёлами</a:t>
            </a:r>
            <a:endParaRPr lang="ru-RU" sz="2000" b="1" dirty="0">
              <a:solidFill>
                <a:schemeClr val="bg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1702" y="2230981"/>
            <a:ext cx="1170945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ПОЛЬЗОВАТЕЛЬ: 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- Пчеловод;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-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Вет.инспектор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;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- Садовод.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3" y="2346616"/>
            <a:ext cx="306451" cy="23964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512" y="2324709"/>
            <a:ext cx="306451" cy="23964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00" y="5830861"/>
            <a:ext cx="306451" cy="23964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1669" y="2230981"/>
            <a:ext cx="42881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ПРОБЛЕМА: 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- неудобное</a:t>
            </a:r>
            <a:r>
              <a:rPr lang="ru-RU" sz="2000" dirty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, небезопасное устройство для отпугивания пчёл, а также обработки улья и пчёл с </a:t>
            </a:r>
            <a:r>
              <a:rPr lang="ru-RU" sz="2000" dirty="0" smtClean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вредными выбросами продуктов горения в атмосферу 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- неудобные сложные, тяжёлые устройства для обработки деревьев от вредителей и болезней</a:t>
            </a:r>
            <a:r>
              <a:rPr lang="ru-RU" sz="20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/>
            </a:r>
            <a:br>
              <a:rPr lang="ru-RU" sz="20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</a:br>
            <a:endParaRPr lang="ru-RU" sz="2000" dirty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239793" y="2230981"/>
            <a:ext cx="387135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РЕШЕНИЕ:</a:t>
            </a:r>
          </a:p>
          <a:p>
            <a:pPr>
              <a:spcAft>
                <a:spcPts val="1200"/>
              </a:spcAft>
            </a:pPr>
            <a:r>
              <a:rPr lang="ru-RU" sz="2000" dirty="0" smtClean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Электронный </a:t>
            </a:r>
            <a:r>
              <a:rPr lang="ru-RU" sz="2000" dirty="0" err="1" smtClean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дымогенератор</a:t>
            </a:r>
            <a:r>
              <a:rPr lang="ru-RU" sz="2000" dirty="0" smtClean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с моделируемым составом </a:t>
            </a:r>
            <a:r>
              <a:rPr lang="ru-RU" sz="2000" dirty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рабочей жидкости, для работы с пчелами и деревьями без открытого горения и с низким расходом рабочей </a:t>
            </a:r>
            <a:r>
              <a:rPr lang="ru-RU" sz="2000" dirty="0" smtClean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жидкости </a:t>
            </a:r>
            <a:endParaRPr lang="ru-RU" sz="2000" dirty="0">
              <a:solidFill>
                <a:srgbClr val="0070C0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8651" y="576601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Рынок НТИ: </a:t>
            </a:r>
            <a:r>
              <a:rPr lang="en-US" dirty="0" smtClean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TechNet, </a:t>
            </a:r>
            <a:r>
              <a:rPr lang="en-US" dirty="0" err="1" smtClean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FoodNet</a:t>
            </a:r>
            <a:r>
              <a:rPr lang="ru-RU" dirty="0" smtClean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  <a:endParaRPr lang="ru-RU" dirty="0">
              <a:solidFill>
                <a:srgbClr val="0070C0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08651" y="6135350"/>
            <a:ext cx="69856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Сквозная технология</a:t>
            </a:r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: </a:t>
            </a:r>
            <a:r>
              <a:rPr lang="ru-RU" dirty="0">
                <a:solidFill>
                  <a:srgbClr val="0070C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Новые производственные технологии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636" y="2346617"/>
            <a:ext cx="306451" cy="23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62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20308" y="258007"/>
            <a:ext cx="5510471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«БОЛЬ» ПОТРЕБИТЕЛЯ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6985" y="1883804"/>
            <a:ext cx="8434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Georgia" panose="02040502050405020303" pitchFamily="18" charset="0"/>
              </a:rPr>
              <a:t>Проблемы, с которыми потребители, работая с дымарём</a:t>
            </a:r>
            <a:endParaRPr lang="ru-RU" sz="2000" b="1" dirty="0">
              <a:solidFill>
                <a:schemeClr val="bg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2550" y="2839231"/>
            <a:ext cx="1170945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Затраты человеческой энергии и времени на разведение огня и поддержание горения ручными мехами (процедура запуска устройства происходит не менее 10 минут);</a:t>
            </a:r>
          </a:p>
          <a:p>
            <a:pPr>
              <a:spcAft>
                <a:spcPts val="1200"/>
              </a:spcAft>
            </a:pPr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Необходимость поиска топлива и постоянная дозаправка устройства ввиду непрекращающегося активного горения;</a:t>
            </a:r>
          </a:p>
          <a:p>
            <a:pPr>
              <a:spcAft>
                <a:spcPts val="1200"/>
              </a:spcAft>
            </a:pPr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Едкий дым, попадающий в лёгкие пчеловода;</a:t>
            </a:r>
          </a:p>
          <a:p>
            <a:pPr>
              <a:spcAft>
                <a:spcPts val="1200"/>
              </a:spcAft>
            </a:pPr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Опасность ожога от горячего корпуса;</a:t>
            </a:r>
          </a:p>
          <a:p>
            <a:pPr>
              <a:spcAft>
                <a:spcPts val="1200"/>
              </a:spcAft>
            </a:pPr>
            <a:r>
              <a:rPr lang="ru-RU" sz="2200" dirty="0" err="1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Пожаропасность</a:t>
            </a:r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ввиду возможности вылета искр или опрокидывания устройства.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85" y="2896301"/>
            <a:ext cx="306451" cy="23964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85" y="3734141"/>
            <a:ext cx="306451" cy="23964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85" y="4522271"/>
            <a:ext cx="306451" cy="23964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85" y="5024576"/>
            <a:ext cx="306451" cy="23964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85" y="5526373"/>
            <a:ext cx="306451" cy="23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93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40210" y="258007"/>
            <a:ext cx="3826724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ПОТРЕБИТЕЛИ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5266" y="1819350"/>
            <a:ext cx="1170945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Пчеловод</a:t>
            </a:r>
          </a:p>
          <a:p>
            <a:r>
              <a:rPr lang="ru-RU" sz="20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Проблема: обеспечение безопасного доступа в улей с возможностью забирать мёд и проводить необходимые работы</a:t>
            </a:r>
          </a:p>
          <a:p>
            <a:endParaRPr lang="ru-RU" sz="2000" i="1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r>
              <a:rPr lang="ru-RU" sz="28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Ветслужбы </a:t>
            </a:r>
          </a:p>
          <a:p>
            <a:r>
              <a:rPr lang="ru-RU" sz="20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Проблема: обеспечение безопасного доступа в улей с возможностью </a:t>
            </a:r>
          </a:p>
          <a:p>
            <a:r>
              <a:rPr lang="ru-RU" sz="20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проведения инспекционной работы</a:t>
            </a:r>
          </a:p>
          <a:p>
            <a:endParaRPr lang="ru-RU" sz="28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r>
              <a:rPr lang="ru-RU" sz="28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Частные садоводы</a:t>
            </a:r>
          </a:p>
          <a:p>
            <a:r>
              <a:rPr lang="ru-RU" sz="20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Проблема: необходимость обработки плодовых растений</a:t>
            </a:r>
          </a:p>
          <a:p>
            <a:r>
              <a:rPr lang="ru-RU" sz="20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от болезней и вредителей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10" y="1918150"/>
            <a:ext cx="398046" cy="31127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10" y="3266221"/>
            <a:ext cx="398046" cy="31127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20" y="4708941"/>
            <a:ext cx="398046" cy="31127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51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40210" y="258007"/>
            <a:ext cx="5207150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ПОЛЬЗОВАТЕЛЬСКОЕ ИНТЕРВЬЮ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8256" y="1685563"/>
            <a:ext cx="117094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Опрошено 10 человек</a:t>
            </a:r>
            <a:endParaRPr lang="ru-RU" sz="2000" i="1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2000" i="1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10" y="1779604"/>
            <a:ext cx="398046" cy="31127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55" y="5702399"/>
            <a:ext cx="398046" cy="31127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73601" y="5587713"/>
            <a:ext cx="117094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Запрос пользователей: </a:t>
            </a:r>
            <a:r>
              <a:rPr lang="ru-RU" sz="28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удобное, безопасное, недорогое, эффективное, многофункциональное устройство</a:t>
            </a:r>
            <a:endParaRPr lang="ru-RU" sz="2000" i="1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2000" i="1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268785"/>
              </p:ext>
            </p:extLst>
          </p:nvPr>
        </p:nvGraphicFramePr>
        <p:xfrm>
          <a:off x="1742963" y="2476614"/>
          <a:ext cx="4572000" cy="2916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882723"/>
              </p:ext>
            </p:extLst>
          </p:nvPr>
        </p:nvGraphicFramePr>
        <p:xfrm>
          <a:off x="6314963" y="245549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56298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0" y="180189"/>
            <a:ext cx="6244295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ДИНАМИКА РЫНКА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6686088"/>
              </p:ext>
            </p:extLst>
          </p:nvPr>
        </p:nvGraphicFramePr>
        <p:xfrm>
          <a:off x="463125" y="1519519"/>
          <a:ext cx="4107811" cy="240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930020"/>
              </p:ext>
            </p:extLst>
          </p:nvPr>
        </p:nvGraphicFramePr>
        <p:xfrm>
          <a:off x="5577841" y="853440"/>
          <a:ext cx="3867904" cy="2609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506934"/>
              </p:ext>
            </p:extLst>
          </p:nvPr>
        </p:nvGraphicFramePr>
        <p:xfrm>
          <a:off x="3308564" y="3929039"/>
          <a:ext cx="3977640" cy="2693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4007245"/>
              </p:ext>
            </p:extLst>
          </p:nvPr>
        </p:nvGraphicFramePr>
        <p:xfrm>
          <a:off x="7213236" y="3799659"/>
          <a:ext cx="5110843" cy="3058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918173" y="5317562"/>
            <a:ext cx="1737360" cy="369332"/>
          </a:xfrm>
          <a:prstGeom prst="rect">
            <a:avLst/>
          </a:prstGeom>
          <a:solidFill>
            <a:srgbClr val="FFFFFF">
              <a:alpha val="92941"/>
            </a:srgb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E3841B"/>
                </a:solidFill>
              </a:rPr>
              <a:t>62,1 тыс.  тонн</a:t>
            </a:r>
            <a:endParaRPr lang="ru-RU" dirty="0">
              <a:solidFill>
                <a:srgbClr val="E3841B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545" y="6156624"/>
            <a:ext cx="3871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По данным отчёта </a:t>
            </a:r>
          </a:p>
          <a:p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Министерства сельского хозяйства</a:t>
            </a:r>
            <a:endParaRPr lang="ru-RU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291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0" y="292918"/>
            <a:ext cx="3826724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ТРЕНДЫ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34061" y="1780399"/>
            <a:ext cx="450613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b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Государственная поддержка</a:t>
            </a:r>
          </a:p>
          <a:p>
            <a:r>
              <a:rPr lang="ru-RU" sz="2000" i="1" dirty="0" smtClean="0">
                <a:solidFill>
                  <a:srgbClr val="E3841B"/>
                </a:solidFill>
              </a:rPr>
              <a:t>Государственная программа развития сельского хозяйства и регулирования рынков сельскохозяйственной продукции, сырья и продовольствия на 2013–2020 годы</a:t>
            </a:r>
          </a:p>
          <a:p>
            <a:r>
              <a:rPr lang="ru-RU" sz="2000" i="1" dirty="0" smtClean="0">
                <a:solidFill>
                  <a:srgbClr val="E3841B"/>
                </a:solidFill>
              </a:rPr>
              <a:t>Государственная программа «Комплексное развитие сельского хозяйства» : утв. постановлением Правительства от 31 мая 2019 года</a:t>
            </a:r>
          </a:p>
          <a:p>
            <a:r>
              <a:rPr lang="ru-RU" sz="2000" i="1" dirty="0" smtClean="0">
                <a:solidFill>
                  <a:srgbClr val="E3841B"/>
                </a:solidFill>
              </a:rPr>
              <a:t>Федеральный закон «О пчеловодстве в Российской Федерации» от 30.12.2020 № 490-ФЗ</a:t>
            </a:r>
            <a:endParaRPr lang="ru-RU" sz="20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24" y="1737491"/>
            <a:ext cx="604737" cy="472905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549770" y="2475438"/>
            <a:ext cx="530697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Повышение объёма производства</a:t>
            </a:r>
          </a:p>
          <a:p>
            <a:pPr>
              <a:spcAft>
                <a:spcPts val="1200"/>
              </a:spcAft>
            </a:pPr>
            <a:r>
              <a:rPr lang="ru-RU" sz="2000" i="1" dirty="0" smtClean="0">
                <a:solidFill>
                  <a:srgbClr val="E3841B"/>
                </a:solidFill>
                <a:ea typeface="Calibri" panose="020F0502020204030204" pitchFamily="34" charset="0"/>
              </a:rPr>
              <a:t>В последние годы отрасль показывает рекордные результаты по валовому сбору мёда и при этом прогнозируется рост</a:t>
            </a:r>
          </a:p>
          <a:p>
            <a:pPr>
              <a:spcAft>
                <a:spcPts val="1200"/>
              </a:spcAft>
            </a:pPr>
            <a:r>
              <a:rPr lang="ru-RU" sz="2000" b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</a:p>
          <a:p>
            <a:pPr>
              <a:spcAft>
                <a:spcPts val="1200"/>
              </a:spcAft>
            </a:pPr>
            <a:endParaRPr lang="ru-RU" sz="2400" b="1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985" y="2433332"/>
            <a:ext cx="604737" cy="472905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599722" y="4041827"/>
            <a:ext cx="543149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b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Импортозамещение</a:t>
            </a:r>
          </a:p>
          <a:p>
            <a:r>
              <a:rPr lang="ru-RU" sz="2000" i="1" dirty="0" smtClean="0">
                <a:solidFill>
                  <a:srgbClr val="E3841B"/>
                </a:solidFill>
              </a:rPr>
              <a:t>Доля оборудования российского производства на внутреннем рынке по итогам прошлого года составляла 51%, а за 10 месяцев 2022 года она составила уже 60%. Отечественный производитель при этом может и наращивать поставки, если в том будет необходимость.</a:t>
            </a:r>
            <a:r>
              <a:rPr lang="ru-RU" sz="1600" i="1" dirty="0" smtClean="0"/>
              <a:t> </a:t>
            </a:r>
            <a:endParaRPr lang="ru-RU" sz="1600" i="1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985" y="4122366"/>
            <a:ext cx="604737" cy="472905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549770" y="207981"/>
            <a:ext cx="553139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b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Экспорт</a:t>
            </a:r>
          </a:p>
          <a:p>
            <a:r>
              <a:rPr lang="ru-RU" sz="2000" i="1" dirty="0" smtClean="0">
                <a:solidFill>
                  <a:srgbClr val="E3841B"/>
                </a:solidFill>
              </a:rPr>
              <a:t>За 5 месяцев 2022 года было экспортировано 1455 тонн меда - на 4% больше, чем за этот</a:t>
            </a:r>
          </a:p>
          <a:p>
            <a:r>
              <a:rPr lang="ru-RU" sz="2000" i="1" dirty="0" smtClean="0">
                <a:solidFill>
                  <a:srgbClr val="E3841B"/>
                </a:solidFill>
              </a:rPr>
              <a:t>период в 2021 году</a:t>
            </a:r>
          </a:p>
          <a:p>
            <a:r>
              <a:rPr lang="ru-RU" sz="2000" i="1" dirty="0" smtClean="0">
                <a:solidFill>
                  <a:srgbClr val="E3841B"/>
                </a:solidFill>
              </a:rPr>
              <a:t>К 2025 году объем экспорта мёда может увеличиться еще на 1500 тон</a:t>
            </a:r>
            <a:endParaRPr lang="ru-RU" sz="20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984" y="157361"/>
            <a:ext cx="604737" cy="47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167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551646" y="1884359"/>
            <a:ext cx="4691220" cy="457820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u="sng" smtClean="0">
                <a:solidFill>
                  <a:srgbClr val="E3841B"/>
                </a:solidFill>
                <a:latin typeface="Georgia" panose="02040502050405020303" pitchFamily="18" charset="0"/>
              </a:rPr>
              <a:t>411 000 000 </a:t>
            </a:r>
            <a:r>
              <a:rPr lang="ru-RU" u="sng" smtClean="0">
                <a:solidFill>
                  <a:srgbClr val="E3841B"/>
                </a:solidFill>
                <a:latin typeface="Georgia" panose="02040502050405020303" pitchFamily="18" charset="0"/>
              </a:rPr>
              <a:t>руб.</a:t>
            </a:r>
            <a:endParaRPr lang="ru-RU" u="sng" dirty="0" smtClean="0">
              <a:solidFill>
                <a:srgbClr val="E3841B"/>
              </a:solidFill>
              <a:latin typeface="Georgia" panose="02040502050405020303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20309" y="258007"/>
            <a:ext cx="3826724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ОБЪЁМ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17641" y="728816"/>
            <a:ext cx="677435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В настоящее время в России по данным официальной статистики работает </a:t>
            </a:r>
            <a:r>
              <a:rPr lang="ru-RU" u="sng" dirty="0" smtClean="0">
                <a:solidFill>
                  <a:srgbClr val="E3841B"/>
                </a:solidFill>
                <a:latin typeface="Georgia" panose="02040502050405020303" pitchFamily="18" charset="0"/>
              </a:rPr>
              <a:t>137 000 пчеловодов</a:t>
            </a:r>
            <a:r>
              <a:rPr lang="en-US" u="sng" dirty="0" smtClean="0">
                <a:solidFill>
                  <a:srgbClr val="E3841B"/>
                </a:solidFill>
                <a:latin typeface="Georgia" panose="02040502050405020303" pitchFamily="18" charset="0"/>
              </a:rPr>
              <a:t>*</a:t>
            </a:r>
            <a:r>
              <a:rPr lang="ru-RU" u="sng" dirty="0" smtClean="0">
                <a:solidFill>
                  <a:srgbClr val="E3841B"/>
                </a:solidFill>
                <a:latin typeface="Georgia" panose="02040502050405020303" pitchFamily="18" charset="0"/>
              </a:rPr>
              <a:t> </a:t>
            </a:r>
          </a:p>
          <a:p>
            <a:pPr algn="r"/>
            <a:endParaRPr lang="ru-RU" dirty="0" smtClean="0">
              <a:solidFill>
                <a:srgbClr val="E3841B"/>
              </a:solidFill>
              <a:latin typeface="Georgia" panose="02040502050405020303" pitchFamily="18" charset="0"/>
            </a:endParaRPr>
          </a:p>
          <a:p>
            <a:pPr algn="r"/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Рассчитаем объём рынка по системе </a:t>
            </a:r>
            <a:r>
              <a:rPr lang="en-US" dirty="0" smtClean="0">
                <a:solidFill>
                  <a:srgbClr val="E3841B"/>
                </a:solidFill>
                <a:latin typeface="Georgia" panose="02040502050405020303" pitchFamily="18" charset="0"/>
              </a:rPr>
              <a:t>TAM SAM SOM</a:t>
            </a:r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 при условии, что потребитель совершит одну покупку стоимостью 2000 руб.</a:t>
            </a:r>
            <a:endParaRPr lang="en-US" dirty="0" smtClean="0">
              <a:solidFill>
                <a:srgbClr val="E3841B"/>
              </a:solidFill>
              <a:latin typeface="Georgia" panose="02040502050405020303" pitchFamily="18" charset="0"/>
            </a:endParaRPr>
          </a:p>
          <a:p>
            <a:pPr algn="r"/>
            <a:endParaRPr lang="en-US" dirty="0" smtClean="0">
              <a:solidFill>
                <a:srgbClr val="E3841B"/>
              </a:solidFill>
              <a:latin typeface="Georgia" panose="02040502050405020303" pitchFamily="18" charset="0"/>
            </a:endParaRPr>
          </a:p>
          <a:p>
            <a:pPr algn="r"/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На уровне </a:t>
            </a:r>
            <a:r>
              <a:rPr lang="en-US" dirty="0" smtClean="0">
                <a:solidFill>
                  <a:srgbClr val="E3841B"/>
                </a:solidFill>
                <a:latin typeface="Georgia" panose="02040502050405020303" pitchFamily="18" charset="0"/>
              </a:rPr>
              <a:t>SOM </a:t>
            </a:r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планируется </a:t>
            </a:r>
            <a:r>
              <a:rPr lang="ru-RU" u="sng" dirty="0" smtClean="0">
                <a:solidFill>
                  <a:srgbClr val="E3841B"/>
                </a:solidFill>
                <a:latin typeface="Georgia" panose="02040502050405020303" pitchFamily="18" charset="0"/>
              </a:rPr>
              <a:t>занять 1%</a:t>
            </a:r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 существующего рынка </a:t>
            </a:r>
          </a:p>
          <a:p>
            <a:pPr algn="r"/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Объём рынка </a:t>
            </a:r>
            <a:r>
              <a:rPr lang="en-US" dirty="0" smtClean="0">
                <a:solidFill>
                  <a:srgbClr val="E3841B"/>
                </a:solidFill>
                <a:latin typeface="Georgia" panose="02040502050405020303" pitchFamily="18" charset="0"/>
              </a:rPr>
              <a:t>D=</a:t>
            </a:r>
            <a:r>
              <a:rPr lang="ru-RU" dirty="0" smtClean="0">
                <a:solidFill>
                  <a:srgbClr val="E3841B"/>
                </a:solidFill>
              </a:rPr>
              <a:t>1370*5000=</a:t>
            </a:r>
            <a:r>
              <a:rPr lang="ru-RU" u="sng" dirty="0" smtClean="0">
                <a:solidFill>
                  <a:srgbClr val="E3841B"/>
                </a:solidFill>
              </a:rPr>
              <a:t>6 850 000 руб</a:t>
            </a:r>
            <a:r>
              <a:rPr lang="ru-RU" u="sng" dirty="0" smtClean="0">
                <a:solidFill>
                  <a:srgbClr val="E3841B"/>
                </a:solidFill>
                <a:latin typeface="Georgia" panose="02040502050405020303" pitchFamily="18" charset="0"/>
              </a:rPr>
              <a:t>.</a:t>
            </a:r>
          </a:p>
          <a:p>
            <a:pPr algn="r"/>
            <a:endParaRPr lang="ru-RU" dirty="0" smtClean="0">
              <a:solidFill>
                <a:srgbClr val="E3841B"/>
              </a:solidFill>
              <a:latin typeface="Georgia" panose="02040502050405020303" pitchFamily="18" charset="0"/>
            </a:endParaRPr>
          </a:p>
          <a:p>
            <a:pPr algn="r"/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На уровне </a:t>
            </a:r>
            <a:r>
              <a:rPr lang="en-US" dirty="0" smtClean="0">
                <a:solidFill>
                  <a:srgbClr val="E3841B"/>
                </a:solidFill>
                <a:latin typeface="Georgia" panose="02040502050405020303" pitchFamily="18" charset="0"/>
              </a:rPr>
              <a:t>SAM </a:t>
            </a:r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планируется </a:t>
            </a:r>
            <a:r>
              <a:rPr lang="ru-RU" u="sng" dirty="0" smtClean="0">
                <a:solidFill>
                  <a:srgbClr val="E3841B"/>
                </a:solidFill>
                <a:latin typeface="Georgia" panose="02040502050405020303" pitchFamily="18" charset="0"/>
              </a:rPr>
              <a:t>занять 50% </a:t>
            </a:r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существующего рынка</a:t>
            </a:r>
          </a:p>
          <a:p>
            <a:pPr algn="r"/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Объём рынка </a:t>
            </a:r>
            <a:r>
              <a:rPr lang="en-US" dirty="0" smtClean="0">
                <a:solidFill>
                  <a:srgbClr val="E3841B"/>
                </a:solidFill>
                <a:latin typeface="Georgia" panose="02040502050405020303" pitchFamily="18" charset="0"/>
              </a:rPr>
              <a:t>D=</a:t>
            </a:r>
            <a:r>
              <a:rPr lang="en-US" dirty="0" smtClean="0">
                <a:solidFill>
                  <a:srgbClr val="E3841B"/>
                </a:solidFill>
              </a:rPr>
              <a:t>67130*</a:t>
            </a:r>
            <a:r>
              <a:rPr lang="ru-RU" dirty="0" smtClean="0">
                <a:solidFill>
                  <a:srgbClr val="E3841B"/>
                </a:solidFill>
              </a:rPr>
              <a:t>5</a:t>
            </a:r>
            <a:r>
              <a:rPr lang="en-US" dirty="0" smtClean="0">
                <a:solidFill>
                  <a:srgbClr val="E3841B"/>
                </a:solidFill>
              </a:rPr>
              <a:t>000=</a:t>
            </a:r>
            <a:r>
              <a:rPr lang="ru-RU" u="sng" dirty="0" smtClean="0">
                <a:solidFill>
                  <a:srgbClr val="E3841B"/>
                </a:solidFill>
              </a:rPr>
              <a:t>335 650 000</a:t>
            </a:r>
            <a:r>
              <a:rPr lang="en-US" u="sng" dirty="0" smtClean="0">
                <a:solidFill>
                  <a:srgbClr val="E3841B"/>
                </a:solidFill>
              </a:rPr>
              <a:t> </a:t>
            </a:r>
            <a:r>
              <a:rPr lang="ru-RU" u="sng" dirty="0" smtClean="0">
                <a:solidFill>
                  <a:srgbClr val="E3841B"/>
                </a:solidFill>
                <a:latin typeface="Georgia" panose="02040502050405020303" pitchFamily="18" charset="0"/>
              </a:rPr>
              <a:t>руб</a:t>
            </a:r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.</a:t>
            </a:r>
          </a:p>
          <a:p>
            <a:pPr algn="r"/>
            <a:endParaRPr lang="ru-RU" dirty="0" smtClean="0">
              <a:solidFill>
                <a:srgbClr val="E3841B"/>
              </a:solidFill>
              <a:latin typeface="Georgia" panose="02040502050405020303" pitchFamily="18" charset="0"/>
            </a:endParaRPr>
          </a:p>
          <a:p>
            <a:pPr algn="r"/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Для уровня </a:t>
            </a:r>
            <a:r>
              <a:rPr lang="en-US" dirty="0" smtClean="0">
                <a:solidFill>
                  <a:srgbClr val="E3841B"/>
                </a:solidFill>
                <a:latin typeface="Georgia" panose="02040502050405020303" pitchFamily="18" charset="0"/>
              </a:rPr>
              <a:t>TAM </a:t>
            </a:r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рассчитаем </a:t>
            </a:r>
            <a:r>
              <a:rPr lang="ru-RU" u="sng" dirty="0" smtClean="0">
                <a:solidFill>
                  <a:srgbClr val="E3841B"/>
                </a:solidFill>
                <a:latin typeface="Georgia" panose="02040502050405020303" pitchFamily="18" charset="0"/>
              </a:rPr>
              <a:t>весь существующий объём </a:t>
            </a:r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рынка, а также введём коэффициент </a:t>
            </a:r>
            <a:r>
              <a:rPr lang="ru-RU" i="1" dirty="0" smtClean="0">
                <a:solidFill>
                  <a:srgbClr val="E3841B"/>
                </a:solidFill>
                <a:latin typeface="Georgia" panose="02040502050405020303" pitchFamily="18" charset="0"/>
              </a:rPr>
              <a:t>К=2 </a:t>
            </a:r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занятия смежных рынков</a:t>
            </a:r>
          </a:p>
          <a:p>
            <a:pPr algn="r"/>
            <a:r>
              <a:rPr lang="ru-RU" dirty="0" smtClean="0">
                <a:solidFill>
                  <a:srgbClr val="E3841B"/>
                </a:solidFill>
                <a:latin typeface="Georgia" panose="02040502050405020303" pitchFamily="18" charset="0"/>
              </a:rPr>
              <a:t>Объём рынка </a:t>
            </a:r>
            <a:r>
              <a:rPr lang="en-US" dirty="0" smtClean="0">
                <a:solidFill>
                  <a:srgbClr val="E3841B"/>
                </a:solidFill>
              </a:rPr>
              <a:t>D=137000*</a:t>
            </a:r>
            <a:r>
              <a:rPr lang="ru-RU" dirty="0" smtClean="0">
                <a:solidFill>
                  <a:srgbClr val="E3841B"/>
                </a:solidFill>
              </a:rPr>
              <a:t>5</a:t>
            </a:r>
            <a:r>
              <a:rPr lang="en-US" dirty="0" smtClean="0">
                <a:solidFill>
                  <a:srgbClr val="E3841B"/>
                </a:solidFill>
              </a:rPr>
              <a:t>000*</a:t>
            </a:r>
            <a:r>
              <a:rPr lang="ru-RU" dirty="0" smtClean="0">
                <a:solidFill>
                  <a:srgbClr val="E3841B"/>
                </a:solidFill>
              </a:rPr>
              <a:t>2</a:t>
            </a:r>
            <a:r>
              <a:rPr lang="en-US" dirty="0" smtClean="0">
                <a:solidFill>
                  <a:srgbClr val="E3841B"/>
                </a:solidFill>
              </a:rPr>
              <a:t>=</a:t>
            </a:r>
            <a:r>
              <a:rPr lang="en-US" u="sng" dirty="0" smtClean="0">
                <a:solidFill>
                  <a:srgbClr val="E3841B"/>
                </a:solidFill>
              </a:rPr>
              <a:t>411 000 000 </a:t>
            </a:r>
            <a:r>
              <a:rPr lang="ru-RU" u="sng" dirty="0" smtClean="0">
                <a:solidFill>
                  <a:srgbClr val="E3841B"/>
                </a:solidFill>
              </a:rPr>
              <a:t>руб</a:t>
            </a:r>
            <a:r>
              <a:rPr lang="ru-RU" u="sng" dirty="0" smtClean="0">
                <a:solidFill>
                  <a:srgbClr val="E3841B"/>
                </a:solidFill>
                <a:latin typeface="Georgia" panose="02040502050405020303" pitchFamily="18" charset="0"/>
              </a:rPr>
              <a:t>.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182554" y="3009417"/>
            <a:ext cx="3429405" cy="343302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smtClean="0">
                <a:solidFill>
                  <a:srgbClr val="E3841B"/>
                </a:solidFill>
                <a:latin typeface="Georgia" panose="02040502050405020303" pitchFamily="18" charset="0"/>
              </a:rPr>
              <a:t>134 260 000 </a:t>
            </a:r>
            <a:r>
              <a:rPr lang="ru-RU" u="sng" smtClean="0">
                <a:solidFill>
                  <a:srgbClr val="E3841B"/>
                </a:solidFill>
                <a:latin typeface="Georgia" panose="02040502050405020303" pitchFamily="18" charset="0"/>
              </a:rPr>
              <a:t>руб</a:t>
            </a:r>
            <a:endParaRPr lang="ru-RU"/>
          </a:p>
        </p:txBody>
      </p:sp>
      <p:sp>
        <p:nvSpPr>
          <p:cNvPr id="2" name="Овал 1"/>
          <p:cNvSpPr/>
          <p:nvPr/>
        </p:nvSpPr>
        <p:spPr>
          <a:xfrm>
            <a:off x="1715264" y="4223247"/>
            <a:ext cx="2303361" cy="2229253"/>
          </a:xfrm>
          <a:prstGeom prst="ellips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10854" y="5153207"/>
            <a:ext cx="1572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6 850 000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руб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Georgia" panose="02040502050405020303" pitchFamily="18" charset="0"/>
              </a:rPr>
              <a:t>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965929" y="3666049"/>
            <a:ext cx="1802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335 650 000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руб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80968" y="2462281"/>
            <a:ext cx="1971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1 370 000 000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руб.</a:t>
            </a:r>
            <a:endParaRPr lang="ru-RU" u="sng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0876" y="6139397"/>
            <a:ext cx="3871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*По данным отчёта </a:t>
            </a:r>
          </a:p>
          <a:p>
            <a:pPr algn="r"/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Министерства сельского хозяйства</a:t>
            </a:r>
            <a:endParaRPr lang="ru-RU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22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20309" y="258007"/>
            <a:ext cx="3826724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ПРОДУКТ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66778" y="2421273"/>
            <a:ext cx="496051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</a:rPr>
              <a:t>1 – корпус, </a:t>
            </a:r>
          </a:p>
          <a:p>
            <a:pPr algn="just"/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</a:rPr>
              <a:t>2 – аккумуляторы, </a:t>
            </a:r>
          </a:p>
          <a:p>
            <a:pPr algn="just"/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</a:rPr>
              <a:t>3 – плата управления, </a:t>
            </a:r>
          </a:p>
          <a:p>
            <a:pPr algn="just"/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</a:rPr>
              <a:t>4 – нагревательный элемент, </a:t>
            </a:r>
          </a:p>
          <a:p>
            <a:pPr algn="just"/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</a:rPr>
              <a:t>5 – наполнитель, </a:t>
            </a:r>
          </a:p>
          <a:p>
            <a:pPr algn="just"/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</a:rPr>
              <a:t>6 – ёмкость для топлива, </a:t>
            </a:r>
          </a:p>
          <a:p>
            <a:pPr algn="just"/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</a:rPr>
              <a:t>7 – кнопка управления, </a:t>
            </a:r>
          </a:p>
          <a:p>
            <a:pPr algn="just"/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</a:rPr>
              <a:t>8 – вентилятор.</a:t>
            </a:r>
            <a:endParaRPr lang="ru-RU" sz="2200" u="sng" dirty="0" smtClean="0">
              <a:solidFill>
                <a:srgbClr val="E3841B"/>
              </a:solidFill>
              <a:latin typeface="Georgia" panose="02040502050405020303" pitchFamily="18" charset="0"/>
            </a:endParaRP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569" y="0"/>
            <a:ext cx="5967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4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20309" y="258007"/>
            <a:ext cx="3826724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АНАЛОГИ (продукт)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0737" y="1840122"/>
            <a:ext cx="674320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Классический </a:t>
            </a:r>
          </a:p>
          <a:p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дымарь</a:t>
            </a:r>
          </a:p>
          <a:p>
            <a:endParaRPr lang="ru-RU" sz="2200" dirty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2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2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2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Дымарь </a:t>
            </a:r>
          </a:p>
          <a:p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 </a:t>
            </a:r>
            <a:r>
              <a:rPr lang="ru-RU" sz="2200" dirty="0" err="1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электронадувом</a:t>
            </a:r>
            <a:endParaRPr lang="ru-RU" sz="2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2200" dirty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2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2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Дымарь для </a:t>
            </a:r>
          </a:p>
          <a:p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обработки </a:t>
            </a:r>
          </a:p>
          <a:p>
            <a:r>
              <a:rPr lang="ru-RU" sz="2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от </a:t>
            </a:r>
            <a:r>
              <a:rPr lang="ru-RU" sz="2200" dirty="0" err="1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варроатоза</a:t>
            </a:r>
            <a:endParaRPr lang="ru-RU" sz="2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27584" y="187690"/>
            <a:ext cx="276317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Простота конструкции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Надёжность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Доступность топлива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Низкая стоимость</a:t>
            </a:r>
            <a:endParaRPr lang="ru-RU" sz="2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871524" y="169519"/>
            <a:ext cx="324433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Открытое горение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Использование твёрдого топлива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Ручное разведение</a:t>
            </a:r>
            <a:r>
              <a:rPr lang="ru-RU" sz="16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 поддержание горения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Возможность получить ожог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Токсичный дым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err="1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Пожароопасность</a:t>
            </a:r>
            <a:endParaRPr lang="ru-RU" sz="16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8676350" y="121831"/>
            <a:ext cx="2395" cy="2131563"/>
          </a:xfrm>
          <a:prstGeom prst="line">
            <a:avLst/>
          </a:prstGeom>
          <a:ln w="76200">
            <a:solidFill>
              <a:srgbClr val="0070C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5942115" y="2618730"/>
            <a:ext cx="25727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Простота конструкции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Удобство поддержания горения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Защита от ожогов</a:t>
            </a:r>
            <a:endParaRPr lang="ru-RU" sz="2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864598" y="2618730"/>
            <a:ext cx="29377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Открытое горение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Использование твёрдого топлива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Токсичный дым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err="1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Пожароопасность</a:t>
            </a:r>
            <a:endParaRPr lang="ru-RU" sz="16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8674214" y="2469748"/>
            <a:ext cx="0" cy="1867624"/>
          </a:xfrm>
          <a:prstGeom prst="line">
            <a:avLst/>
          </a:prstGeom>
          <a:ln w="76200">
            <a:solidFill>
              <a:srgbClr val="0070C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942115" y="4727993"/>
            <a:ext cx="25727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Простота конструкции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Удобство поддержания горения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Защита от ожогов</a:t>
            </a:r>
            <a:endParaRPr lang="ru-RU" sz="2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864598" y="4727993"/>
            <a:ext cx="293776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Специфическое назначение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Открытое горение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Использование твёрдого топлива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Токсичный дым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err="1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Пожароопасность</a:t>
            </a:r>
            <a:endParaRPr lang="ru-RU" sz="16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16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8674214" y="4579011"/>
            <a:ext cx="0" cy="1867624"/>
          </a:xfrm>
          <a:prstGeom prst="line">
            <a:avLst/>
          </a:prstGeom>
          <a:ln w="76200">
            <a:solidFill>
              <a:srgbClr val="0070C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pchel-mag.ru/wp-content/uploads/2022/04/dymar-pasechnyj-stalnoj-min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875" y="1722240"/>
            <a:ext cx="1584967" cy="158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gro63.ru/wa-data/public/shop/products/95/08/10895/images/15789/15789.97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745" y="5308600"/>
            <a:ext cx="1607439" cy="148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cdn1.ozone.ru/s3/multimedia-5/603340912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9667" r="11708" b="9000"/>
          <a:stretch/>
        </p:blipFill>
        <p:spPr bwMode="auto">
          <a:xfrm>
            <a:off x="2809509" y="3403560"/>
            <a:ext cx="1789909" cy="188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45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-79390" y="231865"/>
            <a:ext cx="4117273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АНАЛОГИ</a:t>
            </a:r>
          </a:p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(производители)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33484" y="1624763"/>
            <a:ext cx="1108462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err="1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Уралагро</a:t>
            </a:r>
            <a:r>
              <a:rPr lang="ru-RU" sz="20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  <a:endParaRPr lang="ru-RU" sz="1400" dirty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Специализируется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на производстве пчелиных ульев и реализации другого </a:t>
            </a: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оборудования</a:t>
            </a:r>
          </a:p>
          <a:p>
            <a:pPr>
              <a:lnSpc>
                <a:spcPct val="150000"/>
              </a:lnSpc>
            </a:pP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 инвентаря для пчеловодства</a:t>
            </a:r>
          </a:p>
          <a:p>
            <a:pPr>
              <a:lnSpc>
                <a:spcPct val="150000"/>
              </a:lnSpc>
            </a:pPr>
            <a:r>
              <a:rPr lang="ru-RU" sz="2000" dirty="0" err="1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Дрим</a:t>
            </a:r>
            <a:r>
              <a:rPr lang="ru-RU" sz="20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  <a:r>
              <a:rPr lang="ru-RU" sz="20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Би </a:t>
            </a:r>
            <a:endParaRPr lang="ru-RU" sz="14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</a:t>
            </a: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роизводитель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пчеловодного инвентаря </a:t>
            </a:r>
            <a:endParaRPr lang="ru-RU" sz="1500" dirty="0" smtClean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err="1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Стерлитамакский</a:t>
            </a:r>
            <a:r>
              <a:rPr lang="ru-RU" sz="20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  <a:r>
              <a:rPr lang="ru-RU" sz="20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механический завод пчеловодного инвентаря </a:t>
            </a:r>
            <a:r>
              <a:rPr lang="ru-RU" sz="14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– </a:t>
            </a:r>
          </a:p>
          <a:p>
            <a:pPr>
              <a:lnSpc>
                <a:spcPct val="150000"/>
              </a:lnSpc>
            </a:pPr>
            <a:r>
              <a:rPr lang="ru-RU" sz="15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</a:t>
            </a: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тарейшее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в Российской Федерации специализированное предприятие по производству </a:t>
            </a:r>
            <a:endParaRPr lang="ru-RU" sz="1500" dirty="0" smtClean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инвентаря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 оборудования для отрасли пчеловодства </a:t>
            </a:r>
            <a:endParaRPr lang="ru-RU" sz="1500" dirty="0" smtClean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err="1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Чепко</a:t>
            </a:r>
            <a:r>
              <a:rPr lang="ru-RU" sz="20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  <a:r>
              <a:rPr lang="ru-RU" sz="20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 Ч</a:t>
            </a:r>
            <a:r>
              <a:rPr lang="ru-RU" sz="14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Производитель </a:t>
            </a:r>
            <a:r>
              <a:rPr lang="ru-RU" sz="1500" dirty="0" err="1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пчелоинвентаря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и оборудования для пасеки </a:t>
            </a:r>
            <a:endParaRPr lang="ru-RU" sz="1500" dirty="0" smtClean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Сельские </a:t>
            </a:r>
            <a:r>
              <a:rPr lang="ru-RU" sz="20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технологии </a:t>
            </a:r>
            <a:r>
              <a:rPr lang="ru-RU" sz="14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- </a:t>
            </a:r>
            <a:r>
              <a:rPr lang="ru-RU" sz="20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Агропромышленный комплекс </a:t>
            </a:r>
            <a:endParaRPr lang="ru-RU" sz="20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Сельские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технологии более 15 лет занимается производством и продажей ульев </a:t>
            </a:r>
            <a:endParaRPr lang="ru-RU" sz="1500" dirty="0" smtClean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разных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конструкций и оборудования для пасеки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3" y="1735017"/>
            <a:ext cx="472597" cy="36957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2" y="2871144"/>
            <a:ext cx="472597" cy="36957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2" y="3674651"/>
            <a:ext cx="472597" cy="36957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12" y="4827308"/>
            <a:ext cx="472597" cy="36957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11" y="5590560"/>
            <a:ext cx="472597" cy="36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0" y="137533"/>
            <a:ext cx="4167211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КОНКУРЕНТНЫЕ ПРЕИМУЩЕСТВА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6547" y="1546441"/>
            <a:ext cx="1170945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Отсутствие открытого горения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Удобство работы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Низкий затрат сил на работу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Изменяемый состав рабочей жидкости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Пожаробезопасность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Низкий расход топлива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Сниженное токсическое воздействие дыма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2" y="1837772"/>
            <a:ext cx="549565" cy="42976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82" y="2510720"/>
            <a:ext cx="549565" cy="42976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1" y="3221726"/>
            <a:ext cx="549565" cy="4297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0" y="3913704"/>
            <a:ext cx="549565" cy="42976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82" y="4624710"/>
            <a:ext cx="549565" cy="42976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9" y="5335716"/>
            <a:ext cx="549565" cy="42976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8" y="6118036"/>
            <a:ext cx="549565" cy="42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776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041579" y="990255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444211" y="713641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505" y="834619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0" y="-96425"/>
            <a:ext cx="4560633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БИЗНЕС-МОДЕЛЬ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722550"/>
              </p:ext>
            </p:extLst>
          </p:nvPr>
        </p:nvGraphicFramePr>
        <p:xfrm>
          <a:off x="516022" y="1324207"/>
          <a:ext cx="11344441" cy="54298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9829">
                  <a:extLst>
                    <a:ext uri="{9D8B030D-6E8A-4147-A177-3AD203B41FA5}">
                      <a16:colId xmlns:a16="http://schemas.microsoft.com/office/drawing/2014/main" xmlns="" val="2318353628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xmlns="" val="731161443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xmlns="" val="608770082"/>
                    </a:ext>
                  </a:extLst>
                </a:gridCol>
                <a:gridCol w="1991360">
                  <a:extLst>
                    <a:ext uri="{9D8B030D-6E8A-4147-A177-3AD203B41FA5}">
                      <a16:colId xmlns:a16="http://schemas.microsoft.com/office/drawing/2014/main" xmlns="" val="388872787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xmlns="" val="4093048854"/>
                    </a:ext>
                  </a:extLst>
                </a:gridCol>
                <a:gridCol w="1813292">
                  <a:extLst>
                    <a:ext uri="{9D8B030D-6E8A-4147-A177-3AD203B41FA5}">
                      <a16:colId xmlns:a16="http://schemas.microsoft.com/office/drawing/2014/main" xmlns="" val="481344745"/>
                    </a:ext>
                  </a:extLst>
                </a:gridCol>
              </a:tblGrid>
              <a:tr h="25643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ПРОБЛЕМА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РЕШЕНИЕ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ЦЕННОСТНОЕ ПРЕДЛОЖЕНИЕ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СКРЫТОЕ ПРЕИМУЩЕСТВО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ПОТРЕБИТЕЛЬСКИЙ СЕГЕНТ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7298999"/>
                  </a:ext>
                </a:extLst>
              </a:tr>
              <a:tr h="949754">
                <a:tc gridSpan="2">
                  <a:txBody>
                    <a:bodyPr/>
                    <a:lstStyle/>
                    <a:p>
                      <a:pPr algn="just"/>
                      <a:r>
                        <a:rPr lang="ru-RU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А)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неудобное, небезопасное устройство для отпугивания пчёл, а также обработки улья и пчёл с вредными выбросами продуктов горения в атмосферу</a:t>
                      </a:r>
                    </a:p>
                    <a:p>
                      <a:pPr algn="just"/>
                      <a:r>
                        <a:rPr lang="ru-RU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Б)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неудобные, сложные, тяжёлые устройства для обработки деревьев от вредителей и болезней 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Электронный </a:t>
                      </a:r>
                      <a:r>
                        <a:rPr lang="ru-RU" sz="1000" b="0" dirty="0" err="1" smtClean="0">
                          <a:latin typeface="Georgia" panose="02040502050405020303" pitchFamily="18" charset="0"/>
                        </a:rPr>
                        <a:t>дымогенератор</a:t>
                      </a:r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 с рабочей жидкостью на основе глицерина с необходимыми добавками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just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Электронный </a:t>
                      </a:r>
                      <a:r>
                        <a:rPr lang="ru-RU" sz="1000" b="0" dirty="0" err="1" smtClean="0">
                          <a:latin typeface="Georgia" panose="02040502050405020303" pitchFamily="18" charset="0"/>
                        </a:rPr>
                        <a:t>дымогенератор</a:t>
                      </a:r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 с моделируемым составом рабочей жидкости, для работы с пчелами и деревьями без открытого горения и с низким расходом рабочей жидкости </a:t>
                      </a:r>
                    </a:p>
                    <a:p>
                      <a:pPr algn="just"/>
                      <a:endParaRPr lang="ru-RU" sz="1000" b="0" dirty="0" smtClean="0">
                        <a:latin typeface="Georgia" panose="02040502050405020303" pitchFamily="18" charset="0"/>
                      </a:endParaRPr>
                    </a:p>
                    <a:p>
                      <a:pPr algn="just"/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Уникальный состав рабочей жидкости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-пчеловоды, </a:t>
                      </a:r>
                    </a:p>
                    <a:p>
                      <a:pPr algn="just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-садоводы, </a:t>
                      </a:r>
                    </a:p>
                    <a:p>
                      <a:pPr algn="just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-инспекторы ветеринарной службы 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54664563"/>
                  </a:ext>
                </a:extLst>
              </a:tr>
              <a:tr h="30793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СУЩЕСТВУЮЩИЕ</a:t>
                      </a:r>
                      <a:r>
                        <a:rPr lang="ru-RU" sz="1000" b="0" baseline="0" dirty="0" smtClean="0">
                          <a:latin typeface="Georgia" panose="02040502050405020303" pitchFamily="18" charset="0"/>
                        </a:rPr>
                        <a:t> АЛЬТЕРНАТИВЫ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КЛЮЧЕВЫЕ МЕТРИКИ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КАНАЛЫ РАСПРОСТРАНЕНИЯ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РАННИЕ ПОМСЛЕДОВАТЕЛИ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5965306"/>
                  </a:ext>
                </a:extLst>
              </a:tr>
              <a:tr h="133408">
                <a:tc rowSpan="2" gridSpan="2"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1. классический дымарь, 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2. дымарь с </a:t>
                      </a:r>
                      <a:r>
                        <a:rPr lang="ru-RU" sz="1000" b="0" dirty="0" err="1" smtClean="0">
                          <a:latin typeface="Georgia" panose="02040502050405020303" pitchFamily="18" charset="0"/>
                        </a:rPr>
                        <a:t>электронадувом</a:t>
                      </a:r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,  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3. спец. дымарь 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4. различные </a:t>
                      </a:r>
                      <a:r>
                        <a:rPr lang="ru-RU" sz="1000" b="0" dirty="0" err="1" smtClean="0">
                          <a:latin typeface="Georgia" panose="02040502050405020303" pitchFamily="18" charset="0"/>
                        </a:rPr>
                        <a:t>опрвскиватели</a:t>
                      </a:r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 и средства механического удаления вредителей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рост продаж;</a:t>
                      </a:r>
                      <a:r>
                        <a:rPr lang="ru-RU" sz="1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предложения о сотрудничестве;</a:t>
                      </a:r>
                      <a:r>
                        <a:rPr lang="ru-RU" sz="1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отзывы положительные (&gt; 70%);</a:t>
                      </a:r>
                      <a:r>
                        <a:rPr lang="ru-RU" sz="1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приток клиентов по рекомендациям действующих клиентов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6990623"/>
                  </a:ext>
                </a:extLst>
              </a:tr>
              <a:tr h="852112">
                <a:tc gridSpan="2" vMerge="1">
                  <a:txBody>
                    <a:bodyPr/>
                    <a:lstStyle/>
                    <a:p>
                      <a:pPr marL="0" indent="0" algn="just">
                        <a:buNone/>
                      </a:pP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реклама в интернете;</a:t>
                      </a:r>
                      <a:r>
                        <a:rPr lang="ru-RU" sz="1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сарафанное радио;</a:t>
                      </a:r>
                      <a:r>
                        <a:rPr lang="ru-RU" sz="1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участие на выставках;</a:t>
                      </a:r>
                      <a:r>
                        <a:rPr lang="ru-RU" sz="1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участие в конференциях;</a:t>
                      </a:r>
                      <a:r>
                        <a:rPr lang="ru-RU" sz="1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специализированные магазины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пчеловоды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8400046"/>
                  </a:ext>
                </a:extLst>
              </a:tr>
              <a:tr h="35560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СТРУКТУРА</a:t>
                      </a:r>
                      <a:r>
                        <a:rPr lang="ru-RU" sz="1000" b="0" baseline="0" dirty="0" smtClean="0">
                          <a:latin typeface="Georgia" panose="02040502050405020303" pitchFamily="18" charset="0"/>
                        </a:rPr>
                        <a:t> ИЗДЕРЖЕК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МОДЕЛЬ МЕНЕТИЗАЦИИ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Georgia" panose="02040502050405020303" pitchFamily="18" charset="0"/>
                        </a:rPr>
                        <a:t>ПОТОКИ ПОСТУПЛЕНИЯ ДОХОДОВ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2616999"/>
                  </a:ext>
                </a:extLst>
              </a:tr>
              <a:tr h="949754">
                <a:tc>
                  <a:txBody>
                    <a:bodyPr/>
                    <a:lstStyle/>
                    <a:p>
                      <a:pPr algn="l"/>
                      <a:r>
                        <a:rPr lang="ru-RU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Затраты на разработку:</a:t>
                      </a:r>
                      <a:br>
                        <a:rPr lang="ru-RU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1. покупка комплектующих, в том числе расходных материалов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2. производство продукта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3. исследование по разработке состава рабочей </a:t>
                      </a:r>
                      <a:r>
                        <a:rPr lang="ru-RU" sz="10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жизкости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/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Постоянные затраты:</a:t>
                      </a:r>
                      <a:br>
                        <a:rPr lang="ru-RU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1. зарплата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2. налоги и сборы с зарплаты штатных сотрудников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3. аренда производственного помещения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4. аренда складских помещений для хранения готовой продукции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5. закупка комплектующих и сырья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6. доставка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7. банковское обслуживание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Переменные затраты:</a:t>
                      </a:r>
                      <a:br>
                        <a:rPr lang="ru-RU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1. услуги бухгалтера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2. налоги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3. услуги юриста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4. реклама</a:t>
                      </a:r>
                      <a:b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5. единовременные затраты на старт производства</a:t>
                      </a:r>
                      <a:endParaRPr lang="ru-RU" sz="1000" b="0" dirty="0" smtClean="0">
                        <a:latin typeface="Georgia" panose="02040502050405020303" pitchFamily="18" charset="0"/>
                      </a:endParaRPr>
                    </a:p>
                    <a:p>
                      <a:pPr algn="l"/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Фиксированная стоимость за покупку 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оплата при покупке продукта и его комплектующих;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Модель </a:t>
                      </a:r>
                      <a:r>
                        <a:rPr lang="ru-RU" sz="10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lock-in</a:t>
                      </a:r>
                      <a:r>
                        <a:rPr lang="ru-RU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продажа комплектующих к изначально</a:t>
                      </a:r>
                      <a:r>
                        <a:rPr lang="ru-RU" sz="1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проданному товару</a:t>
                      </a:r>
                      <a:endParaRPr lang="ru-RU" sz="1000" b="1" dirty="0" smtClean="0">
                        <a:latin typeface="Georgia" panose="02040502050405020303" pitchFamily="18" charset="0"/>
                      </a:endParaRPr>
                    </a:p>
                    <a:p>
                      <a:pPr algn="just"/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-продажи продукта, </a:t>
                      </a:r>
                    </a:p>
                    <a:p>
                      <a:pPr algn="just"/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-продажи комплектующих и расходных материалов, </a:t>
                      </a:r>
                    </a:p>
                    <a:p>
                      <a:pPr algn="just"/>
                      <a:r>
                        <a:rPr lang="ru-RU" sz="1000" b="0" i="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-реклама сторонних продуктов</a:t>
                      </a:r>
                      <a:endParaRPr lang="ru-RU" sz="1000" b="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62058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6819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20308" y="258007"/>
            <a:ext cx="4947783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СТРАТЕГИЯ ВЫХОДА 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 РЫНОК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23225" y="5117642"/>
            <a:ext cx="2541948" cy="143256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Анализ рынка</a:t>
            </a:r>
          </a:p>
          <a:p>
            <a:pPr algn="ctr"/>
            <a:r>
              <a:rPr lang="ru-RU" sz="1600" i="1" dirty="0" smtClean="0"/>
              <a:t>определение «боли» потребителя</a:t>
            </a:r>
            <a:endParaRPr lang="ru-RU" sz="1600" i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78320" y="5117642"/>
            <a:ext cx="2600831" cy="143256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НИОКР, ОКР</a:t>
            </a:r>
          </a:p>
          <a:p>
            <a:pPr algn="ctr"/>
            <a:r>
              <a:rPr lang="ru-RU" sz="1600" i="1" dirty="0" smtClean="0"/>
              <a:t>привлечение инвестиций</a:t>
            </a:r>
            <a:endParaRPr lang="ru-RU" sz="1600" i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492298" y="5117642"/>
            <a:ext cx="2600831" cy="143256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Организация </a:t>
            </a:r>
            <a:r>
              <a:rPr lang="ru-RU" sz="2000" dirty="0" err="1" smtClean="0"/>
              <a:t>юр.лица</a:t>
            </a:r>
            <a:endParaRPr lang="ru-RU" sz="2000" dirty="0" smtClean="0"/>
          </a:p>
          <a:p>
            <a:pPr algn="ctr"/>
            <a:r>
              <a:rPr lang="ru-RU" sz="1600" i="1" dirty="0" smtClean="0"/>
              <a:t>производство</a:t>
            </a:r>
            <a:endParaRPr lang="ru-RU" sz="1600" i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492297" y="3425487"/>
            <a:ext cx="2600832" cy="143256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Формирование стратегии продаж</a:t>
            </a:r>
            <a:endParaRPr lang="ru-RU" sz="20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378319" y="3425487"/>
            <a:ext cx="2600831" cy="1432560"/>
          </a:xfrm>
          <a:prstGeom prst="roundRect">
            <a:avLst/>
          </a:prstGeom>
          <a:solidFill>
            <a:schemeClr val="accent5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Релевантный</a:t>
            </a:r>
          </a:p>
          <a:p>
            <a:pPr algn="ctr"/>
            <a:r>
              <a:rPr lang="ru-RU" sz="2000" dirty="0" smtClean="0"/>
              <a:t>контент продукта</a:t>
            </a:r>
            <a:endParaRPr lang="ru-RU" sz="20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323225" y="2588185"/>
            <a:ext cx="2541947" cy="1438690"/>
          </a:xfrm>
          <a:prstGeom prst="roundRect">
            <a:avLst/>
          </a:prstGeom>
          <a:solidFill>
            <a:schemeClr val="accent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Выход на рынок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78318" y="1749834"/>
            <a:ext cx="2600831" cy="143222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Диверсификация</a:t>
            </a:r>
          </a:p>
          <a:p>
            <a:pPr algn="ctr"/>
            <a:r>
              <a:rPr lang="ru-RU" dirty="0" smtClean="0"/>
              <a:t>Масштабирование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492297" y="1756607"/>
            <a:ext cx="2566845" cy="142545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Экспорт</a:t>
            </a:r>
            <a:endParaRPr lang="ru-RU" sz="2000" dirty="0"/>
          </a:p>
        </p:txBody>
      </p:sp>
      <p:cxnSp>
        <p:nvCxnSpPr>
          <p:cNvPr id="33" name="Прямая со стрелкой 32"/>
          <p:cNvCxnSpPr>
            <a:stCxn id="13" idx="3"/>
            <a:endCxn id="14" idx="1"/>
          </p:cNvCxnSpPr>
          <p:nvPr/>
        </p:nvCxnSpPr>
        <p:spPr>
          <a:xfrm>
            <a:off x="3865173" y="5833922"/>
            <a:ext cx="51314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3"/>
            <a:endCxn id="15" idx="1"/>
          </p:cNvCxnSpPr>
          <p:nvPr/>
        </p:nvCxnSpPr>
        <p:spPr>
          <a:xfrm>
            <a:off x="6979151" y="5833922"/>
            <a:ext cx="51314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5" idx="0"/>
            <a:endCxn id="16" idx="2"/>
          </p:cNvCxnSpPr>
          <p:nvPr/>
        </p:nvCxnSpPr>
        <p:spPr>
          <a:xfrm flipH="1" flipV="1">
            <a:off x="8792713" y="4858047"/>
            <a:ext cx="1" cy="2595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6" idx="1"/>
            <a:endCxn id="17" idx="3"/>
          </p:cNvCxnSpPr>
          <p:nvPr/>
        </p:nvCxnSpPr>
        <p:spPr>
          <a:xfrm flipH="1">
            <a:off x="6979150" y="4141767"/>
            <a:ext cx="51314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7" idx="1"/>
            <a:endCxn id="20" idx="3"/>
          </p:cNvCxnSpPr>
          <p:nvPr/>
        </p:nvCxnSpPr>
        <p:spPr>
          <a:xfrm flipH="1" flipV="1">
            <a:off x="3865172" y="3307530"/>
            <a:ext cx="513147" cy="8342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20" idx="3"/>
            <a:endCxn id="21" idx="1"/>
          </p:cNvCxnSpPr>
          <p:nvPr/>
        </p:nvCxnSpPr>
        <p:spPr>
          <a:xfrm flipV="1">
            <a:off x="3865172" y="2465949"/>
            <a:ext cx="513146" cy="8415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21" idx="3"/>
            <a:endCxn id="22" idx="1"/>
          </p:cNvCxnSpPr>
          <p:nvPr/>
        </p:nvCxnSpPr>
        <p:spPr>
          <a:xfrm>
            <a:off x="6979149" y="2465949"/>
            <a:ext cx="513148" cy="338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84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829" y="180189"/>
            <a:ext cx="9147418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МОДЕЛЬ КОММЕРЦИАЛИЗАЦИИ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2702560" y="538480"/>
            <a:ext cx="9326880" cy="483616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60796" y="5117642"/>
            <a:ext cx="2742622" cy="143256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Прямые продажи</a:t>
            </a:r>
          </a:p>
          <a:p>
            <a:pPr algn="ctr"/>
            <a:r>
              <a:rPr lang="ru-RU" sz="2400" dirty="0" smtClean="0"/>
              <a:t>Интернет-магазин</a:t>
            </a:r>
            <a:endParaRPr lang="ru-RU" sz="24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308563" y="3685082"/>
            <a:ext cx="2768963" cy="143256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Реклама</a:t>
            </a:r>
          </a:p>
          <a:p>
            <a:pPr algn="ctr"/>
            <a:r>
              <a:rPr lang="ru-RU" sz="2400" dirty="0" smtClean="0"/>
              <a:t>Модель </a:t>
            </a:r>
            <a:r>
              <a:rPr lang="en-US" sz="2400" dirty="0" smtClean="0"/>
              <a:t>lock-in</a:t>
            </a:r>
            <a:endParaRPr lang="ru-RU" sz="2400" dirty="0" smtClean="0"/>
          </a:p>
          <a:p>
            <a:pPr algn="ctr"/>
            <a:r>
              <a:rPr lang="ru-RU" sz="2400" dirty="0" err="1" smtClean="0"/>
              <a:t>Маркет-плейсы</a:t>
            </a:r>
            <a:endParaRPr lang="ru-RU" sz="24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60261" y="2214880"/>
            <a:ext cx="2651230" cy="143256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Сторонние сайты и магазины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940800" y="792811"/>
            <a:ext cx="2641599" cy="143256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Экспорт</a:t>
            </a:r>
          </a:p>
          <a:p>
            <a:pPr algn="ctr"/>
            <a:r>
              <a:rPr lang="ru-RU" sz="2400" dirty="0" smtClean="0"/>
              <a:t>Смежные разработки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6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-368969" y="152993"/>
            <a:ext cx="5993913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ФИНАНСОВАЯ МОДЕЛЬ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897916"/>
              </p:ext>
            </p:extLst>
          </p:nvPr>
        </p:nvGraphicFramePr>
        <p:xfrm>
          <a:off x="351076" y="1878355"/>
          <a:ext cx="5010089" cy="2067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4429">
                  <a:extLst>
                    <a:ext uri="{9D8B030D-6E8A-4147-A177-3AD203B41FA5}">
                      <a16:colId xmlns:a16="http://schemas.microsoft.com/office/drawing/2014/main" xmlns="" val="3620569491"/>
                    </a:ext>
                  </a:extLst>
                </a:gridCol>
                <a:gridCol w="886415">
                  <a:extLst>
                    <a:ext uri="{9D8B030D-6E8A-4147-A177-3AD203B41FA5}">
                      <a16:colId xmlns:a16="http://schemas.microsoft.com/office/drawing/2014/main" xmlns="" val="3032574393"/>
                    </a:ext>
                  </a:extLst>
                </a:gridCol>
                <a:gridCol w="886415">
                  <a:extLst>
                    <a:ext uri="{9D8B030D-6E8A-4147-A177-3AD203B41FA5}">
                      <a16:colId xmlns:a16="http://schemas.microsoft.com/office/drawing/2014/main" xmlns="" val="58775268"/>
                    </a:ext>
                  </a:extLst>
                </a:gridCol>
                <a:gridCol w="886415">
                  <a:extLst>
                    <a:ext uri="{9D8B030D-6E8A-4147-A177-3AD203B41FA5}">
                      <a16:colId xmlns:a16="http://schemas.microsoft.com/office/drawing/2014/main" xmlns="" val="3362657186"/>
                    </a:ext>
                  </a:extLst>
                </a:gridCol>
                <a:gridCol w="886415">
                  <a:extLst>
                    <a:ext uri="{9D8B030D-6E8A-4147-A177-3AD203B41FA5}">
                      <a16:colId xmlns:a16="http://schemas.microsoft.com/office/drawing/2014/main" xmlns="" val="1499499054"/>
                    </a:ext>
                  </a:extLst>
                </a:gridCol>
              </a:tblGrid>
              <a:tr h="460183"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1 мес.</a:t>
                      </a:r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2 мес.</a:t>
                      </a:r>
                    </a:p>
                    <a:p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3 мес.</a:t>
                      </a:r>
                    </a:p>
                    <a:p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4 мес.</a:t>
                      </a:r>
                    </a:p>
                    <a:p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23989157"/>
                  </a:ext>
                </a:extLst>
              </a:tr>
              <a:tr h="414001"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Расходы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>
                          <a:effectLst/>
                        </a:rPr>
                        <a:t>993000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>
                          <a:effectLst/>
                        </a:rPr>
                        <a:t>624000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>
                          <a:effectLst/>
                        </a:rPr>
                        <a:t>688000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>
                          <a:effectLst/>
                        </a:rPr>
                        <a:t>1632800</a:t>
                      </a: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xmlns="" val="3916129064"/>
                  </a:ext>
                </a:extLst>
              </a:tr>
              <a:tr h="397163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Оборот</a:t>
                      </a:r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</a:rPr>
                        <a:t>265000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</a:rPr>
                        <a:t>515000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</a:rPr>
                        <a:t>665000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</a:rPr>
                        <a:t>2015000</a:t>
                      </a: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xmlns="" val="374498789"/>
                  </a:ext>
                </a:extLst>
              </a:tr>
              <a:tr h="646712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Прибыль</a:t>
                      </a:r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-778 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-887 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-910 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</a:rPr>
                        <a:t>527 800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xmlns="" val="2622996353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035684"/>
              </p:ext>
            </p:extLst>
          </p:nvPr>
        </p:nvGraphicFramePr>
        <p:xfrm>
          <a:off x="3195783" y="4476037"/>
          <a:ext cx="8820729" cy="20875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7588">
                  <a:extLst>
                    <a:ext uri="{9D8B030D-6E8A-4147-A177-3AD203B41FA5}">
                      <a16:colId xmlns:a16="http://schemas.microsoft.com/office/drawing/2014/main" xmlns="" val="3008549704"/>
                    </a:ext>
                  </a:extLst>
                </a:gridCol>
                <a:gridCol w="953831">
                  <a:extLst>
                    <a:ext uri="{9D8B030D-6E8A-4147-A177-3AD203B41FA5}">
                      <a16:colId xmlns:a16="http://schemas.microsoft.com/office/drawing/2014/main" xmlns="" val="2966664503"/>
                    </a:ext>
                  </a:extLst>
                </a:gridCol>
                <a:gridCol w="918828">
                  <a:extLst>
                    <a:ext uri="{9D8B030D-6E8A-4147-A177-3AD203B41FA5}">
                      <a16:colId xmlns:a16="http://schemas.microsoft.com/office/drawing/2014/main" xmlns="" val="2620607991"/>
                    </a:ext>
                  </a:extLst>
                </a:gridCol>
                <a:gridCol w="980082">
                  <a:extLst>
                    <a:ext uri="{9D8B030D-6E8A-4147-A177-3AD203B41FA5}">
                      <a16:colId xmlns:a16="http://schemas.microsoft.com/office/drawing/2014/main" xmlns="" val="3002164231"/>
                    </a:ext>
                  </a:extLst>
                </a:gridCol>
                <a:gridCol w="980080">
                  <a:extLst>
                    <a:ext uri="{9D8B030D-6E8A-4147-A177-3AD203B41FA5}">
                      <a16:colId xmlns:a16="http://schemas.microsoft.com/office/drawing/2014/main" xmlns="" val="3646726170"/>
                    </a:ext>
                  </a:extLst>
                </a:gridCol>
                <a:gridCol w="980080">
                  <a:extLst>
                    <a:ext uri="{9D8B030D-6E8A-4147-A177-3AD203B41FA5}">
                      <a16:colId xmlns:a16="http://schemas.microsoft.com/office/drawing/2014/main" xmlns="" val="3271861043"/>
                    </a:ext>
                  </a:extLst>
                </a:gridCol>
                <a:gridCol w="980080">
                  <a:extLst>
                    <a:ext uri="{9D8B030D-6E8A-4147-A177-3AD203B41FA5}">
                      <a16:colId xmlns:a16="http://schemas.microsoft.com/office/drawing/2014/main" xmlns="" val="1293407252"/>
                    </a:ext>
                  </a:extLst>
                </a:gridCol>
                <a:gridCol w="980080">
                  <a:extLst>
                    <a:ext uri="{9D8B030D-6E8A-4147-A177-3AD203B41FA5}">
                      <a16:colId xmlns:a16="http://schemas.microsoft.com/office/drawing/2014/main" xmlns="" val="161817378"/>
                    </a:ext>
                  </a:extLst>
                </a:gridCol>
                <a:gridCol w="980080">
                  <a:extLst>
                    <a:ext uri="{9D8B030D-6E8A-4147-A177-3AD203B41FA5}">
                      <a16:colId xmlns:a16="http://schemas.microsoft.com/office/drawing/2014/main" xmlns="" val="2065555197"/>
                    </a:ext>
                  </a:extLst>
                </a:gridCol>
              </a:tblGrid>
              <a:tr h="5765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5 мес.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6 мес.</a:t>
                      </a:r>
                    </a:p>
                    <a:p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7 мес.</a:t>
                      </a:r>
                    </a:p>
                    <a:p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8 мес.</a:t>
                      </a:r>
                    </a:p>
                    <a:p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9 мес.</a:t>
                      </a:r>
                    </a:p>
                    <a:p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10 мес.</a:t>
                      </a:r>
                    </a:p>
                    <a:p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11 мес.</a:t>
                      </a:r>
                    </a:p>
                    <a:p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12 мес.</a:t>
                      </a:r>
                    </a:p>
                    <a:p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7048434"/>
                  </a:ext>
                </a:extLst>
              </a:tr>
              <a:tr h="424873">
                <a:tc>
                  <a:txBody>
                    <a:bodyPr/>
                    <a:lstStyle/>
                    <a:p>
                      <a:r>
                        <a:rPr lang="ru-RU" sz="1700" baseline="0" dirty="0" smtClean="0"/>
                        <a:t>Расходы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dirty="0">
                          <a:effectLst/>
                        </a:rPr>
                        <a:t>2464800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dirty="0">
                          <a:effectLst/>
                        </a:rPr>
                        <a:t>1904800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>
                          <a:effectLst/>
                        </a:rPr>
                        <a:t>1892800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dirty="0">
                          <a:effectLst/>
                        </a:rPr>
                        <a:t>2724800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dirty="0">
                          <a:effectLst/>
                        </a:rPr>
                        <a:t>2184800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dirty="0">
                          <a:effectLst/>
                        </a:rPr>
                        <a:t>1892800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>
                          <a:effectLst/>
                        </a:rPr>
                        <a:t>1884800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dirty="0">
                          <a:effectLst/>
                        </a:rPr>
                        <a:t>1044800</a:t>
                      </a: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xmlns="" val="389308898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Оборот</a:t>
                      </a:r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3515000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</a:rPr>
                        <a:t>2515000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</a:rPr>
                        <a:t>2515000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</a:rPr>
                        <a:t>4015000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</a:rPr>
                        <a:t>3015000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2515000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2515000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1015000</a:t>
                      </a: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xmlns="" val="3160003893"/>
                  </a:ext>
                </a:extLst>
              </a:tr>
              <a:tr h="646712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Прибыль</a:t>
                      </a:r>
                      <a:endParaRPr lang="ru-RU" sz="17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</a:rPr>
                        <a:t>522 400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1 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</a:rPr>
                        <a:t>132</a:t>
                      </a:r>
                      <a:r>
                        <a:rPr lang="ru-RU" sz="17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600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1 754 800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</a:rPr>
                        <a:t>3 045 000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</a:rPr>
                        <a:t>3 875 200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4 497 400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</a:rPr>
                        <a:t>5 127 600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</a:rPr>
                        <a:t>5 097 800</a:t>
                      </a: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xmlns="" val="2077843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316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-368968" y="152993"/>
            <a:ext cx="5062888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ФИНАНСИРОВАНИЕ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1352" y="1439962"/>
            <a:ext cx="1170945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ИСТОЧНИКИ ФИНАНСИРОВАНИЯ</a:t>
            </a:r>
          </a:p>
          <a:p>
            <a:pPr>
              <a:lnSpc>
                <a:spcPct val="150000"/>
              </a:lnSpc>
            </a:pPr>
            <a:endParaRPr lang="ru-RU" sz="3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7" y="1677828"/>
            <a:ext cx="549565" cy="429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00051E6-2CC0-4F7E-8A77-FDE62C7C1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4661" y="4434502"/>
            <a:ext cx="1196560" cy="11965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CA34E23-78F4-4D9C-BD2A-4023F4FABE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2832" y="2526287"/>
            <a:ext cx="1196560" cy="11965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3DA6537-B849-44E5-ACDA-4C9843AF14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43" y="2526287"/>
            <a:ext cx="1229025" cy="1229025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F30993BB-6B1C-47B8-95E2-E713A2378C4F}"/>
              </a:ext>
            </a:extLst>
          </p:cNvPr>
          <p:cNvSpPr/>
          <p:nvPr/>
        </p:nvSpPr>
        <p:spPr>
          <a:xfrm>
            <a:off x="1341316" y="2908999"/>
            <a:ext cx="2687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n>
                  <a:solidFill>
                    <a:srgbClr val="0070C0"/>
                  </a:solidFill>
                </a:ln>
                <a:solidFill>
                  <a:srgbClr val="800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Краудфандинг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E88EDE4-6C78-47BF-9D42-497E74351C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7777" y="4434502"/>
            <a:ext cx="1229025" cy="1229025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49DE5D13-FB35-43EC-84B4-63268951C312}"/>
              </a:ext>
            </a:extLst>
          </p:cNvPr>
          <p:cNvCxnSpPr>
            <a:cxnSpLocks/>
          </p:cNvCxnSpPr>
          <p:nvPr/>
        </p:nvCxnSpPr>
        <p:spPr>
          <a:xfrm>
            <a:off x="1910121" y="3326512"/>
            <a:ext cx="1642169" cy="0"/>
          </a:xfrm>
          <a:prstGeom prst="line">
            <a:avLst/>
          </a:prstGeom>
          <a:ln w="2222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7DCB9C91-A7D5-41FB-995E-5D2DFFCD100A}"/>
              </a:ext>
            </a:extLst>
          </p:cNvPr>
          <p:cNvSpPr/>
          <p:nvPr/>
        </p:nvSpPr>
        <p:spPr>
          <a:xfrm>
            <a:off x="4338390" y="4804428"/>
            <a:ext cx="2331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800" dirty="0">
                <a:solidFill>
                  <a:schemeClr val="tx1"/>
                </a:solidFill>
                <a:latin typeface="Georgia" panose="02040502050405020303" pitchFamily="18" charset="0"/>
              </a:rPr>
              <a:t>Частные инвесторы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DE598459-A497-4EE0-A579-777AEF0ADB86}"/>
              </a:ext>
            </a:extLst>
          </p:cNvPr>
          <p:cNvCxnSpPr>
            <a:cxnSpLocks/>
          </p:cNvCxnSpPr>
          <p:nvPr/>
        </p:nvCxnSpPr>
        <p:spPr>
          <a:xfrm>
            <a:off x="4437442" y="5173760"/>
            <a:ext cx="2166425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1F81AE75-0DF1-4EB6-974F-041C5CCCF2E4}"/>
              </a:ext>
            </a:extLst>
          </p:cNvPr>
          <p:cNvCxnSpPr>
            <a:cxnSpLocks/>
          </p:cNvCxnSpPr>
          <p:nvPr/>
        </p:nvCxnSpPr>
        <p:spPr>
          <a:xfrm>
            <a:off x="6396127" y="3265519"/>
            <a:ext cx="1982135" cy="0"/>
          </a:xfrm>
          <a:prstGeom prst="line">
            <a:avLst/>
          </a:prstGeom>
          <a:ln w="2222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FD733F5C-B342-484E-AE93-B90C291D50BB}"/>
              </a:ext>
            </a:extLst>
          </p:cNvPr>
          <p:cNvCxnSpPr>
            <a:cxnSpLocks/>
          </p:cNvCxnSpPr>
          <p:nvPr/>
        </p:nvCxnSpPr>
        <p:spPr>
          <a:xfrm>
            <a:off x="9459684" y="5229802"/>
            <a:ext cx="1982135" cy="0"/>
          </a:xfrm>
          <a:prstGeom prst="line">
            <a:avLst/>
          </a:prstGeom>
          <a:ln w="22225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7EA5CF5E-D753-4B83-AD48-4A7C1A1A460E}"/>
              </a:ext>
            </a:extLst>
          </p:cNvPr>
          <p:cNvSpPr/>
          <p:nvPr/>
        </p:nvSpPr>
        <p:spPr>
          <a:xfrm>
            <a:off x="8938096" y="4571117"/>
            <a:ext cx="28764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FFC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Студенческий стартап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2DB42EBA-8985-4361-B25B-44638B7162C5}"/>
              </a:ext>
            </a:extLst>
          </p:cNvPr>
          <p:cNvSpPr/>
          <p:nvPr/>
        </p:nvSpPr>
        <p:spPr>
          <a:xfrm>
            <a:off x="6001903" y="2848007"/>
            <a:ext cx="2687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n>
                  <a:solidFill>
                    <a:srgbClr val="C00000"/>
                  </a:solidFill>
                </a:ln>
                <a:solidFill>
                  <a:srgbClr val="800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Программа </a:t>
            </a:r>
            <a:r>
              <a:rPr lang="ru-RU" sz="1800" dirty="0" smtClean="0">
                <a:ln>
                  <a:solidFill>
                    <a:srgbClr val="C00000"/>
                  </a:solidFill>
                </a:ln>
                <a:solidFill>
                  <a:srgbClr val="800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УМНИК</a:t>
            </a:r>
            <a:endParaRPr lang="ru-RU" sz="1800" dirty="0">
              <a:ln>
                <a:solidFill>
                  <a:srgbClr val="C00000"/>
                </a:solidFill>
              </a:ln>
              <a:solidFill>
                <a:srgbClr val="800000"/>
              </a:solidFill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976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-368968" y="152993"/>
            <a:ext cx="4167211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ДОРОЖНАЯ КАРТА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1352" y="1659421"/>
            <a:ext cx="11709450" cy="5173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01.24-01.25 ОКР, подготовка к выходу на рынок 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02.25  г. – Поиск заинтересованных партнеров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03.25 г. – Настройка рекламных компаний среди пчеловодов и садоводов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05.25 г. – Подготовка к производству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06. 25 г. – Запуск продаж 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12. 25 г. – Масштабирование </a:t>
            </a:r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6" y="1948720"/>
            <a:ext cx="549565" cy="42976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6" y="2667779"/>
            <a:ext cx="549565" cy="42976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6" y="3408810"/>
            <a:ext cx="549565" cy="4297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6" y="4840446"/>
            <a:ext cx="549565" cy="42976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6" y="5549430"/>
            <a:ext cx="549565" cy="4297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6" y="6300610"/>
            <a:ext cx="549565" cy="42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622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549037" y="1348149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951669" y="1071535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3" y="1192513"/>
            <a:ext cx="398046" cy="31127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-368968" y="152993"/>
            <a:ext cx="4167211" cy="1012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КОМАНДА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1351" y="1826422"/>
            <a:ext cx="323031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Павел Филатов</a:t>
            </a:r>
          </a:p>
          <a:p>
            <a:r>
              <a:rPr lang="ru-RU" sz="32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маркетолог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28963" y="3640348"/>
            <a:ext cx="323031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Илья </a:t>
            </a:r>
            <a:r>
              <a:rPr lang="ru-RU" sz="3200" dirty="0" err="1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Неведров</a:t>
            </a:r>
            <a:endParaRPr lang="ru-RU" sz="3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r>
              <a:rPr lang="ru-RU" sz="32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инженер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33226" y="1826421"/>
            <a:ext cx="323031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Илья Жаров</a:t>
            </a:r>
          </a:p>
          <a:p>
            <a:r>
              <a:rPr lang="ru-RU" sz="32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экономист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21351" y="3683409"/>
            <a:ext cx="323031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Андрей Щеглов</a:t>
            </a:r>
          </a:p>
          <a:p>
            <a:r>
              <a:rPr lang="ru-RU" sz="32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аналитик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45100" y="1874350"/>
            <a:ext cx="359906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Дмитрий Крюков</a:t>
            </a:r>
          </a:p>
          <a:p>
            <a:r>
              <a:rPr lang="ru-RU" sz="32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дизайнер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45100" y="3620771"/>
            <a:ext cx="439022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Кирилл </a:t>
            </a:r>
            <a:r>
              <a:rPr lang="ru-RU" sz="3200" dirty="0" err="1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Вотановский</a:t>
            </a:r>
            <a:endParaRPr lang="ru-RU" sz="3200" dirty="0" smtClean="0">
              <a:solidFill>
                <a:srgbClr val="E3841B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r>
              <a:rPr lang="ru-RU" sz="32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Инженер-электрик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45101" y="5175220"/>
            <a:ext cx="358812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Григорий Рыбин</a:t>
            </a:r>
          </a:p>
          <a:p>
            <a:r>
              <a:rPr lang="ru-RU" sz="3200" i="1" dirty="0" smtClean="0">
                <a:solidFill>
                  <a:srgbClr val="E3841B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наставник</a:t>
            </a:r>
          </a:p>
          <a:p>
            <a:endParaRPr lang="ru-RU" sz="2200" dirty="0" smtClean="0">
              <a:latin typeface="Georgia" panose="02040502050405020303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213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489485" y="114600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ЭЛЕКТРОННЫЙ ДЫМАРЬ ДЛЯ РАБОТЫ С ПЧЁЛАМИ</a:t>
            </a:r>
            <a:endParaRPr lang="ru-RU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489485" y="4303880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Команда: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AgroTech</a:t>
            </a:r>
            <a:endParaRPr lang="en-US" sz="3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enot1237@gmail.com</a:t>
            </a:r>
            <a:endParaRPr lang="ru-RU" sz="3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281542" y="3805298"/>
            <a:ext cx="351905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5813970" y="3529661"/>
            <a:ext cx="554182" cy="53621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518" y="3650639"/>
            <a:ext cx="398046" cy="31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2034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1212</Words>
  <Application>Microsoft Office PowerPoint</Application>
  <PresentationFormat>Широкоэкранный</PresentationFormat>
  <Paragraphs>305</Paragraphs>
  <Slides>20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Georgia</vt:lpstr>
      <vt:lpstr>Wingdings</vt:lpstr>
      <vt:lpstr>Тема Office</vt:lpstr>
      <vt:lpstr>ЭЛЕКТРОННЫЙ ДЫМАРЬ ДЛЯ РАБОТЫ С ПЧЁЛАМИ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ЭЛЕКТРОННЫЙ ДЫМАРЬ ДЛЯ РАБОТЫ С ПЧЁЛАМИ</dc:title>
  <dc:creator>Пользователь Windows</dc:creator>
  <cp:lastModifiedBy>Учетная запись Майкрософт</cp:lastModifiedBy>
  <cp:revision>43</cp:revision>
  <dcterms:created xsi:type="dcterms:W3CDTF">2023-10-24T21:18:32Z</dcterms:created>
  <dcterms:modified xsi:type="dcterms:W3CDTF">2023-12-01T21:46:06Z</dcterms:modified>
</cp:coreProperties>
</file>