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  <p:sldMasterId id="2147483717" r:id="rId2"/>
  </p:sldMasterIdLst>
  <p:notesMasterIdLst>
    <p:notesMasterId r:id="rId13"/>
  </p:notesMasterIdLst>
  <p:sldIdLst>
    <p:sldId id="328" r:id="rId3"/>
    <p:sldId id="329" r:id="rId4"/>
    <p:sldId id="338" r:id="rId5"/>
    <p:sldId id="331" r:id="rId6"/>
    <p:sldId id="330" r:id="rId7"/>
    <p:sldId id="332" r:id="rId8"/>
    <p:sldId id="335" r:id="rId9"/>
    <p:sldId id="333" r:id="rId10"/>
    <p:sldId id="334" r:id="rId11"/>
    <p:sldId id="337" r:id="rId12"/>
  </p:sldIdLst>
  <p:sldSz cx="11520488" cy="6480175"/>
  <p:notesSz cx="6735763" cy="9866313"/>
  <p:embeddedFontLst>
    <p:embeddedFont>
      <p:font typeface="Raleway Medium" panose="020B0604020202020204" charset="-52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79" autoAdjust="0"/>
  </p:normalViewPr>
  <p:slideViewPr>
    <p:cSldViewPr>
      <p:cViewPr varScale="1">
        <p:scale>
          <a:sx n="54" d="100"/>
          <a:sy n="54" d="100"/>
        </p:scale>
        <p:origin x="-1350" y="-90"/>
      </p:cViewPr>
      <p:guideLst>
        <p:guide orient="horz" pos="2041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837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4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838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839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840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7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841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811208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288;p4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1. Добрый день, уважаемые коллеги!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34" b="0" i="0" u="none" strike="noStrike" cap="none" dirty="0" smtClean="0">
                <a:solidFill>
                  <a:schemeClr val="dk1"/>
                </a:solidFill>
                <a:effectLst/>
                <a:latin typeface="Raleway"/>
                <a:ea typeface="Raleway"/>
                <a:cs typeface="Raleway"/>
                <a:sym typeface="Raleway"/>
              </a:rPr>
              <a:t>Меня зовут Невежин Станислав, более 15 лет я занимаюсь нанесением антикоррозионных покрытий и сегодня хотел бы рассказать Вам о технологии нанесения защитных покрытий нашей разработки, обеспечивающей снижение окисления и расхода графитированных электродов для металлургического завода более чем </a:t>
            </a:r>
            <a:r>
              <a:rPr lang="en-US" sz="1134" b="0" i="0" u="none" strike="noStrike" cap="none" dirty="0" smtClean="0">
                <a:solidFill>
                  <a:schemeClr val="dk1"/>
                </a:solidFill>
                <a:effectLst/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ru-RU" sz="1134" b="0" i="0" u="none" strike="noStrike" cap="none" dirty="0" smtClean="0">
                <a:solidFill>
                  <a:schemeClr val="dk1"/>
                </a:solidFill>
                <a:effectLst/>
                <a:latin typeface="Raleway"/>
                <a:ea typeface="Raleway"/>
                <a:cs typeface="Raleway"/>
                <a:sym typeface="Raleway"/>
              </a:rPr>
              <a:t>2 млн.</a:t>
            </a:r>
            <a:r>
              <a:rPr lang="ru-RU" sz="1134" b="0" i="0" u="none" strike="noStrike" cap="none" baseline="0" dirty="0" smtClean="0">
                <a:solidFill>
                  <a:schemeClr val="dk1"/>
                </a:solidFill>
                <a:effectLst/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134" b="0" i="0" u="none" strike="noStrike" cap="none" dirty="0" smtClean="0">
                <a:solidFill>
                  <a:schemeClr val="dk1"/>
                </a:solidFill>
                <a:effectLst/>
                <a:latin typeface="Raleway"/>
                <a:ea typeface="Raleway"/>
                <a:cs typeface="Raleway"/>
                <a:sym typeface="Raleway"/>
              </a:rPr>
              <a:t>в год.</a:t>
            </a:r>
          </a:p>
        </p:txBody>
      </p:sp>
      <p:sp>
        <p:nvSpPr>
          <p:cNvPr id="1048588" name="Google Shape;2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370;p13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11.</a:t>
            </a:r>
            <a:r>
              <a:rPr lang="ru-RU" baseline="0" dirty="0" smtClean="0"/>
              <a:t> В заключении хотел бы поблагодарить </a:t>
            </a:r>
            <a:r>
              <a:rPr lang="ru-RU" baseline="0" smtClean="0"/>
              <a:t>коллег за </a:t>
            </a:r>
            <a:r>
              <a:rPr lang="ru-RU" baseline="0" dirty="0" smtClean="0"/>
              <a:t>возможность организации и проведения испытаний. Спасибо за внимание!</a:t>
            </a:r>
            <a:endParaRPr dirty="0"/>
          </a:p>
        </p:txBody>
      </p:sp>
      <p:sp>
        <p:nvSpPr>
          <p:cNvPr id="1048676" name="Google Shape;3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306;p6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2. В конце 2019 года наша компания ООО «ВВСТ» разработала технологию нанесения покрытий на боковую поверхность графитированных электродов, позволяющую снижать их расход при выплавке стали от 10 до 30% в зависимости от марки электродов, что подтверждено результатами испытаний на ведущих российских заводах. </a:t>
            </a:r>
          </a:p>
        </p:txBody>
      </p:sp>
      <p:sp>
        <p:nvSpPr>
          <p:cNvPr id="1048598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306;p6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2. В конце 2019 года наша компания ООО «ВВСТ» разработала технологию нанесения покрытий на боковую поверхность графитированных электродов, позволяющую снижать их расход при выплавке стали от 10 до 30% в зависимости от марки электродов, что подтверждено результатами испытаний на ведущих российских заводах. </a:t>
            </a:r>
          </a:p>
        </p:txBody>
      </p:sp>
      <p:sp>
        <p:nvSpPr>
          <p:cNvPr id="1048598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4. С использованием высокопроизводительной технологии дуговой металлизации мы можем защищать  от коррозии и окисления при высоких температурах до одной тонны электродов в час, при этом затраты на нанесение покрытия из разработанных нами порошковых проволок будут составлять не более 10% от стоимости электрода.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Благодаря наносимому покрытию удается обеспечить снижение расхода электродов от 10 до 30 %, а также уменьшение выбросов углекислого газа менее 2 тонн CO2 на тонну выплавляемой стали, все предлагаемые нами решения запатентованы.</a:t>
            </a:r>
          </a:p>
        </p:txBody>
      </p:sp>
      <p:sp>
        <p:nvSpPr>
          <p:cNvPr id="1048621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3. При годовом объеме потребления электродов с защитным покрытием в 6000 т и снижении их расхода при выплавке стали на 20%</a:t>
            </a:r>
            <a:r>
              <a:rPr lang="ru-RU" baseline="0" dirty="0" smtClean="0"/>
              <a:t> за счет использования разработанной технологии</a:t>
            </a:r>
            <a:r>
              <a:rPr lang="ru-RU" dirty="0" smtClean="0"/>
              <a:t>, экономический эффект для крупного металлургического завода и составит более 160 000 млн. руб.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</p:txBody>
      </p:sp>
      <p:sp>
        <p:nvSpPr>
          <p:cNvPr id="1048603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5. Зарубежные аналоги нашего решения предполагают нанесение одно- и многослойных покрытий с недостаточной стойкостью к окислению и высокой стоимостью нанесения.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При детальном рассмотрении становится ясно, что производительность нанесения наших покрытий в 2…3 раза выше, а стоимость их получения существенно ниже, чем у покрытий зарубежного производства за счет нанесения покрытий в один этап / один слой с использованием разработанных экономнолегированных порошковых проволок</a:t>
            </a:r>
          </a:p>
        </p:txBody>
      </p:sp>
      <p:sp>
        <p:nvSpPr>
          <p:cNvPr id="1048626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361;p12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8. Успешная</a:t>
            </a:r>
            <a:r>
              <a:rPr lang="ru-RU" baseline="0" dirty="0" smtClean="0"/>
              <a:t> реализация данных задач </a:t>
            </a:r>
            <a:r>
              <a:rPr lang="ru-RU" dirty="0" smtClean="0"/>
              <a:t>будет обеспечена благодаря нашей команде, которая сбалансирована специалистами для разработки материалов и продвижения технологии нанесения покрытий для защиты изделий из графита.</a:t>
            </a:r>
            <a:endParaRPr dirty="0"/>
          </a:p>
        </p:txBody>
      </p:sp>
      <p:sp>
        <p:nvSpPr>
          <p:cNvPr id="1048658" name="Google Shape;3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6. За время существования</a:t>
            </a:r>
            <a:r>
              <a:rPr lang="ru-RU" baseline="0" dirty="0" smtClean="0"/>
              <a:t> компании</a:t>
            </a:r>
            <a:r>
              <a:rPr lang="ru-RU" dirty="0" smtClean="0"/>
              <a:t> нами поставлено &lt; 6000 т электродов с покрытием на ведущие металлургические заводы России, в том числе успешно завершены испытания электродов с покрытием в мощных дуговых сталеплавильных печах, референс лист доступен по ссылке.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Благодаря системной работе, осуществляемой нашей компанией совместно с крупнейшими металлургическими предприятиями России,</a:t>
            </a:r>
            <a:r>
              <a:rPr lang="ru-RU" baseline="0" dirty="0" smtClean="0"/>
              <a:t> </a:t>
            </a:r>
            <a:r>
              <a:rPr lang="ru-RU" dirty="0" smtClean="0"/>
              <a:t>обеспечен кратный рост ее выручки и прибыли.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Налажено производство порошковых проволок для нанесения покрытий нашей разработки совместно с коллегами на Березовском заводе сварочных материалов, Свердловская область.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Открыт производственный</a:t>
            </a:r>
            <a:r>
              <a:rPr lang="ru-RU" baseline="0" dirty="0" smtClean="0"/>
              <a:t> участок </a:t>
            </a:r>
            <a:r>
              <a:rPr lang="ru-RU" dirty="0" smtClean="0"/>
              <a:t>в городе Кимры, Тверская область, свою работу продолжают производственный участок в городе Челябинске и головной офис компании в Москве.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8632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343;p10:notes"/>
          <p:cNvSpPr txBox="1">
            <a:spLocks noGrp="1"/>
          </p:cNvSpPr>
          <p:nvPr>
            <p:ph type="body" idx="1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7. В наших планах проведение испытаний электродов с покрытием с предприятиями черной и цветной металлургии и масштабирование технологии их нанесения.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После завершения испытаний предполагается открытие участков нанесения покрытий в непосредственной близости к заводам для сокращения логистических расходов и оказание услуги по нанесению покрытий на предоставляемые заводами электроды, как давальческое сырье.</a:t>
            </a:r>
            <a:endParaRPr dirty="0"/>
          </a:p>
        </p:txBody>
      </p:sp>
      <p:sp>
        <p:nvSpPr>
          <p:cNvPr id="1048638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Google Shape;15;p47"/>
          <p:cNvSpPr txBox="1">
            <a:spLocks noGrp="1"/>
          </p:cNvSpPr>
          <p:nvPr>
            <p:ph type="ctrTitle"/>
          </p:nvPr>
        </p:nvSpPr>
        <p:spPr>
          <a:xfrm>
            <a:off x="3106080" y="4297223"/>
            <a:ext cx="5309915" cy="9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bas Neue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25" name="Google Shape;16;p47"/>
          <p:cNvSpPr txBox="1">
            <a:spLocks noGrp="1"/>
          </p:cNvSpPr>
          <p:nvPr>
            <p:ph type="subTitle" idx="1"/>
          </p:nvPr>
        </p:nvSpPr>
        <p:spPr>
          <a:xfrm>
            <a:off x="3865042" y="5204615"/>
            <a:ext cx="3790403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  <a:defRPr sz="1594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pic>
        <p:nvPicPr>
          <p:cNvPr id="2097212" name="Google Shape;17;p4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2073575" y="453204"/>
            <a:ext cx="7374925" cy="378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26" name="Google Shape;18;p47"/>
          <p:cNvSpPr/>
          <p:nvPr/>
        </p:nvSpPr>
        <p:spPr>
          <a:xfrm>
            <a:off x="0" y="5885234"/>
            <a:ext cx="11520488" cy="591389"/>
          </a:xfrm>
          <a:prstGeom prst="rect">
            <a:avLst/>
          </a:prstGeom>
          <a:solidFill>
            <a:srgbClr val="00B3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Raleway Medium"/>
              <a:buNone/>
            </a:pPr>
            <a:endParaRPr sz="1701" b="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2097213" name="Google Shape;19;p4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419100" y="5944969"/>
            <a:ext cx="1089498" cy="46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4" name="Google Shape;20;p47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1888786" y="5838471"/>
            <a:ext cx="994101" cy="700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 2">
  <p:cSld name="1_Титульный слайд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Google Shape;120;p57"/>
          <p:cNvSpPr txBox="1">
            <a:spLocks noGrp="1"/>
          </p:cNvSpPr>
          <p:nvPr>
            <p:ph type="ctrTitle"/>
          </p:nvPr>
        </p:nvSpPr>
        <p:spPr>
          <a:xfrm>
            <a:off x="351014" y="2955041"/>
            <a:ext cx="9719481" cy="141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987"/>
              <a:buFont typeface="Bebas Neue"/>
              <a:buNone/>
              <a:defRPr sz="3987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06" name="Google Shape;121;p57"/>
          <p:cNvSpPr txBox="1">
            <a:spLocks noGrp="1"/>
          </p:cNvSpPr>
          <p:nvPr>
            <p:ph type="subTitle" idx="1"/>
          </p:nvPr>
        </p:nvSpPr>
        <p:spPr>
          <a:xfrm>
            <a:off x="351015" y="4367405"/>
            <a:ext cx="6759907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lt1"/>
              </a:buClr>
              <a:buSzPts val="3969"/>
              <a:buNone/>
              <a:defRPr sz="3968">
                <a:solidFill>
                  <a:schemeClr val="lt1"/>
                </a:solidFill>
                <a:highlight>
                  <a:srgbClr val="00B355"/>
                </a:highlight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pic>
        <p:nvPicPr>
          <p:cNvPr id="2097195" name="Google Shape;122;p57"/>
          <p:cNvPicPr preferRelativeResize="0">
            <a:picLocks/>
          </p:cNvPicPr>
          <p:nvPr/>
        </p:nvPicPr>
        <p:blipFill rotWithShape="1">
          <a:blip r:embed="rId2">
            <a:alphaModFix amt="75000"/>
          </a:blip>
          <a:srcRect/>
          <a:stretch>
            <a:fillRect/>
          </a:stretch>
        </p:blipFill>
        <p:spPr>
          <a:xfrm>
            <a:off x="2184619" y="153208"/>
            <a:ext cx="449781" cy="17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6" name="Google Shape;123;p57"/>
          <p:cNvPicPr preferRelativeResize="0">
            <a:picLocks/>
          </p:cNvPicPr>
          <p:nvPr/>
        </p:nvPicPr>
        <p:blipFill rotWithShape="1">
          <a:blip r:embed="rId3">
            <a:alphaModFix amt="75000"/>
          </a:blip>
          <a:srcRect/>
          <a:stretch>
            <a:fillRect/>
          </a:stretch>
        </p:blipFill>
        <p:spPr>
          <a:xfrm>
            <a:off x="3700463" y="120051"/>
            <a:ext cx="475730" cy="2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7" name="Google Shape;124;p57"/>
          <p:cNvPicPr preferRelativeResize="0">
            <a:picLocks/>
          </p:cNvPicPr>
          <p:nvPr/>
        </p:nvPicPr>
        <p:blipFill rotWithShape="1">
          <a:blip r:embed="rId4">
            <a:alphaModFix amt="75000"/>
          </a:blip>
          <a:srcRect/>
          <a:stretch>
            <a:fillRect/>
          </a:stretch>
        </p:blipFill>
        <p:spPr>
          <a:xfrm>
            <a:off x="1627758" y="134494"/>
            <a:ext cx="289086" cy="2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8" name="Google Shape;125;p57"/>
          <p:cNvPicPr preferRelativeResize="0">
            <a:picLocks/>
          </p:cNvPicPr>
          <p:nvPr/>
        </p:nvPicPr>
        <p:blipFill rotWithShape="1">
          <a:blip r:embed="rId5">
            <a:alphaModFix amt="75000"/>
          </a:blip>
          <a:srcRect/>
          <a:stretch>
            <a:fillRect/>
          </a:stretch>
        </p:blipFill>
        <p:spPr>
          <a:xfrm>
            <a:off x="2902175" y="111401"/>
            <a:ext cx="530513" cy="2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9" name="Google Shape;126;p57"/>
          <p:cNvPicPr preferRelativeResize="0">
            <a:picLocks/>
          </p:cNvPicPr>
          <p:nvPr/>
        </p:nvPicPr>
        <p:blipFill rotWithShape="1">
          <a:blip r:embed="rId6">
            <a:alphaModFix amt="75000"/>
          </a:blip>
          <a:srcRect/>
          <a:stretch>
            <a:fillRect/>
          </a:stretch>
        </p:blipFill>
        <p:spPr>
          <a:xfrm>
            <a:off x="7294583" y="136366"/>
            <a:ext cx="373607" cy="21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0" name="Google Shape;127;p57"/>
          <p:cNvPicPr preferRelativeResize="0">
            <a:picLocks/>
          </p:cNvPicPr>
          <p:nvPr/>
        </p:nvPicPr>
        <p:blipFill rotWithShape="1">
          <a:blip r:embed="rId7">
            <a:alphaModFix amt="75000"/>
          </a:blip>
          <a:srcRect/>
          <a:stretch>
            <a:fillRect/>
          </a:stretch>
        </p:blipFill>
        <p:spPr>
          <a:xfrm>
            <a:off x="8992126" y="156927"/>
            <a:ext cx="325888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1" name="Google Shape;128;p57"/>
          <p:cNvPicPr preferRelativeResize="0">
            <a:picLocks/>
          </p:cNvPicPr>
          <p:nvPr/>
        </p:nvPicPr>
        <p:blipFill rotWithShape="1">
          <a:blip r:embed="rId8">
            <a:alphaModFix amt="75000"/>
          </a:blip>
          <a:srcRect/>
          <a:stretch>
            <a:fillRect/>
          </a:stretch>
        </p:blipFill>
        <p:spPr>
          <a:xfrm>
            <a:off x="4443968" y="142217"/>
            <a:ext cx="505088" cy="20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2" name="Google Shape;129;p57"/>
          <p:cNvPicPr preferRelativeResize="0">
            <a:picLocks/>
          </p:cNvPicPr>
          <p:nvPr/>
        </p:nvPicPr>
        <p:blipFill rotWithShape="1">
          <a:blip r:embed="rId9">
            <a:alphaModFix amt="75000"/>
          </a:blip>
          <a:srcRect/>
          <a:stretch>
            <a:fillRect/>
          </a:stretch>
        </p:blipFill>
        <p:spPr>
          <a:xfrm>
            <a:off x="7935965" y="147071"/>
            <a:ext cx="788386" cy="1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3" name="Google Shape;130;p57"/>
          <p:cNvPicPr preferRelativeResize="0">
            <a:picLocks/>
          </p:cNvPicPr>
          <p:nvPr/>
        </p:nvPicPr>
        <p:blipFill rotWithShape="1">
          <a:blip r:embed="rId10">
            <a:alphaModFix amt="75000"/>
          </a:blip>
          <a:srcRect/>
          <a:stretch>
            <a:fillRect/>
          </a:stretch>
        </p:blipFill>
        <p:spPr>
          <a:xfrm>
            <a:off x="6421332" y="189248"/>
            <a:ext cx="605476" cy="10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4" name="Google Shape;131;p57"/>
          <p:cNvPicPr preferRelativeResize="0">
            <a:picLocks/>
          </p:cNvPicPr>
          <p:nvPr/>
        </p:nvPicPr>
        <p:blipFill rotWithShape="1">
          <a:blip r:embed="rId11">
            <a:alphaModFix amt="75000"/>
          </a:blip>
          <a:srcRect/>
          <a:stretch>
            <a:fillRect/>
          </a:stretch>
        </p:blipFill>
        <p:spPr>
          <a:xfrm>
            <a:off x="-3624002" y="184785"/>
            <a:ext cx="416092" cy="28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5" name="Google Shape;132;p57"/>
          <p:cNvPicPr preferRelativeResize="0">
            <a:picLocks/>
          </p:cNvPicPr>
          <p:nvPr/>
        </p:nvPicPr>
        <p:blipFill rotWithShape="1">
          <a:blip r:embed="rId12">
            <a:alphaModFix amt="75000"/>
          </a:blip>
          <a:srcRect/>
          <a:stretch>
            <a:fillRect/>
          </a:stretch>
        </p:blipFill>
        <p:spPr>
          <a:xfrm>
            <a:off x="834066" y="119873"/>
            <a:ext cx="525917" cy="2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6" name="Google Shape;133;p57"/>
          <p:cNvPicPr preferRelativeResize="0">
            <a:picLocks/>
          </p:cNvPicPr>
          <p:nvPr/>
        </p:nvPicPr>
        <p:blipFill rotWithShape="1">
          <a:blip r:embed="rId13">
            <a:alphaModFix amt="75000"/>
          </a:blip>
          <a:srcRect/>
          <a:stretch>
            <a:fillRect/>
          </a:stretch>
        </p:blipFill>
        <p:spPr>
          <a:xfrm>
            <a:off x="9585789" y="156860"/>
            <a:ext cx="459999" cy="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7" name="Google Shape;134;p57"/>
          <p:cNvPicPr preferRelativeResize="0">
            <a:picLocks/>
          </p:cNvPicPr>
          <p:nvPr/>
        </p:nvPicPr>
        <p:blipFill rotWithShape="1">
          <a:blip r:embed="rId14">
            <a:alphaModFix amt="75000"/>
          </a:blip>
          <a:srcRect/>
          <a:stretch>
            <a:fillRect/>
          </a:stretch>
        </p:blipFill>
        <p:spPr>
          <a:xfrm>
            <a:off x="10987998" y="154604"/>
            <a:ext cx="407922" cy="1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8" name="Google Shape;135;p57"/>
          <p:cNvPicPr preferRelativeResize="0">
            <a:picLocks/>
          </p:cNvPicPr>
          <p:nvPr/>
        </p:nvPicPr>
        <p:blipFill rotWithShape="1">
          <a:blip r:embed="rId15">
            <a:alphaModFix amt="75000"/>
          </a:blip>
          <a:srcRect/>
          <a:stretch>
            <a:fillRect/>
          </a:stretch>
        </p:blipFill>
        <p:spPr>
          <a:xfrm>
            <a:off x="150201" y="188224"/>
            <a:ext cx="416090" cy="1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09" name="Google Shape;136;p57"/>
          <p:cNvPicPr preferRelativeResize="0">
            <a:picLocks/>
          </p:cNvPicPr>
          <p:nvPr/>
        </p:nvPicPr>
        <p:blipFill rotWithShape="1">
          <a:blip r:embed="rId16">
            <a:alphaModFix amt="75000"/>
          </a:blip>
          <a:srcRect/>
          <a:stretch>
            <a:fillRect/>
          </a:stretch>
        </p:blipFill>
        <p:spPr>
          <a:xfrm>
            <a:off x="10313563" y="172068"/>
            <a:ext cx="406663" cy="14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0" name="Google Shape;137;p57" descr="Компания Гидрометаллургический завод: новости агробизнеса на сегодня,  аналитика"/>
          <p:cNvPicPr preferRelativeResize="0">
            <a:picLocks/>
          </p:cNvPicPr>
          <p:nvPr/>
        </p:nvPicPr>
        <p:blipFill rotWithShape="1">
          <a:blip r:embed="rId17">
            <a:alphaModFix/>
          </a:blip>
          <a:srcRect/>
          <a:stretch>
            <a:fillRect/>
          </a:stretch>
        </p:blipFill>
        <p:spPr>
          <a:xfrm>
            <a:off x="5216831" y="67236"/>
            <a:ext cx="936726" cy="350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07" name="Google Shape;138;p57"/>
          <p:cNvSpPr/>
          <p:nvPr/>
        </p:nvSpPr>
        <p:spPr>
          <a:xfrm>
            <a:off x="5210754" y="497574"/>
            <a:ext cx="6184900" cy="6185620"/>
          </a:xfrm>
          <a:custGeom>
            <a:avLst/>
            <a:gdLst/>
            <a:ahLst/>
            <a:cxnLst/>
            <a:rect l="l" t="t" r="r" b="b"/>
            <a:pathLst>
              <a:path w="6184900" h="6185620" extrusionOk="0">
                <a:moveTo>
                  <a:pt x="3458581" y="3809108"/>
                </a:moveTo>
                <a:cubicBezTo>
                  <a:pt x="3508834" y="3809108"/>
                  <a:pt x="3547263" y="3847536"/>
                  <a:pt x="3547263" y="3897789"/>
                </a:cubicBezTo>
                <a:cubicBezTo>
                  <a:pt x="3547263" y="3948042"/>
                  <a:pt x="3505878" y="3986471"/>
                  <a:pt x="3458581" y="3986471"/>
                </a:cubicBezTo>
                <a:cubicBezTo>
                  <a:pt x="3408328" y="3986471"/>
                  <a:pt x="3369900" y="3945086"/>
                  <a:pt x="3369900" y="3897789"/>
                </a:cubicBezTo>
                <a:cubicBezTo>
                  <a:pt x="3369900" y="3847536"/>
                  <a:pt x="3411284" y="3809108"/>
                  <a:pt x="3458581" y="3809108"/>
                </a:cubicBezTo>
                <a:close/>
                <a:moveTo>
                  <a:pt x="4250803" y="3016886"/>
                </a:moveTo>
                <a:cubicBezTo>
                  <a:pt x="4298100" y="3016886"/>
                  <a:pt x="4339485" y="3055314"/>
                  <a:pt x="4339485" y="3105567"/>
                </a:cubicBezTo>
                <a:cubicBezTo>
                  <a:pt x="4339485" y="3152864"/>
                  <a:pt x="4301056" y="3194249"/>
                  <a:pt x="4250803" y="3194249"/>
                </a:cubicBezTo>
                <a:cubicBezTo>
                  <a:pt x="4203506" y="3194249"/>
                  <a:pt x="4162122" y="3152864"/>
                  <a:pt x="4162122" y="3105567"/>
                </a:cubicBezTo>
                <a:cubicBezTo>
                  <a:pt x="4162122" y="3058270"/>
                  <a:pt x="4200551" y="3016886"/>
                  <a:pt x="4250803" y="3016886"/>
                </a:cubicBezTo>
                <a:close/>
                <a:moveTo>
                  <a:pt x="2287985" y="2665115"/>
                </a:moveTo>
                <a:cubicBezTo>
                  <a:pt x="2335281" y="2665115"/>
                  <a:pt x="2376666" y="2706500"/>
                  <a:pt x="2376666" y="2753797"/>
                </a:cubicBezTo>
                <a:cubicBezTo>
                  <a:pt x="2376666" y="2804050"/>
                  <a:pt x="2335281" y="2842479"/>
                  <a:pt x="2287985" y="2842479"/>
                </a:cubicBezTo>
                <a:cubicBezTo>
                  <a:pt x="2237732" y="2842479"/>
                  <a:pt x="2199303" y="2801094"/>
                  <a:pt x="2199303" y="2753797"/>
                </a:cubicBezTo>
                <a:cubicBezTo>
                  <a:pt x="2199303" y="2703544"/>
                  <a:pt x="2240688" y="2665115"/>
                  <a:pt x="2287985" y="2665115"/>
                </a:cubicBezTo>
                <a:close/>
                <a:moveTo>
                  <a:pt x="3080206" y="1875849"/>
                </a:moveTo>
                <a:cubicBezTo>
                  <a:pt x="3127503" y="1875849"/>
                  <a:pt x="3168888" y="1914278"/>
                  <a:pt x="3168888" y="1964531"/>
                </a:cubicBezTo>
                <a:cubicBezTo>
                  <a:pt x="3168888" y="2011828"/>
                  <a:pt x="3130459" y="2053213"/>
                  <a:pt x="3080206" y="2053213"/>
                </a:cubicBezTo>
                <a:cubicBezTo>
                  <a:pt x="3029954" y="2050257"/>
                  <a:pt x="2991525" y="2011828"/>
                  <a:pt x="2991525" y="1964531"/>
                </a:cubicBezTo>
                <a:cubicBezTo>
                  <a:pt x="2991525" y="1917234"/>
                  <a:pt x="3029954" y="1875849"/>
                  <a:pt x="3080206" y="1875849"/>
                </a:cubicBezTo>
                <a:close/>
                <a:moveTo>
                  <a:pt x="2805249" y="0"/>
                </a:moveTo>
                <a:lnTo>
                  <a:pt x="6184900" y="0"/>
                </a:lnTo>
                <a:lnTo>
                  <a:pt x="6184900" y="560406"/>
                </a:lnTo>
                <a:lnTo>
                  <a:pt x="3097943" y="560406"/>
                </a:lnTo>
                <a:cubicBezTo>
                  <a:pt x="2521513" y="560406"/>
                  <a:pt x="1959863" y="755506"/>
                  <a:pt x="1507587" y="1122056"/>
                </a:cubicBezTo>
                <a:cubicBezTo>
                  <a:pt x="1312487" y="1281683"/>
                  <a:pt x="1135124" y="1470870"/>
                  <a:pt x="990278" y="1683706"/>
                </a:cubicBezTo>
                <a:cubicBezTo>
                  <a:pt x="874991" y="1858113"/>
                  <a:pt x="780398" y="2047300"/>
                  <a:pt x="706497" y="2245356"/>
                </a:cubicBezTo>
                <a:cubicBezTo>
                  <a:pt x="641463" y="2428631"/>
                  <a:pt x="597123" y="2617819"/>
                  <a:pt x="576430" y="2807006"/>
                </a:cubicBezTo>
                <a:cubicBezTo>
                  <a:pt x="567562" y="2901600"/>
                  <a:pt x="561650" y="2996193"/>
                  <a:pt x="561650" y="3090787"/>
                </a:cubicBezTo>
                <a:lnTo>
                  <a:pt x="558694" y="5632992"/>
                </a:lnTo>
                <a:lnTo>
                  <a:pt x="1126256" y="5632992"/>
                </a:lnTo>
                <a:lnTo>
                  <a:pt x="3100899" y="5632992"/>
                </a:lnTo>
                <a:cubicBezTo>
                  <a:pt x="4170990" y="5632992"/>
                  <a:pt x="5128751" y="4953100"/>
                  <a:pt x="5477565" y="3930306"/>
                </a:cubicBezTo>
                <a:cubicBezTo>
                  <a:pt x="5542598" y="3747030"/>
                  <a:pt x="5586939" y="3557843"/>
                  <a:pt x="5607631" y="3368656"/>
                </a:cubicBezTo>
                <a:cubicBezTo>
                  <a:pt x="5616499" y="3279974"/>
                  <a:pt x="5622411" y="3185381"/>
                  <a:pt x="5622411" y="3090787"/>
                </a:cubicBezTo>
                <a:lnTo>
                  <a:pt x="5622411" y="1674838"/>
                </a:lnTo>
                <a:lnTo>
                  <a:pt x="5060761" y="1674838"/>
                </a:lnTo>
                <a:lnTo>
                  <a:pt x="5060761" y="1680750"/>
                </a:lnTo>
                <a:lnTo>
                  <a:pt x="5060761" y="3099655"/>
                </a:lnTo>
                <a:cubicBezTo>
                  <a:pt x="5060761" y="3188337"/>
                  <a:pt x="5054849" y="3282930"/>
                  <a:pt x="5040069" y="3377524"/>
                </a:cubicBezTo>
                <a:cubicBezTo>
                  <a:pt x="5016421" y="3566712"/>
                  <a:pt x="4960256" y="3764767"/>
                  <a:pt x="4871574" y="3939174"/>
                </a:cubicBezTo>
                <a:cubicBezTo>
                  <a:pt x="4776981" y="4143142"/>
                  <a:pt x="4638046" y="4341197"/>
                  <a:pt x="4469551" y="4500824"/>
                </a:cubicBezTo>
                <a:cubicBezTo>
                  <a:pt x="4097089" y="4858506"/>
                  <a:pt x="3609340" y="5062474"/>
                  <a:pt x="3092031" y="5062474"/>
                </a:cubicBezTo>
                <a:lnTo>
                  <a:pt x="1684950" y="5062474"/>
                </a:lnTo>
                <a:lnTo>
                  <a:pt x="1297707" y="5062474"/>
                </a:lnTo>
                <a:lnTo>
                  <a:pt x="2344150" y="4016031"/>
                </a:lnTo>
                <a:lnTo>
                  <a:pt x="3160020" y="4016031"/>
                </a:lnTo>
                <a:cubicBezTo>
                  <a:pt x="3207317" y="4134273"/>
                  <a:pt x="3325559" y="4219999"/>
                  <a:pt x="3461537" y="4219999"/>
                </a:cubicBezTo>
                <a:cubicBezTo>
                  <a:pt x="3638901" y="4219999"/>
                  <a:pt x="3783747" y="4075152"/>
                  <a:pt x="3783747" y="3897789"/>
                </a:cubicBezTo>
                <a:cubicBezTo>
                  <a:pt x="3783747" y="3720426"/>
                  <a:pt x="3638901" y="3575579"/>
                  <a:pt x="3461537" y="3575579"/>
                </a:cubicBezTo>
                <a:cubicBezTo>
                  <a:pt x="3322603" y="3575579"/>
                  <a:pt x="3207317" y="3658349"/>
                  <a:pt x="3160020" y="3779547"/>
                </a:cubicBezTo>
                <a:lnTo>
                  <a:pt x="2577678" y="3779547"/>
                </a:lnTo>
                <a:lnTo>
                  <a:pt x="3133415" y="3223809"/>
                </a:lnTo>
                <a:lnTo>
                  <a:pt x="3952242" y="3223809"/>
                </a:lnTo>
                <a:cubicBezTo>
                  <a:pt x="3999539" y="3342051"/>
                  <a:pt x="4117781" y="3427777"/>
                  <a:pt x="4253759" y="3427777"/>
                </a:cubicBezTo>
                <a:cubicBezTo>
                  <a:pt x="4431122" y="3427777"/>
                  <a:pt x="4575969" y="3282930"/>
                  <a:pt x="4575969" y="3105567"/>
                </a:cubicBezTo>
                <a:cubicBezTo>
                  <a:pt x="4575969" y="2928204"/>
                  <a:pt x="4431122" y="2783357"/>
                  <a:pt x="4253759" y="2783357"/>
                </a:cubicBezTo>
                <a:cubicBezTo>
                  <a:pt x="4114825" y="2783357"/>
                  <a:pt x="3999539" y="2866127"/>
                  <a:pt x="3952242" y="2987325"/>
                </a:cubicBezTo>
                <a:lnTo>
                  <a:pt x="3369900" y="2987325"/>
                </a:lnTo>
                <a:lnTo>
                  <a:pt x="4499112" y="1858113"/>
                </a:lnTo>
                <a:cubicBezTo>
                  <a:pt x="4540497" y="1813772"/>
                  <a:pt x="4537540" y="1739871"/>
                  <a:pt x="4493200" y="1695530"/>
                </a:cubicBezTo>
                <a:cubicBezTo>
                  <a:pt x="4448859" y="1648233"/>
                  <a:pt x="4377914" y="1645277"/>
                  <a:pt x="4333573" y="1689618"/>
                </a:cubicBezTo>
                <a:lnTo>
                  <a:pt x="3192536" y="2830654"/>
                </a:lnTo>
                <a:lnTo>
                  <a:pt x="3192536" y="2263092"/>
                </a:lnTo>
                <a:cubicBezTo>
                  <a:pt x="3310779" y="2215796"/>
                  <a:pt x="3396504" y="2097553"/>
                  <a:pt x="3396504" y="1961575"/>
                </a:cubicBezTo>
                <a:cubicBezTo>
                  <a:pt x="3396504" y="1784212"/>
                  <a:pt x="3251658" y="1639365"/>
                  <a:pt x="3074294" y="1639365"/>
                </a:cubicBezTo>
                <a:cubicBezTo>
                  <a:pt x="2896931" y="1639365"/>
                  <a:pt x="2752085" y="1784212"/>
                  <a:pt x="2752085" y="1961575"/>
                </a:cubicBezTo>
                <a:cubicBezTo>
                  <a:pt x="2752085" y="2100509"/>
                  <a:pt x="2834854" y="2215796"/>
                  <a:pt x="2956052" y="2263092"/>
                </a:cubicBezTo>
                <a:lnTo>
                  <a:pt x="2956052" y="3067138"/>
                </a:lnTo>
                <a:lnTo>
                  <a:pt x="2400314" y="3622876"/>
                </a:lnTo>
                <a:lnTo>
                  <a:pt x="2400314" y="3055314"/>
                </a:lnTo>
                <a:cubicBezTo>
                  <a:pt x="2518556" y="3008017"/>
                  <a:pt x="2604282" y="2889775"/>
                  <a:pt x="2604282" y="2753797"/>
                </a:cubicBezTo>
                <a:cubicBezTo>
                  <a:pt x="2604282" y="2576434"/>
                  <a:pt x="2459435" y="2431587"/>
                  <a:pt x="2282072" y="2431587"/>
                </a:cubicBezTo>
                <a:cubicBezTo>
                  <a:pt x="2104709" y="2431587"/>
                  <a:pt x="1959863" y="2576434"/>
                  <a:pt x="1959863" y="2753797"/>
                </a:cubicBezTo>
                <a:cubicBezTo>
                  <a:pt x="1959863" y="2892732"/>
                  <a:pt x="2042632" y="3008017"/>
                  <a:pt x="2163830" y="3055314"/>
                </a:cubicBezTo>
                <a:lnTo>
                  <a:pt x="2163830" y="3856404"/>
                </a:lnTo>
                <a:lnTo>
                  <a:pt x="1120344" y="4899891"/>
                </a:lnTo>
                <a:lnTo>
                  <a:pt x="1120344" y="3108523"/>
                </a:lnTo>
                <a:cubicBezTo>
                  <a:pt x="1120344" y="3013930"/>
                  <a:pt x="1126256" y="2919336"/>
                  <a:pt x="1141036" y="2824742"/>
                </a:cubicBezTo>
                <a:cubicBezTo>
                  <a:pt x="1285883" y="1855157"/>
                  <a:pt x="2116533" y="1136836"/>
                  <a:pt x="3094987" y="1130924"/>
                </a:cubicBezTo>
                <a:lnTo>
                  <a:pt x="4499112" y="1130924"/>
                </a:lnTo>
                <a:lnTo>
                  <a:pt x="6184900" y="1130924"/>
                </a:lnTo>
                <a:lnTo>
                  <a:pt x="6184900" y="3413412"/>
                </a:lnTo>
                <a:lnTo>
                  <a:pt x="6146372" y="3663522"/>
                </a:lnTo>
                <a:cubicBezTo>
                  <a:pt x="6127896" y="3757377"/>
                  <a:pt x="6105726" y="3850493"/>
                  <a:pt x="6080599" y="3942130"/>
                </a:cubicBezTo>
                <a:cubicBezTo>
                  <a:pt x="6024435" y="4131317"/>
                  <a:pt x="5950533" y="4320505"/>
                  <a:pt x="5855940" y="4503780"/>
                </a:cubicBezTo>
                <a:cubicBezTo>
                  <a:pt x="5752478" y="4698879"/>
                  <a:pt x="5628323" y="4891023"/>
                  <a:pt x="5483477" y="5065430"/>
                </a:cubicBezTo>
                <a:cubicBezTo>
                  <a:pt x="5309070" y="5275309"/>
                  <a:pt x="5102146" y="5467453"/>
                  <a:pt x="4877486" y="5627080"/>
                </a:cubicBezTo>
                <a:cubicBezTo>
                  <a:pt x="4417081" y="5945225"/>
                  <a:pt x="3886516" y="6136630"/>
                  <a:pt x="3335299" y="6179510"/>
                </a:cubicBezTo>
                <a:lnTo>
                  <a:pt x="3178003" y="6185620"/>
                </a:lnTo>
                <a:lnTo>
                  <a:pt x="0" y="6185620"/>
                </a:lnTo>
                <a:lnTo>
                  <a:pt x="0" y="3084875"/>
                </a:lnTo>
                <a:cubicBezTo>
                  <a:pt x="0" y="2996193"/>
                  <a:pt x="5912" y="2907512"/>
                  <a:pt x="11824" y="2812918"/>
                </a:cubicBezTo>
                <a:cubicBezTo>
                  <a:pt x="14780" y="2807006"/>
                  <a:pt x="14780" y="2798138"/>
                  <a:pt x="14780" y="2792226"/>
                </a:cubicBezTo>
                <a:cubicBezTo>
                  <a:pt x="29561" y="2603038"/>
                  <a:pt x="67989" y="2413851"/>
                  <a:pt x="118242" y="2230576"/>
                </a:cubicBezTo>
                <a:cubicBezTo>
                  <a:pt x="174407" y="2041388"/>
                  <a:pt x="248308" y="1852201"/>
                  <a:pt x="342902" y="1668926"/>
                </a:cubicBezTo>
                <a:cubicBezTo>
                  <a:pt x="446364" y="1473826"/>
                  <a:pt x="570518" y="1281683"/>
                  <a:pt x="715365" y="1107276"/>
                </a:cubicBezTo>
                <a:cubicBezTo>
                  <a:pt x="889772" y="897396"/>
                  <a:pt x="1096695" y="705253"/>
                  <a:pt x="1321355" y="545626"/>
                </a:cubicBezTo>
                <a:cubicBezTo>
                  <a:pt x="1715989" y="272931"/>
                  <a:pt x="2162168" y="93350"/>
                  <a:pt x="2628716" y="206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1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48808" name="Google Shape;139;p57"/>
          <p:cNvSpPr>
            <a:spLocks noGrp="1"/>
          </p:cNvSpPr>
          <p:nvPr>
            <p:ph type="pic" idx="2"/>
          </p:nvPr>
        </p:nvSpPr>
        <p:spPr>
          <a:xfrm>
            <a:off x="5322888" y="539750"/>
            <a:ext cx="6197600" cy="61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пределение">
  <p:cSld name="Определение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Google Shape;141;p58"/>
          <p:cNvSpPr txBox="1">
            <a:spLocks noGrp="1"/>
          </p:cNvSpPr>
          <p:nvPr>
            <p:ph type="body" idx="1"/>
          </p:nvPr>
        </p:nvSpPr>
        <p:spPr>
          <a:xfrm>
            <a:off x="5772496" y="1784231"/>
            <a:ext cx="4689773" cy="328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292929"/>
              </a:buClr>
              <a:buSzPts val="2268"/>
              <a:buNone/>
              <a:defRPr sz="2268">
                <a:solidFill>
                  <a:srgbClr val="29292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889"/>
              <a:buNone/>
              <a:defRPr sz="188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512"/>
              <a:buNone/>
              <a:defRPr sz="151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8684" name="Google Shape;142;p58"/>
          <p:cNvSpPr txBox="1">
            <a:spLocks noGrp="1"/>
          </p:cNvSpPr>
          <p:nvPr>
            <p:ph type="title"/>
          </p:nvPr>
        </p:nvSpPr>
        <p:spPr>
          <a:xfrm>
            <a:off x="1535393" y="1784231"/>
            <a:ext cx="3142985" cy="208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58"/>
              <a:buFont typeface="Bebas Neue"/>
              <a:buNone/>
              <a:defRPr sz="4158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3145730" name="Google Shape;143;p58"/>
          <p:cNvCxnSpPr>
            <a:cxnSpLocks/>
          </p:cNvCxnSpPr>
          <p:nvPr/>
        </p:nvCxnSpPr>
        <p:spPr>
          <a:xfrm>
            <a:off x="4991541" y="2012919"/>
            <a:ext cx="398786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8685" name="Google Shape;144;p58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Инь Янь с фото">
  <p:cSld name="Инь Янь с фото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Google Shape;146;p59"/>
          <p:cNvSpPr>
            <a:spLocks noGrp="1"/>
          </p:cNvSpPr>
          <p:nvPr>
            <p:ph type="pic" idx="2"/>
          </p:nvPr>
        </p:nvSpPr>
        <p:spPr>
          <a:xfrm>
            <a:off x="5760244" y="558776"/>
            <a:ext cx="5760244" cy="5921399"/>
          </a:xfrm>
          <a:prstGeom prst="rect">
            <a:avLst/>
          </a:prstGeom>
          <a:noFill/>
          <a:ln>
            <a:noFill/>
          </a:ln>
        </p:spPr>
      </p:sp>
      <p:sp>
        <p:nvSpPr>
          <p:cNvPr id="1048704" name="Google Shape;147;p59"/>
          <p:cNvSpPr txBox="1">
            <a:spLocks noGrp="1"/>
          </p:cNvSpPr>
          <p:nvPr>
            <p:ph type="body" idx="1"/>
          </p:nvPr>
        </p:nvSpPr>
        <p:spPr>
          <a:xfrm>
            <a:off x="367516" y="2091056"/>
            <a:ext cx="5027164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05" name="Google Shape;148;p59"/>
          <p:cNvSpPr txBox="1">
            <a:spLocks noGrp="1"/>
          </p:cNvSpPr>
          <p:nvPr>
            <p:ph type="body" idx="3"/>
          </p:nvPr>
        </p:nvSpPr>
        <p:spPr>
          <a:xfrm>
            <a:off x="6125808" y="2091056"/>
            <a:ext cx="5078167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FDFDD7"/>
              </a:buClr>
              <a:buSzPts val="2400"/>
              <a:buNone/>
              <a:defRPr sz="2400" b="0" i="0">
                <a:solidFill>
                  <a:srgbClr val="FDFDD7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06" name="Google Shape;149;p59"/>
          <p:cNvSpPr txBox="1">
            <a:spLocks noGrp="1"/>
          </p:cNvSpPr>
          <p:nvPr>
            <p:ph type="body" idx="4"/>
          </p:nvPr>
        </p:nvSpPr>
        <p:spPr>
          <a:xfrm>
            <a:off x="6121978" y="1240534"/>
            <a:ext cx="5081998" cy="33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FEFEE2"/>
              </a:buClr>
              <a:buSzPts val="2268"/>
              <a:buNone/>
              <a:defRPr sz="2268" b="1" i="0">
                <a:solidFill>
                  <a:srgbClr val="FEFEE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07" name="Google Shape;150;p59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08" name="Google Shape;151;p59"/>
          <p:cNvSpPr txBox="1">
            <a:spLocks noGrp="1"/>
          </p:cNvSpPr>
          <p:nvPr>
            <p:ph type="body" idx="5"/>
          </p:nvPr>
        </p:nvSpPr>
        <p:spPr>
          <a:xfrm>
            <a:off x="361734" y="1250466"/>
            <a:ext cx="5081998" cy="3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09" name="Google Shape;152;p59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Инь Янь">
  <p:cSld name="Инь Янь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Google Shape;154;p60"/>
          <p:cNvSpPr txBox="1">
            <a:spLocks noGrp="1"/>
          </p:cNvSpPr>
          <p:nvPr>
            <p:ph type="body" idx="1"/>
          </p:nvPr>
        </p:nvSpPr>
        <p:spPr>
          <a:xfrm>
            <a:off x="367516" y="2091056"/>
            <a:ext cx="5027164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33" name="Google Shape;155;p60"/>
          <p:cNvSpPr txBox="1">
            <a:spLocks noGrp="1"/>
          </p:cNvSpPr>
          <p:nvPr>
            <p:ph type="body" idx="2"/>
          </p:nvPr>
        </p:nvSpPr>
        <p:spPr>
          <a:xfrm>
            <a:off x="6125807" y="2091056"/>
            <a:ext cx="5078767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521"/>
              <a:buNone/>
              <a:defRPr sz="2521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34" name="Google Shape;156;p60"/>
          <p:cNvSpPr txBox="1">
            <a:spLocks noGrp="1"/>
          </p:cNvSpPr>
          <p:nvPr>
            <p:ph type="body" idx="3"/>
          </p:nvPr>
        </p:nvSpPr>
        <p:spPr>
          <a:xfrm>
            <a:off x="6111259" y="1240535"/>
            <a:ext cx="5092717" cy="37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35" name="Google Shape;157;p60"/>
          <p:cNvSpPr txBox="1">
            <a:spLocks noGrp="1"/>
          </p:cNvSpPr>
          <p:nvPr>
            <p:ph type="body" idx="4"/>
          </p:nvPr>
        </p:nvSpPr>
        <p:spPr>
          <a:xfrm>
            <a:off x="351015" y="1250467"/>
            <a:ext cx="5092717" cy="3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36" name="Google Shape;158;p60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7" name="Google Shape;159;p60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лайд с иллюстрацией">
  <p:cSld name="Слайд с иллюстрацией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Google Shape;161;p61"/>
          <p:cNvSpPr>
            <a:spLocks noGrp="1"/>
          </p:cNvSpPr>
          <p:nvPr>
            <p:ph type="pic" idx="2"/>
          </p:nvPr>
        </p:nvSpPr>
        <p:spPr>
          <a:xfrm>
            <a:off x="5760245" y="1240534"/>
            <a:ext cx="5436394" cy="4879279"/>
          </a:xfrm>
          <a:prstGeom prst="rect">
            <a:avLst/>
          </a:prstGeom>
          <a:noFill/>
          <a:ln>
            <a:noFill/>
          </a:ln>
        </p:spPr>
      </p:sp>
      <p:sp>
        <p:nvSpPr>
          <p:cNvPr id="1048810" name="Google Shape;162;p61"/>
          <p:cNvSpPr txBox="1">
            <a:spLocks noGrp="1"/>
          </p:cNvSpPr>
          <p:nvPr>
            <p:ph type="body" idx="1"/>
          </p:nvPr>
        </p:nvSpPr>
        <p:spPr>
          <a:xfrm>
            <a:off x="367516" y="2091056"/>
            <a:ext cx="5027164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11" name="Google Shape;163;p61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2" name="Google Shape;164;p61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лад с текстом 2">
  <p:cSld name="Слад с текстом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166;p62"/>
          <p:cNvSpPr txBox="1">
            <a:spLocks noGrp="1"/>
          </p:cNvSpPr>
          <p:nvPr>
            <p:ph type="body" idx="1"/>
          </p:nvPr>
        </p:nvSpPr>
        <p:spPr>
          <a:xfrm>
            <a:off x="539750" y="1730931"/>
            <a:ext cx="10440987" cy="38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92" name="Google Shape;167;p62"/>
          <p:cNvSpPr txBox="1">
            <a:spLocks noGrp="1"/>
          </p:cNvSpPr>
          <p:nvPr>
            <p:ph type="title"/>
          </p:nvPr>
        </p:nvSpPr>
        <p:spPr>
          <a:xfrm>
            <a:off x="367517" y="719138"/>
            <a:ext cx="1082912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Bebas Neue"/>
              <a:buNone/>
              <a:defRPr sz="3402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93" name="Google Shape;168;p62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имер центр">
  <p:cSld name="Пример центр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Google Shape;170;p63"/>
          <p:cNvSpPr txBox="1">
            <a:spLocks noGrp="1"/>
          </p:cNvSpPr>
          <p:nvPr>
            <p:ph type="body" idx="1"/>
          </p:nvPr>
        </p:nvSpPr>
        <p:spPr>
          <a:xfrm>
            <a:off x="539750" y="1730931"/>
            <a:ext cx="10440987" cy="38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22" name="Google Shape;171;p63"/>
          <p:cNvSpPr/>
          <p:nvPr/>
        </p:nvSpPr>
        <p:spPr>
          <a:xfrm>
            <a:off x="0" y="6119814"/>
            <a:ext cx="11520488" cy="360362"/>
          </a:xfrm>
          <a:prstGeom prst="rect">
            <a:avLst/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</a:pPr>
            <a:r>
              <a:rPr lang="ru-RU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ПРИМЕР      ПРИМЕР     ПРИМЕР     ПРИМЕР      ПРИМЕР      ПРИМЕР      ПРИМЕР     ПРИМЕР     ПРИМЕР      ПРИМЕР     ПРИМЕР     ПРИМЕР      ПРИМЕР</a:t>
            </a:r>
            <a:endParaRPr sz="2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723" name="Google Shape;172;p63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имер с примечанием">
  <p:cSld name="Пример с примечанием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Google Shape;174;p64"/>
          <p:cNvSpPr txBox="1">
            <a:spLocks noGrp="1"/>
          </p:cNvSpPr>
          <p:nvPr>
            <p:ph type="body" idx="1"/>
          </p:nvPr>
        </p:nvSpPr>
        <p:spPr>
          <a:xfrm>
            <a:off x="1054015" y="5530915"/>
            <a:ext cx="7183805" cy="43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88" name="Google Shape;175;p64"/>
          <p:cNvSpPr txBox="1">
            <a:spLocks noGrp="1"/>
          </p:cNvSpPr>
          <p:nvPr>
            <p:ph type="body" idx="2"/>
          </p:nvPr>
        </p:nvSpPr>
        <p:spPr>
          <a:xfrm>
            <a:off x="539751" y="1730931"/>
            <a:ext cx="10440988" cy="38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89" name="Google Shape;176;p64"/>
          <p:cNvSpPr txBox="1">
            <a:spLocks noGrp="1"/>
          </p:cNvSpPr>
          <p:nvPr>
            <p:ph type="title"/>
          </p:nvPr>
        </p:nvSpPr>
        <p:spPr>
          <a:xfrm>
            <a:off x="367516" y="720686"/>
            <a:ext cx="10837059" cy="52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Bebas Neue"/>
              <a:buNone/>
              <a:defRPr sz="3402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0" name="Google Shape;177;p64"/>
          <p:cNvSpPr txBox="1"/>
          <p:nvPr/>
        </p:nvSpPr>
        <p:spPr>
          <a:xfrm>
            <a:off x="539750" y="5530915"/>
            <a:ext cx="444614" cy="436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6375" tIns="43175" rIns="86375" bIns="431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26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323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791" name="Google Shape;178;p64"/>
          <p:cNvSpPr/>
          <p:nvPr/>
        </p:nvSpPr>
        <p:spPr>
          <a:xfrm>
            <a:off x="0" y="6119814"/>
            <a:ext cx="11520488" cy="360362"/>
          </a:xfrm>
          <a:prstGeom prst="rect">
            <a:avLst/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</a:pPr>
            <a:r>
              <a:rPr lang="ru-RU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ПРИМЕР      ПРИМЕР     ПРИМЕР     ПРИМЕР      ПРИМЕР      ПРИМЕР      ПРИМЕР     ПРИМЕР     ПРИМЕР      ПРИМЕР     ПРИМЕР     ПРИМЕР      ПРИМЕР</a:t>
            </a:r>
            <a:endParaRPr sz="2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ейс">
  <p:cSld name="Кейс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Google Shape;180;p65"/>
          <p:cNvSpPr txBox="1">
            <a:spLocks noGrp="1"/>
          </p:cNvSpPr>
          <p:nvPr>
            <p:ph type="body" idx="1"/>
          </p:nvPr>
        </p:nvSpPr>
        <p:spPr>
          <a:xfrm>
            <a:off x="7159200" y="883783"/>
            <a:ext cx="4044775" cy="3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 b="0" i="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25" name="Google Shape;181;p65"/>
          <p:cNvSpPr txBox="1"/>
          <p:nvPr/>
        </p:nvSpPr>
        <p:spPr>
          <a:xfrm>
            <a:off x="8481462" y="546498"/>
            <a:ext cx="27225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#КЕЙС</a:t>
            </a:r>
          </a:p>
        </p:txBody>
      </p:sp>
      <p:sp>
        <p:nvSpPr>
          <p:cNvPr id="1048726" name="Google Shape;182;p65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6798837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7" name="Google Shape;183;p65"/>
          <p:cNvSpPr/>
          <p:nvPr/>
        </p:nvSpPr>
        <p:spPr>
          <a:xfrm>
            <a:off x="0" y="6119814"/>
            <a:ext cx="11520488" cy="360362"/>
          </a:xfrm>
          <a:prstGeom prst="rect">
            <a:avLst/>
          </a:prstGeom>
          <a:solidFill>
            <a:srgbClr val="C0000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</a:pPr>
            <a:r>
              <a:rPr lang="ru-RU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ПРИМЕР      ПРИМЕР     ПРИМЕР     ПРИМЕР      ПРИМЕР      ПРИМЕР      ПРИМЕР     ПРИМЕР     ПРИМЕР      ПРИМЕР     ПРИМЕР     ПРИМЕР      ПРИМЕР</a:t>
            </a:r>
            <a:endParaRPr sz="2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Форма задания">
  <p:cSld name="Форма задания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Google Shape;185;p66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6798837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1" name="Google Shape;186;p66"/>
          <p:cNvSpPr txBox="1">
            <a:spLocks noGrp="1"/>
          </p:cNvSpPr>
          <p:nvPr>
            <p:ph type="body" idx="1"/>
          </p:nvPr>
        </p:nvSpPr>
        <p:spPr>
          <a:xfrm>
            <a:off x="7159200" y="883783"/>
            <a:ext cx="4044775" cy="3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D8D8D8"/>
              </a:buClr>
              <a:buSzPts val="2100"/>
              <a:buNone/>
              <a:defRPr sz="2100" b="0" i="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72" name="Google Shape;187;p66"/>
          <p:cNvSpPr txBox="1"/>
          <p:nvPr/>
        </p:nvSpPr>
        <p:spPr>
          <a:xfrm>
            <a:off x="8481462" y="546498"/>
            <a:ext cx="27225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#КЕЙС</a:t>
            </a:r>
          </a:p>
        </p:txBody>
      </p:sp>
      <p:sp>
        <p:nvSpPr>
          <p:cNvPr id="1048773" name="Google Shape;188;p66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нимание">
  <p:cSld name="Внимание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Google Shape;22;p48"/>
          <p:cNvSpPr/>
          <p:nvPr/>
        </p:nvSpPr>
        <p:spPr>
          <a:xfrm>
            <a:off x="0" y="0"/>
            <a:ext cx="11520488" cy="539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УДАЛИТЬ СЛАЙД ПРИ ФОРМИРОВАНИИ ПРЕЗЕНТАЦИИ ПРОЕКТА</a:t>
            </a:r>
          </a:p>
        </p:txBody>
      </p:sp>
      <p:sp>
        <p:nvSpPr>
          <p:cNvPr id="1048828" name="Google Shape;23;p48"/>
          <p:cNvSpPr/>
          <p:nvPr/>
        </p:nvSpPr>
        <p:spPr>
          <a:xfrm>
            <a:off x="0" y="5940425"/>
            <a:ext cx="11520488" cy="539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УДАЛИТЬ СЛАЙД ПРИ ФОРМИРОВАНИИ ПРЕЗЕНТАЦИИ ПРОЕКТА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лайд с заголовком без текста">
  <p:cSld name="Слайд с заголовком без текста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Google Shape;190;p67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11" name="Google Shape;191;p67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оманда Тренеры">
  <p:cSld name="Команда Тренеры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Google Shape;193;p68"/>
          <p:cNvSpPr>
            <a:spLocks noGrp="1"/>
          </p:cNvSpPr>
          <p:nvPr>
            <p:ph type="pic" idx="2"/>
          </p:nvPr>
        </p:nvSpPr>
        <p:spPr>
          <a:xfrm>
            <a:off x="7599934" y="2073691"/>
            <a:ext cx="1771119" cy="1768621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39" name="Google Shape;194;p68"/>
          <p:cNvSpPr>
            <a:spLocks noGrp="1"/>
          </p:cNvSpPr>
          <p:nvPr>
            <p:ph type="pic" idx="3"/>
          </p:nvPr>
        </p:nvSpPr>
        <p:spPr>
          <a:xfrm>
            <a:off x="2095972" y="2073692"/>
            <a:ext cx="1771118" cy="176862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40" name="Google Shape;195;p68"/>
          <p:cNvSpPr txBox="1">
            <a:spLocks noGrp="1"/>
          </p:cNvSpPr>
          <p:nvPr>
            <p:ph type="body" idx="1"/>
          </p:nvPr>
        </p:nvSpPr>
        <p:spPr>
          <a:xfrm>
            <a:off x="1014718" y="3949092"/>
            <a:ext cx="3888681" cy="37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1" name="Google Shape;196;p68"/>
          <p:cNvSpPr txBox="1">
            <a:spLocks noGrp="1"/>
          </p:cNvSpPr>
          <p:nvPr>
            <p:ph type="body" idx="4"/>
          </p:nvPr>
        </p:nvSpPr>
        <p:spPr>
          <a:xfrm>
            <a:off x="6541573" y="3949092"/>
            <a:ext cx="3888681" cy="37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2" name="Google Shape;197;p68"/>
          <p:cNvSpPr txBox="1">
            <a:spLocks noGrp="1"/>
          </p:cNvSpPr>
          <p:nvPr>
            <p:ph type="body" idx="5"/>
          </p:nvPr>
        </p:nvSpPr>
        <p:spPr>
          <a:xfrm>
            <a:off x="1015144" y="4323659"/>
            <a:ext cx="3888679" cy="7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3" name="Google Shape;198;p68"/>
          <p:cNvSpPr txBox="1">
            <a:spLocks noGrp="1"/>
          </p:cNvSpPr>
          <p:nvPr>
            <p:ph type="body" idx="6"/>
          </p:nvPr>
        </p:nvSpPr>
        <p:spPr>
          <a:xfrm>
            <a:off x="6541154" y="4323659"/>
            <a:ext cx="3888679" cy="70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4" name="Google Shape;199;p68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45" name="Google Shape;200;p68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оманда Трекеры">
  <p:cSld name="Команда Трекеры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Google Shape;202;p69"/>
          <p:cNvSpPr>
            <a:spLocks noGrp="1"/>
          </p:cNvSpPr>
          <p:nvPr>
            <p:ph type="pic" idx="2"/>
          </p:nvPr>
        </p:nvSpPr>
        <p:spPr>
          <a:xfrm>
            <a:off x="1804764" y="3842151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47" name="Google Shape;203;p69"/>
          <p:cNvSpPr txBox="1">
            <a:spLocks noGrp="1"/>
          </p:cNvSpPr>
          <p:nvPr>
            <p:ph type="body" idx="1"/>
          </p:nvPr>
        </p:nvSpPr>
        <p:spPr>
          <a:xfrm>
            <a:off x="1272992" y="4996928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8" name="Google Shape;204;p69"/>
          <p:cNvSpPr txBox="1">
            <a:spLocks noGrp="1"/>
          </p:cNvSpPr>
          <p:nvPr>
            <p:ph type="body" idx="3"/>
          </p:nvPr>
        </p:nvSpPr>
        <p:spPr>
          <a:xfrm>
            <a:off x="1273414" y="5252227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49" name="Google Shape;205;p69"/>
          <p:cNvSpPr>
            <a:spLocks noGrp="1"/>
          </p:cNvSpPr>
          <p:nvPr>
            <p:ph type="pic" idx="4"/>
          </p:nvPr>
        </p:nvSpPr>
        <p:spPr>
          <a:xfrm>
            <a:off x="5226883" y="3835493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50" name="Google Shape;206;p69"/>
          <p:cNvSpPr txBox="1">
            <a:spLocks noGrp="1"/>
          </p:cNvSpPr>
          <p:nvPr>
            <p:ph type="body" idx="5"/>
          </p:nvPr>
        </p:nvSpPr>
        <p:spPr>
          <a:xfrm>
            <a:off x="4695110" y="4990269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1" name="Google Shape;207;p69"/>
          <p:cNvSpPr txBox="1">
            <a:spLocks noGrp="1"/>
          </p:cNvSpPr>
          <p:nvPr>
            <p:ph type="body" idx="6"/>
          </p:nvPr>
        </p:nvSpPr>
        <p:spPr>
          <a:xfrm>
            <a:off x="4695533" y="5245568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2" name="Google Shape;208;p69"/>
          <p:cNvSpPr>
            <a:spLocks noGrp="1"/>
          </p:cNvSpPr>
          <p:nvPr>
            <p:ph type="pic" idx="7"/>
          </p:nvPr>
        </p:nvSpPr>
        <p:spPr>
          <a:xfrm>
            <a:off x="8640178" y="3835493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53" name="Google Shape;209;p69"/>
          <p:cNvSpPr txBox="1">
            <a:spLocks noGrp="1"/>
          </p:cNvSpPr>
          <p:nvPr>
            <p:ph type="body" idx="8"/>
          </p:nvPr>
        </p:nvSpPr>
        <p:spPr>
          <a:xfrm>
            <a:off x="8108405" y="4990269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4" name="Google Shape;210;p69"/>
          <p:cNvSpPr txBox="1">
            <a:spLocks noGrp="1"/>
          </p:cNvSpPr>
          <p:nvPr>
            <p:ph type="body" idx="9"/>
          </p:nvPr>
        </p:nvSpPr>
        <p:spPr>
          <a:xfrm>
            <a:off x="8108828" y="5245568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5" name="Google Shape;211;p69"/>
          <p:cNvSpPr>
            <a:spLocks noGrp="1"/>
          </p:cNvSpPr>
          <p:nvPr>
            <p:ph type="pic" idx="13"/>
          </p:nvPr>
        </p:nvSpPr>
        <p:spPr>
          <a:xfrm>
            <a:off x="1854783" y="1767362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56" name="Google Shape;212;p69"/>
          <p:cNvSpPr txBox="1">
            <a:spLocks noGrp="1"/>
          </p:cNvSpPr>
          <p:nvPr>
            <p:ph type="body" idx="14"/>
          </p:nvPr>
        </p:nvSpPr>
        <p:spPr>
          <a:xfrm>
            <a:off x="1323010" y="2922139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7" name="Google Shape;213;p69"/>
          <p:cNvSpPr txBox="1">
            <a:spLocks noGrp="1"/>
          </p:cNvSpPr>
          <p:nvPr>
            <p:ph type="body" idx="15"/>
          </p:nvPr>
        </p:nvSpPr>
        <p:spPr>
          <a:xfrm>
            <a:off x="1323432" y="3177438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58" name="Google Shape;214;p69"/>
          <p:cNvSpPr>
            <a:spLocks noGrp="1"/>
          </p:cNvSpPr>
          <p:nvPr>
            <p:ph type="pic" idx="16"/>
          </p:nvPr>
        </p:nvSpPr>
        <p:spPr>
          <a:xfrm>
            <a:off x="5276901" y="1760704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59" name="Google Shape;215;p69"/>
          <p:cNvSpPr txBox="1">
            <a:spLocks noGrp="1"/>
          </p:cNvSpPr>
          <p:nvPr>
            <p:ph type="body" idx="17"/>
          </p:nvPr>
        </p:nvSpPr>
        <p:spPr>
          <a:xfrm>
            <a:off x="4745129" y="2915480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60" name="Google Shape;216;p69"/>
          <p:cNvSpPr txBox="1">
            <a:spLocks noGrp="1"/>
          </p:cNvSpPr>
          <p:nvPr>
            <p:ph type="body" idx="18"/>
          </p:nvPr>
        </p:nvSpPr>
        <p:spPr>
          <a:xfrm>
            <a:off x="4745551" y="3170779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61" name="Google Shape;217;p69"/>
          <p:cNvSpPr>
            <a:spLocks noGrp="1"/>
          </p:cNvSpPr>
          <p:nvPr>
            <p:ph type="pic" idx="19"/>
          </p:nvPr>
        </p:nvSpPr>
        <p:spPr>
          <a:xfrm>
            <a:off x="8690196" y="1760704"/>
            <a:ext cx="1075546" cy="1074029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8762" name="Google Shape;218;p69"/>
          <p:cNvSpPr txBox="1">
            <a:spLocks noGrp="1"/>
          </p:cNvSpPr>
          <p:nvPr>
            <p:ph type="body" idx="20"/>
          </p:nvPr>
        </p:nvSpPr>
        <p:spPr>
          <a:xfrm>
            <a:off x="8158424" y="2915480"/>
            <a:ext cx="2139091" cy="2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63" name="Google Shape;219;p69"/>
          <p:cNvSpPr txBox="1">
            <a:spLocks noGrp="1"/>
          </p:cNvSpPr>
          <p:nvPr>
            <p:ph type="body" idx="21"/>
          </p:nvPr>
        </p:nvSpPr>
        <p:spPr>
          <a:xfrm>
            <a:off x="8158846" y="3170779"/>
            <a:ext cx="2139091" cy="385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rgbClr val="595959"/>
              </a:buClr>
              <a:buSzPts val="1701"/>
              <a:buNone/>
              <a:defRPr sz="1701">
                <a:solidFill>
                  <a:srgbClr val="59595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64" name="Google Shape;220;p69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65" name="Google Shape;221;p69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опрос в зал">
  <p:cSld name="Вопрос в зал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Google Shape;223;p70"/>
          <p:cNvSpPr txBox="1"/>
          <p:nvPr/>
        </p:nvSpPr>
        <p:spPr>
          <a:xfrm>
            <a:off x="7615394" y="-232282"/>
            <a:ext cx="3860520" cy="730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6867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7" b="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98" name="Google Shape;224;p70"/>
          <p:cNvSpPr txBox="1">
            <a:spLocks noGrp="1"/>
          </p:cNvSpPr>
          <p:nvPr>
            <p:ph type="title"/>
          </p:nvPr>
        </p:nvSpPr>
        <p:spPr>
          <a:xfrm>
            <a:off x="360363" y="2296007"/>
            <a:ext cx="6500071" cy="224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Bebas Neue"/>
              <a:buNone/>
              <a:defRPr sz="3402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99" name="Google Shape;225;p70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>
  <p:cSld name="Пустой слайд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 с колонтитулом">
  <p:cSld name="Пустой слайд с колонтитулом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228;p72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вершающий слайд">
  <p:cSld name="Завершающий слайд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Google Shape;230;p73"/>
          <p:cNvSpPr txBox="1">
            <a:spLocks noGrp="1"/>
          </p:cNvSpPr>
          <p:nvPr>
            <p:ph type="title"/>
          </p:nvPr>
        </p:nvSpPr>
        <p:spPr>
          <a:xfrm>
            <a:off x="351015" y="2872909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803"/>
              <a:buFont typeface="Bebas Neue"/>
              <a:buNone/>
              <a:defRPr sz="6803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ощание с контактами">
  <p:cSld name="Прощание с контактами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Google Shape;232;p74"/>
          <p:cNvSpPr txBox="1">
            <a:spLocks noGrp="1"/>
          </p:cNvSpPr>
          <p:nvPr>
            <p:ph type="body" idx="1"/>
          </p:nvPr>
        </p:nvSpPr>
        <p:spPr>
          <a:xfrm>
            <a:off x="3509151" y="2892078"/>
            <a:ext cx="4502191" cy="34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accent1"/>
              </a:buClr>
              <a:buSzPts val="2268"/>
              <a:buNone/>
              <a:defRPr sz="2268" b="0" i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29819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594"/>
              <a:buChar char="•"/>
              <a:defRPr i="0">
                <a:solidFill>
                  <a:schemeClr val="lt1"/>
                </a:solidFill>
              </a:defRPr>
            </a:lvl2pPr>
            <a:lvl3pPr marL="1371600" lvl="2" indent="-312991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329"/>
              <a:buChar char="•"/>
              <a:defRPr i="0">
                <a:solidFill>
                  <a:schemeClr val="lt1"/>
                </a:solidFill>
              </a:defRPr>
            </a:lvl3pPr>
            <a:lvl4pPr marL="1828800" lvl="3" indent="-304546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01" name="Google Shape;233;p74"/>
          <p:cNvSpPr txBox="1">
            <a:spLocks noGrp="1"/>
          </p:cNvSpPr>
          <p:nvPr>
            <p:ph type="body" idx="2"/>
          </p:nvPr>
        </p:nvSpPr>
        <p:spPr>
          <a:xfrm>
            <a:off x="3509151" y="3272924"/>
            <a:ext cx="4502191" cy="34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accent1"/>
              </a:buClr>
              <a:buSzPts val="2268"/>
              <a:buNone/>
              <a:defRPr sz="2268" b="0" i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29819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594"/>
              <a:buChar char="•"/>
              <a:defRPr i="0">
                <a:solidFill>
                  <a:schemeClr val="lt1"/>
                </a:solidFill>
              </a:defRPr>
            </a:lvl2pPr>
            <a:lvl3pPr marL="1371600" lvl="2" indent="-312991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329"/>
              <a:buChar char="•"/>
              <a:defRPr i="0">
                <a:solidFill>
                  <a:schemeClr val="lt1"/>
                </a:solidFill>
              </a:defRPr>
            </a:lvl3pPr>
            <a:lvl4pPr marL="1828800" lvl="3" indent="-304546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02" name="Google Shape;234;p74"/>
          <p:cNvSpPr txBox="1">
            <a:spLocks noGrp="1"/>
          </p:cNvSpPr>
          <p:nvPr>
            <p:ph type="body" idx="3"/>
          </p:nvPr>
        </p:nvSpPr>
        <p:spPr>
          <a:xfrm>
            <a:off x="3509151" y="3942272"/>
            <a:ext cx="4502191" cy="34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accent1"/>
              </a:buClr>
              <a:buSzPts val="2268"/>
              <a:buNone/>
              <a:defRPr sz="2268" b="0" i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29819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594"/>
              <a:buChar char="•"/>
              <a:defRPr i="0">
                <a:solidFill>
                  <a:schemeClr val="lt1"/>
                </a:solidFill>
              </a:defRPr>
            </a:lvl2pPr>
            <a:lvl3pPr marL="1371600" lvl="2" indent="-312991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329"/>
              <a:buChar char="•"/>
              <a:defRPr i="0">
                <a:solidFill>
                  <a:schemeClr val="lt1"/>
                </a:solidFill>
              </a:defRPr>
            </a:lvl3pPr>
            <a:lvl4pPr marL="1828800" lvl="3" indent="-304546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03" name="Google Shape;235;p74"/>
          <p:cNvSpPr txBox="1">
            <a:spLocks noGrp="1"/>
          </p:cNvSpPr>
          <p:nvPr>
            <p:ph type="body" idx="4"/>
          </p:nvPr>
        </p:nvSpPr>
        <p:spPr>
          <a:xfrm>
            <a:off x="3509151" y="4282121"/>
            <a:ext cx="4502191" cy="34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accent1"/>
              </a:buClr>
              <a:buSzPts val="2268"/>
              <a:buNone/>
              <a:defRPr sz="2268" b="0" i="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29819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594"/>
              <a:buChar char="•"/>
              <a:defRPr i="0">
                <a:solidFill>
                  <a:schemeClr val="lt1"/>
                </a:solidFill>
              </a:defRPr>
            </a:lvl2pPr>
            <a:lvl3pPr marL="1371600" lvl="2" indent="-312991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329"/>
              <a:buChar char="•"/>
              <a:defRPr i="0">
                <a:solidFill>
                  <a:schemeClr val="lt1"/>
                </a:solidFill>
              </a:defRPr>
            </a:lvl3pPr>
            <a:lvl4pPr marL="1828800" lvl="3" indent="-304546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4pPr>
            <a:lvl5pPr marL="2286000" lvl="4" indent="-30454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196"/>
              <a:buChar char="•"/>
              <a:defRPr i="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04" name="Google Shape;236;p74"/>
          <p:cNvSpPr txBox="1">
            <a:spLocks noGrp="1"/>
          </p:cNvSpPr>
          <p:nvPr>
            <p:ph type="title"/>
          </p:nvPr>
        </p:nvSpPr>
        <p:spPr>
          <a:xfrm>
            <a:off x="351015" y="1817823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ebas Neue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дание без таймера">
  <p:cSld name="Задание без таймера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238;p75"/>
          <p:cNvSpPr txBox="1">
            <a:spLocks noGrp="1"/>
          </p:cNvSpPr>
          <p:nvPr>
            <p:ph type="body" idx="1"/>
          </p:nvPr>
        </p:nvSpPr>
        <p:spPr>
          <a:xfrm>
            <a:off x="9377357" y="682883"/>
            <a:ext cx="1907386" cy="56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4536"/>
              <a:buNone/>
              <a:defRPr sz="4536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95" name="Google Shape;239;p75"/>
          <p:cNvSpPr txBox="1"/>
          <p:nvPr/>
        </p:nvSpPr>
        <p:spPr>
          <a:xfrm>
            <a:off x="9432349" y="514550"/>
            <a:ext cx="1907386" cy="2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63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ВРЕМЯ ЭТАПА</a:t>
            </a:r>
          </a:p>
        </p:txBody>
      </p:sp>
      <p:sp>
        <p:nvSpPr>
          <p:cNvPr id="1048696" name="Google Shape;240;p75"/>
          <p:cNvSpPr txBox="1"/>
          <p:nvPr/>
        </p:nvSpPr>
        <p:spPr>
          <a:xfrm>
            <a:off x="9252826" y="480938"/>
            <a:ext cx="229143" cy="99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46" b="0">
                <a:solidFill>
                  <a:srgbClr val="C00000"/>
                </a:solidFill>
                <a:latin typeface="Bebas Neue"/>
                <a:ea typeface="Bebas Neue"/>
                <a:cs typeface="Bebas Neue"/>
                <a:sym typeface="Bebas Neue"/>
              </a:rPr>
              <a:t>[</a:t>
            </a:r>
            <a:endParaRPr sz="5846" b="0">
              <a:solidFill>
                <a:srgbClr val="C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697" name="Google Shape;241;p75"/>
          <p:cNvSpPr txBox="1"/>
          <p:nvPr/>
        </p:nvSpPr>
        <p:spPr>
          <a:xfrm>
            <a:off x="11106437" y="480938"/>
            <a:ext cx="229143" cy="99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846" b="0">
                <a:solidFill>
                  <a:srgbClr val="C00000"/>
                </a:solidFill>
                <a:latin typeface="Bebas Neue"/>
                <a:ea typeface="Bebas Neue"/>
                <a:cs typeface="Bebas Neue"/>
                <a:sym typeface="Bebas Neue"/>
              </a:rPr>
              <a:t>]</a:t>
            </a:r>
            <a:endParaRPr sz="5846" b="0">
              <a:solidFill>
                <a:srgbClr val="C00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3145732" name="Google Shape;242;p75"/>
          <p:cNvCxnSpPr>
            <a:cxnSpLocks/>
          </p:cNvCxnSpPr>
          <p:nvPr/>
        </p:nvCxnSpPr>
        <p:spPr>
          <a:xfrm>
            <a:off x="9613515" y="637846"/>
            <a:ext cx="23402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5733" name="Google Shape;243;p75"/>
          <p:cNvCxnSpPr>
            <a:cxnSpLocks/>
          </p:cNvCxnSpPr>
          <p:nvPr/>
        </p:nvCxnSpPr>
        <p:spPr>
          <a:xfrm>
            <a:off x="10947112" y="626336"/>
            <a:ext cx="2396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8698" name="Google Shape;244;p75"/>
          <p:cNvSpPr txBox="1"/>
          <p:nvPr/>
        </p:nvSpPr>
        <p:spPr>
          <a:xfrm>
            <a:off x="9579828" y="1173253"/>
            <a:ext cx="573790" cy="2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63" b="1" i="0">
                <a:solidFill>
                  <a:srgbClr val="C00000"/>
                </a:solidFill>
                <a:latin typeface="Bebas Neue"/>
                <a:ea typeface="Bebas Neue"/>
                <a:cs typeface="Bebas Neue"/>
                <a:sym typeface="Bebas Neue"/>
              </a:rPr>
              <a:t>МИН</a:t>
            </a:r>
          </a:p>
        </p:txBody>
      </p:sp>
      <p:sp>
        <p:nvSpPr>
          <p:cNvPr id="1048699" name="Google Shape;245;p75"/>
          <p:cNvSpPr txBox="1"/>
          <p:nvPr/>
        </p:nvSpPr>
        <p:spPr>
          <a:xfrm>
            <a:off x="10509281" y="1173253"/>
            <a:ext cx="573790" cy="2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63" b="1" i="0">
                <a:solidFill>
                  <a:srgbClr val="C00000"/>
                </a:solidFill>
                <a:latin typeface="Bebas Neue"/>
                <a:ea typeface="Bebas Neue"/>
                <a:cs typeface="Bebas Neue"/>
                <a:sym typeface="Bebas Neue"/>
              </a:rPr>
              <a:t>СЕК</a:t>
            </a:r>
          </a:p>
        </p:txBody>
      </p:sp>
      <p:sp>
        <p:nvSpPr>
          <p:cNvPr id="1048700" name="Google Shape;246;p75"/>
          <p:cNvSpPr txBox="1">
            <a:spLocks noGrp="1"/>
          </p:cNvSpPr>
          <p:nvPr>
            <p:ph type="title"/>
          </p:nvPr>
        </p:nvSpPr>
        <p:spPr>
          <a:xfrm>
            <a:off x="351015" y="719138"/>
            <a:ext cx="8803952" cy="52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01" name="Google Shape;247;p75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минка">
  <p:cSld name="Разминка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Google Shape;249;p76"/>
          <p:cNvSpPr>
            <a:spLocks noGrp="1"/>
          </p:cNvSpPr>
          <p:nvPr>
            <p:ph type="pic" idx="2"/>
          </p:nvPr>
        </p:nvSpPr>
        <p:spPr>
          <a:xfrm>
            <a:off x="1015543" y="72771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3" name="Google Shape;250;p76"/>
          <p:cNvSpPr txBox="1">
            <a:spLocks noGrp="1"/>
          </p:cNvSpPr>
          <p:nvPr>
            <p:ph type="title"/>
          </p:nvPr>
        </p:nvSpPr>
        <p:spPr>
          <a:xfrm>
            <a:off x="3976515" y="2772293"/>
            <a:ext cx="3567458" cy="130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Bebas Neue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14" name="Google Shape;251;p76"/>
          <p:cNvSpPr>
            <a:spLocks noGrp="1"/>
          </p:cNvSpPr>
          <p:nvPr>
            <p:ph type="pic" idx="3"/>
          </p:nvPr>
        </p:nvSpPr>
        <p:spPr>
          <a:xfrm>
            <a:off x="4740951" y="72771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5" name="Google Shape;252;p76"/>
          <p:cNvSpPr>
            <a:spLocks noGrp="1"/>
          </p:cNvSpPr>
          <p:nvPr>
            <p:ph type="pic" idx="4"/>
          </p:nvPr>
        </p:nvSpPr>
        <p:spPr>
          <a:xfrm>
            <a:off x="8466359" y="72771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6" name="Google Shape;253;p76"/>
          <p:cNvSpPr>
            <a:spLocks noGrp="1"/>
          </p:cNvSpPr>
          <p:nvPr>
            <p:ph type="pic" idx="5"/>
          </p:nvPr>
        </p:nvSpPr>
        <p:spPr>
          <a:xfrm>
            <a:off x="1015543" y="2746486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7" name="Google Shape;254;p76"/>
          <p:cNvSpPr>
            <a:spLocks noGrp="1"/>
          </p:cNvSpPr>
          <p:nvPr>
            <p:ph type="pic" idx="6"/>
          </p:nvPr>
        </p:nvSpPr>
        <p:spPr>
          <a:xfrm>
            <a:off x="8466359" y="2764486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8" name="Google Shape;255;p76"/>
          <p:cNvSpPr>
            <a:spLocks noGrp="1"/>
          </p:cNvSpPr>
          <p:nvPr>
            <p:ph type="pic" idx="7"/>
          </p:nvPr>
        </p:nvSpPr>
        <p:spPr>
          <a:xfrm>
            <a:off x="1015543" y="4723248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19" name="Google Shape;256;p76"/>
          <p:cNvSpPr>
            <a:spLocks noGrp="1"/>
          </p:cNvSpPr>
          <p:nvPr>
            <p:ph type="pic" idx="8"/>
          </p:nvPr>
        </p:nvSpPr>
        <p:spPr>
          <a:xfrm>
            <a:off x="4740951" y="4723248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20" name="Google Shape;257;p76"/>
          <p:cNvSpPr>
            <a:spLocks noGrp="1"/>
          </p:cNvSpPr>
          <p:nvPr>
            <p:ph type="pic" idx="9"/>
          </p:nvPr>
        </p:nvSpPr>
        <p:spPr>
          <a:xfrm>
            <a:off x="8466359" y="4723248"/>
            <a:ext cx="2038586" cy="13950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лушка ZOOM">
  <p:cSld name="Заглушка ZO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Google Shape;25;p53"/>
          <p:cNvSpPr txBox="1">
            <a:spLocks noGrp="1"/>
          </p:cNvSpPr>
          <p:nvPr>
            <p:ph type="subTitle" idx="1"/>
          </p:nvPr>
        </p:nvSpPr>
        <p:spPr>
          <a:xfrm>
            <a:off x="351015" y="3347471"/>
            <a:ext cx="10852959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3024"/>
              <a:buNone/>
              <a:defRPr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1048830" name="Google Shape;26;p53"/>
          <p:cNvSpPr txBox="1">
            <a:spLocks noGrp="1"/>
          </p:cNvSpPr>
          <p:nvPr>
            <p:ph type="title"/>
          </p:nvPr>
        </p:nvSpPr>
        <p:spPr>
          <a:xfrm>
            <a:off x="351015" y="2381759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69"/>
              <a:buFont typeface="Bebas Neue"/>
              <a:buNone/>
              <a:defRPr sz="5669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pic>
        <p:nvPicPr>
          <p:cNvPr id="2097215" name="Google Shape;27;p53"/>
          <p:cNvPicPr preferRelativeResize="0">
            <a:picLocks/>
          </p:cNvPicPr>
          <p:nvPr/>
        </p:nvPicPr>
        <p:blipFill rotWithShape="1">
          <a:blip r:embed="rId2">
            <a:alphaModFix amt="75000"/>
          </a:blip>
          <a:srcRect/>
          <a:stretch>
            <a:fillRect/>
          </a:stretch>
        </p:blipFill>
        <p:spPr>
          <a:xfrm>
            <a:off x="2184619" y="153208"/>
            <a:ext cx="449781" cy="17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6" name="Google Shape;28;p53"/>
          <p:cNvPicPr preferRelativeResize="0">
            <a:picLocks/>
          </p:cNvPicPr>
          <p:nvPr/>
        </p:nvPicPr>
        <p:blipFill rotWithShape="1">
          <a:blip r:embed="rId3">
            <a:alphaModFix amt="75000"/>
          </a:blip>
          <a:srcRect/>
          <a:stretch>
            <a:fillRect/>
          </a:stretch>
        </p:blipFill>
        <p:spPr>
          <a:xfrm>
            <a:off x="3700463" y="120051"/>
            <a:ext cx="475730" cy="2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7" name="Google Shape;29;p53"/>
          <p:cNvPicPr preferRelativeResize="0">
            <a:picLocks/>
          </p:cNvPicPr>
          <p:nvPr/>
        </p:nvPicPr>
        <p:blipFill rotWithShape="1">
          <a:blip r:embed="rId4">
            <a:alphaModFix amt="75000"/>
          </a:blip>
          <a:srcRect/>
          <a:stretch>
            <a:fillRect/>
          </a:stretch>
        </p:blipFill>
        <p:spPr>
          <a:xfrm>
            <a:off x="1627758" y="134494"/>
            <a:ext cx="289086" cy="2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8" name="Google Shape;30;p53"/>
          <p:cNvPicPr preferRelativeResize="0">
            <a:picLocks/>
          </p:cNvPicPr>
          <p:nvPr/>
        </p:nvPicPr>
        <p:blipFill rotWithShape="1">
          <a:blip r:embed="rId5">
            <a:alphaModFix amt="75000"/>
          </a:blip>
          <a:srcRect/>
          <a:stretch>
            <a:fillRect/>
          </a:stretch>
        </p:blipFill>
        <p:spPr>
          <a:xfrm>
            <a:off x="2902175" y="111401"/>
            <a:ext cx="530513" cy="2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19" name="Google Shape;31;p53"/>
          <p:cNvPicPr preferRelativeResize="0">
            <a:picLocks/>
          </p:cNvPicPr>
          <p:nvPr/>
        </p:nvPicPr>
        <p:blipFill rotWithShape="1">
          <a:blip r:embed="rId6">
            <a:alphaModFix amt="75000"/>
          </a:blip>
          <a:srcRect/>
          <a:stretch>
            <a:fillRect/>
          </a:stretch>
        </p:blipFill>
        <p:spPr>
          <a:xfrm>
            <a:off x="7294583" y="136366"/>
            <a:ext cx="373607" cy="21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0" name="Google Shape;32;p53"/>
          <p:cNvPicPr preferRelativeResize="0">
            <a:picLocks/>
          </p:cNvPicPr>
          <p:nvPr/>
        </p:nvPicPr>
        <p:blipFill rotWithShape="1">
          <a:blip r:embed="rId7">
            <a:alphaModFix amt="75000"/>
          </a:blip>
          <a:srcRect/>
          <a:stretch>
            <a:fillRect/>
          </a:stretch>
        </p:blipFill>
        <p:spPr>
          <a:xfrm>
            <a:off x="8992126" y="156927"/>
            <a:ext cx="325888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1" name="Google Shape;33;p53"/>
          <p:cNvPicPr preferRelativeResize="0">
            <a:picLocks/>
          </p:cNvPicPr>
          <p:nvPr/>
        </p:nvPicPr>
        <p:blipFill rotWithShape="1">
          <a:blip r:embed="rId8">
            <a:alphaModFix amt="75000"/>
          </a:blip>
          <a:srcRect/>
          <a:stretch>
            <a:fillRect/>
          </a:stretch>
        </p:blipFill>
        <p:spPr>
          <a:xfrm>
            <a:off x="4443968" y="142217"/>
            <a:ext cx="505088" cy="20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2" name="Google Shape;34;p53"/>
          <p:cNvPicPr preferRelativeResize="0">
            <a:picLocks/>
          </p:cNvPicPr>
          <p:nvPr/>
        </p:nvPicPr>
        <p:blipFill rotWithShape="1">
          <a:blip r:embed="rId9">
            <a:alphaModFix amt="75000"/>
          </a:blip>
          <a:srcRect/>
          <a:stretch>
            <a:fillRect/>
          </a:stretch>
        </p:blipFill>
        <p:spPr>
          <a:xfrm>
            <a:off x="7935965" y="147071"/>
            <a:ext cx="788386" cy="1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3" name="Google Shape;35;p53"/>
          <p:cNvPicPr preferRelativeResize="0">
            <a:picLocks/>
          </p:cNvPicPr>
          <p:nvPr/>
        </p:nvPicPr>
        <p:blipFill rotWithShape="1">
          <a:blip r:embed="rId10">
            <a:alphaModFix amt="75000"/>
          </a:blip>
          <a:srcRect/>
          <a:stretch>
            <a:fillRect/>
          </a:stretch>
        </p:blipFill>
        <p:spPr>
          <a:xfrm>
            <a:off x="6421332" y="189248"/>
            <a:ext cx="605476" cy="10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4" name="Google Shape;36;p53"/>
          <p:cNvPicPr preferRelativeResize="0">
            <a:picLocks/>
          </p:cNvPicPr>
          <p:nvPr/>
        </p:nvPicPr>
        <p:blipFill rotWithShape="1">
          <a:blip r:embed="rId11">
            <a:alphaModFix amt="75000"/>
          </a:blip>
          <a:srcRect/>
          <a:stretch>
            <a:fillRect/>
          </a:stretch>
        </p:blipFill>
        <p:spPr>
          <a:xfrm>
            <a:off x="834066" y="119873"/>
            <a:ext cx="525917" cy="2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5" name="Google Shape;37;p53"/>
          <p:cNvPicPr preferRelativeResize="0">
            <a:picLocks/>
          </p:cNvPicPr>
          <p:nvPr/>
        </p:nvPicPr>
        <p:blipFill rotWithShape="1">
          <a:blip r:embed="rId12">
            <a:alphaModFix amt="75000"/>
          </a:blip>
          <a:srcRect/>
          <a:stretch>
            <a:fillRect/>
          </a:stretch>
        </p:blipFill>
        <p:spPr>
          <a:xfrm>
            <a:off x="9585789" y="156860"/>
            <a:ext cx="459999" cy="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6" name="Google Shape;38;p53"/>
          <p:cNvPicPr preferRelativeResize="0">
            <a:picLocks/>
          </p:cNvPicPr>
          <p:nvPr/>
        </p:nvPicPr>
        <p:blipFill rotWithShape="1">
          <a:blip r:embed="rId13">
            <a:alphaModFix amt="75000"/>
          </a:blip>
          <a:srcRect/>
          <a:stretch>
            <a:fillRect/>
          </a:stretch>
        </p:blipFill>
        <p:spPr>
          <a:xfrm>
            <a:off x="10987998" y="154604"/>
            <a:ext cx="407922" cy="1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7" name="Google Shape;39;p53"/>
          <p:cNvPicPr preferRelativeResize="0">
            <a:picLocks/>
          </p:cNvPicPr>
          <p:nvPr/>
        </p:nvPicPr>
        <p:blipFill rotWithShape="1">
          <a:blip r:embed="rId14">
            <a:alphaModFix amt="75000"/>
          </a:blip>
          <a:srcRect/>
          <a:stretch>
            <a:fillRect/>
          </a:stretch>
        </p:blipFill>
        <p:spPr>
          <a:xfrm>
            <a:off x="150201" y="188224"/>
            <a:ext cx="416090" cy="1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8" name="Google Shape;40;p53"/>
          <p:cNvPicPr preferRelativeResize="0">
            <a:picLocks/>
          </p:cNvPicPr>
          <p:nvPr/>
        </p:nvPicPr>
        <p:blipFill rotWithShape="1">
          <a:blip r:embed="rId15">
            <a:alphaModFix amt="75000"/>
          </a:blip>
          <a:srcRect/>
          <a:stretch>
            <a:fillRect/>
          </a:stretch>
        </p:blipFill>
        <p:spPr>
          <a:xfrm>
            <a:off x="10313563" y="172068"/>
            <a:ext cx="406663" cy="14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29" name="Google Shape;41;p53" descr="Компания Гидрометаллургический завод: новости агробизнеса на сегодня,  аналитика"/>
          <p:cNvPicPr preferRelativeResize="0">
            <a:picLocks/>
          </p:cNvPicPr>
          <p:nvPr/>
        </p:nvPicPr>
        <p:blipFill rotWithShape="1">
          <a:blip r:embed="rId16">
            <a:alphaModFix/>
          </a:blip>
          <a:srcRect/>
          <a:stretch>
            <a:fillRect/>
          </a:stretch>
        </p:blipFill>
        <p:spPr>
          <a:xfrm>
            <a:off x="5216831" y="67236"/>
            <a:ext cx="936726" cy="350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1" name="Google Shape;42;p53"/>
          <p:cNvSpPr/>
          <p:nvPr/>
        </p:nvSpPr>
        <p:spPr>
          <a:xfrm>
            <a:off x="6015132" y="3957125"/>
            <a:ext cx="5720668" cy="95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МЕЖДУНАРОДНАЯ ПРОГРАММА РАЗВИТИЯ И ВНЕДРЕНИЯ ТЕХНОЛОГИЧЕСКИХ ПРОЕКТОВ В ОБЛАСТИ ЭКОЛОГИИ</a:t>
            </a:r>
            <a:endParaRPr sz="16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7230" name="Google Shape;43;p53"/>
          <p:cNvPicPr preferRelativeResize="0">
            <a:picLocks/>
          </p:cNvPicPr>
          <p:nvPr/>
        </p:nvPicPr>
        <p:blipFill rotWithShape="1">
          <a:blip r:embed="rId17">
            <a:alphaModFix/>
          </a:blip>
          <a:srcRect/>
          <a:stretch>
            <a:fillRect/>
          </a:stretch>
        </p:blipFill>
        <p:spPr>
          <a:xfrm>
            <a:off x="8674977" y="5053423"/>
            <a:ext cx="1985529" cy="85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1" name="Google Shape;44;p53"/>
          <p:cNvPicPr preferRelativeResize="0">
            <a:picLocks/>
          </p:cNvPicPr>
          <p:nvPr/>
        </p:nvPicPr>
        <p:blipFill rotWithShape="1">
          <a:blip r:embed="rId18">
            <a:alphaModFix/>
          </a:blip>
          <a:srcRect/>
          <a:stretch>
            <a:fillRect/>
          </a:stretch>
        </p:blipFill>
        <p:spPr>
          <a:xfrm>
            <a:off x="6912674" y="4873774"/>
            <a:ext cx="1811677" cy="127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минка 2">
  <p:cSld name="Разминка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Google Shape;259;p77"/>
          <p:cNvSpPr>
            <a:spLocks noGrp="1"/>
          </p:cNvSpPr>
          <p:nvPr>
            <p:ph type="pic" idx="2"/>
          </p:nvPr>
        </p:nvSpPr>
        <p:spPr>
          <a:xfrm>
            <a:off x="1015543" y="1692130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75" name="Google Shape;260;p77"/>
          <p:cNvSpPr txBox="1">
            <a:spLocks noGrp="1"/>
          </p:cNvSpPr>
          <p:nvPr>
            <p:ph type="title"/>
          </p:nvPr>
        </p:nvSpPr>
        <p:spPr>
          <a:xfrm>
            <a:off x="2522786" y="719138"/>
            <a:ext cx="645985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Bebas Neue"/>
              <a:buNone/>
              <a:defRPr sz="37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76" name="Google Shape;261;p77"/>
          <p:cNvSpPr>
            <a:spLocks noGrp="1"/>
          </p:cNvSpPr>
          <p:nvPr>
            <p:ph type="pic" idx="3"/>
          </p:nvPr>
        </p:nvSpPr>
        <p:spPr>
          <a:xfrm>
            <a:off x="4740951" y="1710130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77" name="Google Shape;262;p77"/>
          <p:cNvSpPr>
            <a:spLocks noGrp="1"/>
          </p:cNvSpPr>
          <p:nvPr>
            <p:ph type="pic" idx="4"/>
          </p:nvPr>
        </p:nvSpPr>
        <p:spPr>
          <a:xfrm>
            <a:off x="8466359" y="1710130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78" name="Google Shape;263;p77"/>
          <p:cNvSpPr>
            <a:spLocks noGrp="1"/>
          </p:cNvSpPr>
          <p:nvPr>
            <p:ph type="pic" idx="5"/>
          </p:nvPr>
        </p:nvSpPr>
        <p:spPr>
          <a:xfrm>
            <a:off x="1015543" y="403697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79" name="Google Shape;264;p77"/>
          <p:cNvSpPr>
            <a:spLocks noGrp="1"/>
          </p:cNvSpPr>
          <p:nvPr>
            <p:ph type="pic" idx="6"/>
          </p:nvPr>
        </p:nvSpPr>
        <p:spPr>
          <a:xfrm>
            <a:off x="4740951" y="405497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80" name="Google Shape;265;p77"/>
          <p:cNvSpPr>
            <a:spLocks noGrp="1"/>
          </p:cNvSpPr>
          <p:nvPr>
            <p:ph type="pic" idx="7"/>
          </p:nvPr>
        </p:nvSpPr>
        <p:spPr>
          <a:xfrm>
            <a:off x="8466359" y="4054974"/>
            <a:ext cx="2038586" cy="1395038"/>
          </a:xfrm>
          <a:prstGeom prst="rect">
            <a:avLst/>
          </a:prstGeom>
          <a:noFill/>
          <a:ln>
            <a:noFill/>
          </a:ln>
        </p:spPr>
      </p:sp>
      <p:sp>
        <p:nvSpPr>
          <p:cNvPr id="1048781" name="Google Shape;266;p77"/>
          <p:cNvSpPr txBox="1"/>
          <p:nvPr/>
        </p:nvSpPr>
        <p:spPr>
          <a:xfrm>
            <a:off x="1531823" y="3170373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</a:t>
            </a:r>
          </a:p>
        </p:txBody>
      </p:sp>
      <p:sp>
        <p:nvSpPr>
          <p:cNvPr id="1048782" name="Google Shape;267;p77"/>
          <p:cNvSpPr txBox="1"/>
          <p:nvPr/>
        </p:nvSpPr>
        <p:spPr>
          <a:xfrm>
            <a:off x="5257231" y="3170373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</a:p>
        </p:txBody>
      </p:sp>
      <p:sp>
        <p:nvSpPr>
          <p:cNvPr id="1048783" name="Google Shape;268;p77"/>
          <p:cNvSpPr txBox="1"/>
          <p:nvPr/>
        </p:nvSpPr>
        <p:spPr>
          <a:xfrm>
            <a:off x="8982638" y="3170373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</a:p>
        </p:txBody>
      </p:sp>
      <p:sp>
        <p:nvSpPr>
          <p:cNvPr id="1048784" name="Google Shape;269;p77"/>
          <p:cNvSpPr txBox="1"/>
          <p:nvPr/>
        </p:nvSpPr>
        <p:spPr>
          <a:xfrm>
            <a:off x="1531823" y="5505776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</a:p>
        </p:txBody>
      </p:sp>
      <p:sp>
        <p:nvSpPr>
          <p:cNvPr id="1048785" name="Google Shape;270;p77"/>
          <p:cNvSpPr txBox="1"/>
          <p:nvPr/>
        </p:nvSpPr>
        <p:spPr>
          <a:xfrm>
            <a:off x="5257231" y="5505776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</a:p>
        </p:txBody>
      </p:sp>
      <p:sp>
        <p:nvSpPr>
          <p:cNvPr id="1048786" name="Google Shape;271;p77"/>
          <p:cNvSpPr txBox="1"/>
          <p:nvPr/>
        </p:nvSpPr>
        <p:spPr>
          <a:xfrm>
            <a:off x="8982638" y="5505776"/>
            <a:ext cx="1006027" cy="557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24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авила вебинара">
  <p:cSld name="Правила вебинара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Google Shape;273;p78"/>
          <p:cNvSpPr txBox="1">
            <a:spLocks noGrp="1"/>
          </p:cNvSpPr>
          <p:nvPr>
            <p:ph type="body" idx="1"/>
          </p:nvPr>
        </p:nvSpPr>
        <p:spPr>
          <a:xfrm>
            <a:off x="351016" y="5745156"/>
            <a:ext cx="10852959" cy="37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pic>
        <p:nvPicPr>
          <p:cNvPr id="2097193" name="Google Shape;274;p78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2506399" y="1434956"/>
            <a:ext cx="1453656" cy="145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4" name="Google Shape;275;p7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751985" y="1434956"/>
            <a:ext cx="1453656" cy="14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93" name="Google Shape;276;p78"/>
          <p:cNvSpPr txBox="1">
            <a:spLocks noGrp="1"/>
          </p:cNvSpPr>
          <p:nvPr>
            <p:ph type="body" idx="2"/>
          </p:nvPr>
        </p:nvSpPr>
        <p:spPr>
          <a:xfrm>
            <a:off x="734118" y="3070952"/>
            <a:ext cx="4998219" cy="225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613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00608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34"/>
              <a:buChar char="•"/>
              <a:defRPr sz="1134"/>
            </a:lvl2pPr>
            <a:lvl3pPr marL="1371600" lvl="2" indent="-291592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92"/>
              <a:buChar char="•"/>
              <a:defRPr sz="992"/>
            </a:lvl3pPr>
            <a:lvl4pPr marL="1828800" lvl="3" indent="-28257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4pPr>
            <a:lvl5pPr marL="2286000" lvl="4" indent="-28257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94" name="Google Shape;277;p78"/>
          <p:cNvSpPr txBox="1">
            <a:spLocks noGrp="1"/>
          </p:cNvSpPr>
          <p:nvPr>
            <p:ph type="body" idx="3"/>
          </p:nvPr>
        </p:nvSpPr>
        <p:spPr>
          <a:xfrm>
            <a:off x="6171256" y="3070953"/>
            <a:ext cx="4615115" cy="225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613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sz="170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00608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34"/>
              <a:buChar char="•"/>
              <a:defRPr sz="1134"/>
            </a:lvl2pPr>
            <a:lvl3pPr marL="1371600" lvl="2" indent="-291592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992"/>
              <a:buChar char="•"/>
              <a:defRPr sz="992"/>
            </a:lvl3pPr>
            <a:lvl4pPr marL="1828800" lvl="3" indent="-28257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4pPr>
            <a:lvl5pPr marL="2286000" lvl="4" indent="-282575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 sz="850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95" name="Google Shape;278;p78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96" name="Google Shape;279;p78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">
  <p:cSld name="Цитата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Google Shape;281;p79"/>
          <p:cNvSpPr txBox="1"/>
          <p:nvPr/>
        </p:nvSpPr>
        <p:spPr>
          <a:xfrm>
            <a:off x="418519" y="1002885"/>
            <a:ext cx="1928653" cy="250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685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5685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78" name="Google Shape;282;p79"/>
          <p:cNvSpPr txBox="1"/>
          <p:nvPr/>
        </p:nvSpPr>
        <p:spPr>
          <a:xfrm>
            <a:off x="7907096" y="4608125"/>
            <a:ext cx="319623" cy="33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-</a:t>
            </a:r>
          </a:p>
        </p:txBody>
      </p:sp>
      <p:sp>
        <p:nvSpPr>
          <p:cNvPr id="1048679" name="Google Shape;283;p79"/>
          <p:cNvSpPr txBox="1">
            <a:spLocks noGrp="1"/>
          </p:cNvSpPr>
          <p:nvPr>
            <p:ph type="body" idx="1"/>
          </p:nvPr>
        </p:nvSpPr>
        <p:spPr>
          <a:xfrm>
            <a:off x="1560066" y="2091057"/>
            <a:ext cx="8508273" cy="250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80" name="Google Shape;284;p79"/>
          <p:cNvSpPr txBox="1">
            <a:spLocks noGrp="1"/>
          </p:cNvSpPr>
          <p:nvPr>
            <p:ph type="body" idx="2"/>
          </p:nvPr>
        </p:nvSpPr>
        <p:spPr>
          <a:xfrm>
            <a:off x="8331614" y="4608125"/>
            <a:ext cx="1738573" cy="38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681" name="Google Shape;285;p79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682" name="Google Shape;286;p79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2">
  <p:cSld name="Титульный слайд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Google Shape;46;p56"/>
          <p:cNvSpPr txBox="1">
            <a:spLocks noGrp="1"/>
          </p:cNvSpPr>
          <p:nvPr>
            <p:ph type="ctrTitle"/>
          </p:nvPr>
        </p:nvSpPr>
        <p:spPr>
          <a:xfrm>
            <a:off x="351014" y="2955041"/>
            <a:ext cx="9719481" cy="141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987"/>
              <a:buFont typeface="Bebas Neue"/>
              <a:buNone/>
              <a:defRPr sz="3987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33" name="Google Shape;47;p56"/>
          <p:cNvSpPr txBox="1">
            <a:spLocks noGrp="1"/>
          </p:cNvSpPr>
          <p:nvPr>
            <p:ph type="subTitle" idx="1"/>
          </p:nvPr>
        </p:nvSpPr>
        <p:spPr>
          <a:xfrm>
            <a:off x="351015" y="4367405"/>
            <a:ext cx="6759907" cy="48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lt1"/>
              </a:buClr>
              <a:buSzPts val="3969"/>
              <a:buNone/>
              <a:defRPr sz="3968">
                <a:solidFill>
                  <a:schemeClr val="lt1"/>
                </a:solidFill>
                <a:highlight>
                  <a:srgbClr val="00B355"/>
                </a:highlight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None/>
              <a:defRPr sz="1329"/>
            </a:lvl2pPr>
            <a:lvl3pPr lvl="2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None/>
              <a:defRPr sz="1196"/>
            </a:lvl3pPr>
            <a:lvl4pPr lvl="3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lvl="4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lvl="5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lvl="6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lvl="7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lvl="8" algn="ctr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pic>
        <p:nvPicPr>
          <p:cNvPr id="2097232" name="Google Shape;48;p56"/>
          <p:cNvPicPr preferRelativeResize="0">
            <a:picLocks/>
          </p:cNvPicPr>
          <p:nvPr/>
        </p:nvPicPr>
        <p:blipFill rotWithShape="1">
          <a:blip r:embed="rId2">
            <a:alphaModFix amt="75000"/>
          </a:blip>
          <a:srcRect/>
          <a:stretch>
            <a:fillRect/>
          </a:stretch>
        </p:blipFill>
        <p:spPr>
          <a:xfrm>
            <a:off x="2184619" y="153208"/>
            <a:ext cx="449781" cy="17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3" name="Google Shape;49;p56"/>
          <p:cNvPicPr preferRelativeResize="0">
            <a:picLocks/>
          </p:cNvPicPr>
          <p:nvPr/>
        </p:nvPicPr>
        <p:blipFill rotWithShape="1">
          <a:blip r:embed="rId3">
            <a:alphaModFix amt="75000"/>
          </a:blip>
          <a:srcRect/>
          <a:stretch>
            <a:fillRect/>
          </a:stretch>
        </p:blipFill>
        <p:spPr>
          <a:xfrm>
            <a:off x="3700463" y="120051"/>
            <a:ext cx="475730" cy="24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4" name="Google Shape;50;p56"/>
          <p:cNvPicPr preferRelativeResize="0">
            <a:picLocks/>
          </p:cNvPicPr>
          <p:nvPr/>
        </p:nvPicPr>
        <p:blipFill rotWithShape="1">
          <a:blip r:embed="rId4">
            <a:alphaModFix amt="75000"/>
          </a:blip>
          <a:srcRect/>
          <a:stretch>
            <a:fillRect/>
          </a:stretch>
        </p:blipFill>
        <p:spPr>
          <a:xfrm>
            <a:off x="1627758" y="134494"/>
            <a:ext cx="289086" cy="21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5" name="Google Shape;51;p56"/>
          <p:cNvPicPr preferRelativeResize="0">
            <a:picLocks/>
          </p:cNvPicPr>
          <p:nvPr/>
        </p:nvPicPr>
        <p:blipFill rotWithShape="1">
          <a:blip r:embed="rId5">
            <a:alphaModFix amt="75000"/>
          </a:blip>
          <a:srcRect/>
          <a:stretch>
            <a:fillRect/>
          </a:stretch>
        </p:blipFill>
        <p:spPr>
          <a:xfrm>
            <a:off x="2902175" y="111401"/>
            <a:ext cx="530513" cy="2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6" name="Google Shape;52;p56"/>
          <p:cNvPicPr preferRelativeResize="0">
            <a:picLocks/>
          </p:cNvPicPr>
          <p:nvPr/>
        </p:nvPicPr>
        <p:blipFill rotWithShape="1">
          <a:blip r:embed="rId6">
            <a:alphaModFix amt="75000"/>
          </a:blip>
          <a:srcRect/>
          <a:stretch>
            <a:fillRect/>
          </a:stretch>
        </p:blipFill>
        <p:spPr>
          <a:xfrm>
            <a:off x="7294583" y="136366"/>
            <a:ext cx="373607" cy="21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7" name="Google Shape;53;p56"/>
          <p:cNvPicPr preferRelativeResize="0">
            <a:picLocks/>
          </p:cNvPicPr>
          <p:nvPr/>
        </p:nvPicPr>
        <p:blipFill rotWithShape="1">
          <a:blip r:embed="rId7">
            <a:alphaModFix amt="75000"/>
          </a:blip>
          <a:srcRect/>
          <a:stretch>
            <a:fillRect/>
          </a:stretch>
        </p:blipFill>
        <p:spPr>
          <a:xfrm>
            <a:off x="8992126" y="156927"/>
            <a:ext cx="325888" cy="1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8" name="Google Shape;54;p56"/>
          <p:cNvPicPr preferRelativeResize="0">
            <a:picLocks/>
          </p:cNvPicPr>
          <p:nvPr/>
        </p:nvPicPr>
        <p:blipFill rotWithShape="1">
          <a:blip r:embed="rId8">
            <a:alphaModFix amt="75000"/>
          </a:blip>
          <a:srcRect/>
          <a:stretch>
            <a:fillRect/>
          </a:stretch>
        </p:blipFill>
        <p:spPr>
          <a:xfrm>
            <a:off x="4443968" y="142217"/>
            <a:ext cx="505088" cy="200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9" name="Google Shape;55;p56"/>
          <p:cNvPicPr preferRelativeResize="0">
            <a:picLocks/>
          </p:cNvPicPr>
          <p:nvPr/>
        </p:nvPicPr>
        <p:blipFill rotWithShape="1">
          <a:blip r:embed="rId9">
            <a:alphaModFix amt="75000"/>
          </a:blip>
          <a:srcRect/>
          <a:stretch>
            <a:fillRect/>
          </a:stretch>
        </p:blipFill>
        <p:spPr>
          <a:xfrm>
            <a:off x="7935965" y="147071"/>
            <a:ext cx="788386" cy="1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0" name="Google Shape;56;p56"/>
          <p:cNvPicPr preferRelativeResize="0">
            <a:picLocks/>
          </p:cNvPicPr>
          <p:nvPr/>
        </p:nvPicPr>
        <p:blipFill rotWithShape="1">
          <a:blip r:embed="rId10">
            <a:alphaModFix amt="75000"/>
          </a:blip>
          <a:srcRect/>
          <a:stretch>
            <a:fillRect/>
          </a:stretch>
        </p:blipFill>
        <p:spPr>
          <a:xfrm>
            <a:off x="6421332" y="189248"/>
            <a:ext cx="605476" cy="10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1" name="Google Shape;57;p56"/>
          <p:cNvPicPr preferRelativeResize="0">
            <a:picLocks/>
          </p:cNvPicPr>
          <p:nvPr/>
        </p:nvPicPr>
        <p:blipFill rotWithShape="1">
          <a:blip r:embed="rId11">
            <a:alphaModFix amt="75000"/>
          </a:blip>
          <a:srcRect/>
          <a:stretch>
            <a:fillRect/>
          </a:stretch>
        </p:blipFill>
        <p:spPr>
          <a:xfrm>
            <a:off x="-3624002" y="184785"/>
            <a:ext cx="416092" cy="281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2" name="Google Shape;58;p56"/>
          <p:cNvPicPr preferRelativeResize="0">
            <a:picLocks/>
          </p:cNvPicPr>
          <p:nvPr/>
        </p:nvPicPr>
        <p:blipFill rotWithShape="1">
          <a:blip r:embed="rId12">
            <a:alphaModFix amt="75000"/>
          </a:blip>
          <a:srcRect/>
          <a:stretch>
            <a:fillRect/>
          </a:stretch>
        </p:blipFill>
        <p:spPr>
          <a:xfrm>
            <a:off x="834066" y="119873"/>
            <a:ext cx="525917" cy="2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3" name="Google Shape;59;p56"/>
          <p:cNvPicPr preferRelativeResize="0">
            <a:picLocks/>
          </p:cNvPicPr>
          <p:nvPr/>
        </p:nvPicPr>
        <p:blipFill rotWithShape="1">
          <a:blip r:embed="rId13">
            <a:alphaModFix amt="75000"/>
          </a:blip>
          <a:srcRect/>
          <a:stretch>
            <a:fillRect/>
          </a:stretch>
        </p:blipFill>
        <p:spPr>
          <a:xfrm>
            <a:off x="9585789" y="156860"/>
            <a:ext cx="459999" cy="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4" name="Google Shape;60;p56"/>
          <p:cNvPicPr preferRelativeResize="0">
            <a:picLocks/>
          </p:cNvPicPr>
          <p:nvPr/>
        </p:nvPicPr>
        <p:blipFill rotWithShape="1">
          <a:blip r:embed="rId14">
            <a:alphaModFix amt="75000"/>
          </a:blip>
          <a:srcRect/>
          <a:stretch>
            <a:fillRect/>
          </a:stretch>
        </p:blipFill>
        <p:spPr>
          <a:xfrm>
            <a:off x="10987998" y="154604"/>
            <a:ext cx="407922" cy="17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5" name="Google Shape;61;p56"/>
          <p:cNvPicPr preferRelativeResize="0">
            <a:picLocks/>
          </p:cNvPicPr>
          <p:nvPr/>
        </p:nvPicPr>
        <p:blipFill rotWithShape="1">
          <a:blip r:embed="rId15">
            <a:alphaModFix amt="75000"/>
          </a:blip>
          <a:srcRect/>
          <a:stretch>
            <a:fillRect/>
          </a:stretch>
        </p:blipFill>
        <p:spPr>
          <a:xfrm>
            <a:off x="150201" y="188224"/>
            <a:ext cx="416090" cy="10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6" name="Google Shape;62;p56"/>
          <p:cNvPicPr preferRelativeResize="0">
            <a:picLocks/>
          </p:cNvPicPr>
          <p:nvPr/>
        </p:nvPicPr>
        <p:blipFill rotWithShape="1">
          <a:blip r:embed="rId16">
            <a:alphaModFix amt="75000"/>
          </a:blip>
          <a:srcRect/>
          <a:stretch>
            <a:fillRect/>
          </a:stretch>
        </p:blipFill>
        <p:spPr>
          <a:xfrm>
            <a:off x="10313563" y="172068"/>
            <a:ext cx="406663" cy="14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7" name="Google Shape;63;p56" descr="Компания Гидрометаллургический завод: новости агробизнеса на сегодня,  аналитика"/>
          <p:cNvPicPr preferRelativeResize="0">
            <a:picLocks/>
          </p:cNvPicPr>
          <p:nvPr/>
        </p:nvPicPr>
        <p:blipFill rotWithShape="1">
          <a:blip r:embed="rId17">
            <a:alphaModFix/>
          </a:blip>
          <a:srcRect/>
          <a:stretch>
            <a:fillRect/>
          </a:stretch>
        </p:blipFill>
        <p:spPr>
          <a:xfrm>
            <a:off x="5216831" y="67236"/>
            <a:ext cx="936726" cy="350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4" name="Google Shape;64;p56"/>
          <p:cNvSpPr/>
          <p:nvPr/>
        </p:nvSpPr>
        <p:spPr>
          <a:xfrm>
            <a:off x="6056270" y="587691"/>
            <a:ext cx="6184900" cy="6185620"/>
          </a:xfrm>
          <a:custGeom>
            <a:avLst/>
            <a:gdLst/>
            <a:ahLst/>
            <a:cxnLst/>
            <a:rect l="l" t="t" r="r" b="b"/>
            <a:pathLst>
              <a:path w="6184900" h="6185620" extrusionOk="0">
                <a:moveTo>
                  <a:pt x="3458581" y="3809108"/>
                </a:moveTo>
                <a:cubicBezTo>
                  <a:pt x="3508834" y="3809108"/>
                  <a:pt x="3547263" y="3847536"/>
                  <a:pt x="3547263" y="3897789"/>
                </a:cubicBezTo>
                <a:cubicBezTo>
                  <a:pt x="3547263" y="3948042"/>
                  <a:pt x="3505878" y="3986471"/>
                  <a:pt x="3458581" y="3986471"/>
                </a:cubicBezTo>
                <a:cubicBezTo>
                  <a:pt x="3408328" y="3986471"/>
                  <a:pt x="3369900" y="3945086"/>
                  <a:pt x="3369900" y="3897789"/>
                </a:cubicBezTo>
                <a:cubicBezTo>
                  <a:pt x="3369900" y="3847536"/>
                  <a:pt x="3411284" y="3809108"/>
                  <a:pt x="3458581" y="3809108"/>
                </a:cubicBezTo>
                <a:close/>
                <a:moveTo>
                  <a:pt x="4250803" y="3016886"/>
                </a:moveTo>
                <a:cubicBezTo>
                  <a:pt x="4298100" y="3016886"/>
                  <a:pt x="4339485" y="3055314"/>
                  <a:pt x="4339485" y="3105567"/>
                </a:cubicBezTo>
                <a:cubicBezTo>
                  <a:pt x="4339485" y="3152864"/>
                  <a:pt x="4301056" y="3194249"/>
                  <a:pt x="4250803" y="3194249"/>
                </a:cubicBezTo>
                <a:cubicBezTo>
                  <a:pt x="4203506" y="3194249"/>
                  <a:pt x="4162122" y="3152864"/>
                  <a:pt x="4162122" y="3105567"/>
                </a:cubicBezTo>
                <a:cubicBezTo>
                  <a:pt x="4162122" y="3058270"/>
                  <a:pt x="4200551" y="3016886"/>
                  <a:pt x="4250803" y="3016886"/>
                </a:cubicBezTo>
                <a:close/>
                <a:moveTo>
                  <a:pt x="2287985" y="2665115"/>
                </a:moveTo>
                <a:cubicBezTo>
                  <a:pt x="2335281" y="2665115"/>
                  <a:pt x="2376666" y="2706500"/>
                  <a:pt x="2376666" y="2753797"/>
                </a:cubicBezTo>
                <a:cubicBezTo>
                  <a:pt x="2376666" y="2804050"/>
                  <a:pt x="2335281" y="2842479"/>
                  <a:pt x="2287985" y="2842479"/>
                </a:cubicBezTo>
                <a:cubicBezTo>
                  <a:pt x="2237732" y="2842479"/>
                  <a:pt x="2199303" y="2801094"/>
                  <a:pt x="2199303" y="2753797"/>
                </a:cubicBezTo>
                <a:cubicBezTo>
                  <a:pt x="2199303" y="2703544"/>
                  <a:pt x="2240688" y="2665115"/>
                  <a:pt x="2287985" y="2665115"/>
                </a:cubicBezTo>
                <a:close/>
                <a:moveTo>
                  <a:pt x="3080206" y="1875849"/>
                </a:moveTo>
                <a:cubicBezTo>
                  <a:pt x="3127503" y="1875849"/>
                  <a:pt x="3168888" y="1914278"/>
                  <a:pt x="3168888" y="1964531"/>
                </a:cubicBezTo>
                <a:cubicBezTo>
                  <a:pt x="3168888" y="2011828"/>
                  <a:pt x="3130459" y="2053213"/>
                  <a:pt x="3080206" y="2053213"/>
                </a:cubicBezTo>
                <a:cubicBezTo>
                  <a:pt x="3029954" y="2050257"/>
                  <a:pt x="2991525" y="2011828"/>
                  <a:pt x="2991525" y="1964531"/>
                </a:cubicBezTo>
                <a:cubicBezTo>
                  <a:pt x="2991525" y="1917234"/>
                  <a:pt x="3029954" y="1875849"/>
                  <a:pt x="3080206" y="1875849"/>
                </a:cubicBezTo>
                <a:close/>
                <a:moveTo>
                  <a:pt x="2805249" y="0"/>
                </a:moveTo>
                <a:lnTo>
                  <a:pt x="6184900" y="0"/>
                </a:lnTo>
                <a:lnTo>
                  <a:pt x="6184900" y="560406"/>
                </a:lnTo>
                <a:lnTo>
                  <a:pt x="3097943" y="560406"/>
                </a:lnTo>
                <a:cubicBezTo>
                  <a:pt x="2521513" y="560406"/>
                  <a:pt x="1959863" y="755506"/>
                  <a:pt x="1507587" y="1122056"/>
                </a:cubicBezTo>
                <a:cubicBezTo>
                  <a:pt x="1312487" y="1281683"/>
                  <a:pt x="1135124" y="1470870"/>
                  <a:pt x="990278" y="1683706"/>
                </a:cubicBezTo>
                <a:cubicBezTo>
                  <a:pt x="874991" y="1858113"/>
                  <a:pt x="780398" y="2047300"/>
                  <a:pt x="706497" y="2245356"/>
                </a:cubicBezTo>
                <a:cubicBezTo>
                  <a:pt x="641463" y="2428631"/>
                  <a:pt x="597123" y="2617819"/>
                  <a:pt x="576430" y="2807006"/>
                </a:cubicBezTo>
                <a:cubicBezTo>
                  <a:pt x="567562" y="2901600"/>
                  <a:pt x="561650" y="2996193"/>
                  <a:pt x="561650" y="3090787"/>
                </a:cubicBezTo>
                <a:lnTo>
                  <a:pt x="558694" y="5632992"/>
                </a:lnTo>
                <a:lnTo>
                  <a:pt x="1126256" y="5632992"/>
                </a:lnTo>
                <a:lnTo>
                  <a:pt x="3100899" y="5632992"/>
                </a:lnTo>
                <a:cubicBezTo>
                  <a:pt x="4170990" y="5632992"/>
                  <a:pt x="5128751" y="4953100"/>
                  <a:pt x="5477565" y="3930306"/>
                </a:cubicBezTo>
                <a:cubicBezTo>
                  <a:pt x="5542598" y="3747030"/>
                  <a:pt x="5586939" y="3557843"/>
                  <a:pt x="5607631" y="3368656"/>
                </a:cubicBezTo>
                <a:cubicBezTo>
                  <a:pt x="5616499" y="3279974"/>
                  <a:pt x="5622411" y="3185381"/>
                  <a:pt x="5622411" y="3090787"/>
                </a:cubicBezTo>
                <a:lnTo>
                  <a:pt x="5622411" y="1674838"/>
                </a:lnTo>
                <a:lnTo>
                  <a:pt x="5060761" y="1674838"/>
                </a:lnTo>
                <a:lnTo>
                  <a:pt x="5060761" y="1680750"/>
                </a:lnTo>
                <a:lnTo>
                  <a:pt x="5060761" y="3099655"/>
                </a:lnTo>
                <a:cubicBezTo>
                  <a:pt x="5060761" y="3188337"/>
                  <a:pt x="5054849" y="3282930"/>
                  <a:pt x="5040069" y="3377524"/>
                </a:cubicBezTo>
                <a:cubicBezTo>
                  <a:pt x="5016421" y="3566712"/>
                  <a:pt x="4960256" y="3764767"/>
                  <a:pt x="4871574" y="3939174"/>
                </a:cubicBezTo>
                <a:cubicBezTo>
                  <a:pt x="4776981" y="4143142"/>
                  <a:pt x="4638046" y="4341197"/>
                  <a:pt x="4469551" y="4500824"/>
                </a:cubicBezTo>
                <a:cubicBezTo>
                  <a:pt x="4097089" y="4858506"/>
                  <a:pt x="3609340" y="5062474"/>
                  <a:pt x="3092031" y="5062474"/>
                </a:cubicBezTo>
                <a:lnTo>
                  <a:pt x="1684950" y="5062474"/>
                </a:lnTo>
                <a:lnTo>
                  <a:pt x="1297707" y="5062474"/>
                </a:lnTo>
                <a:lnTo>
                  <a:pt x="2344150" y="4016031"/>
                </a:lnTo>
                <a:lnTo>
                  <a:pt x="3160020" y="4016031"/>
                </a:lnTo>
                <a:cubicBezTo>
                  <a:pt x="3207317" y="4134273"/>
                  <a:pt x="3325559" y="4219999"/>
                  <a:pt x="3461537" y="4219999"/>
                </a:cubicBezTo>
                <a:cubicBezTo>
                  <a:pt x="3638901" y="4219999"/>
                  <a:pt x="3783747" y="4075152"/>
                  <a:pt x="3783747" y="3897789"/>
                </a:cubicBezTo>
                <a:cubicBezTo>
                  <a:pt x="3783747" y="3720426"/>
                  <a:pt x="3638901" y="3575579"/>
                  <a:pt x="3461537" y="3575579"/>
                </a:cubicBezTo>
                <a:cubicBezTo>
                  <a:pt x="3322603" y="3575579"/>
                  <a:pt x="3207317" y="3658349"/>
                  <a:pt x="3160020" y="3779547"/>
                </a:cubicBezTo>
                <a:lnTo>
                  <a:pt x="2577678" y="3779547"/>
                </a:lnTo>
                <a:lnTo>
                  <a:pt x="3133415" y="3223809"/>
                </a:lnTo>
                <a:lnTo>
                  <a:pt x="3952242" y="3223809"/>
                </a:lnTo>
                <a:cubicBezTo>
                  <a:pt x="3999539" y="3342051"/>
                  <a:pt x="4117781" y="3427777"/>
                  <a:pt x="4253759" y="3427777"/>
                </a:cubicBezTo>
                <a:cubicBezTo>
                  <a:pt x="4431122" y="3427777"/>
                  <a:pt x="4575969" y="3282930"/>
                  <a:pt x="4575969" y="3105567"/>
                </a:cubicBezTo>
                <a:cubicBezTo>
                  <a:pt x="4575969" y="2928204"/>
                  <a:pt x="4431122" y="2783357"/>
                  <a:pt x="4253759" y="2783357"/>
                </a:cubicBezTo>
                <a:cubicBezTo>
                  <a:pt x="4114825" y="2783357"/>
                  <a:pt x="3999539" y="2866127"/>
                  <a:pt x="3952242" y="2987325"/>
                </a:cubicBezTo>
                <a:lnTo>
                  <a:pt x="3369900" y="2987325"/>
                </a:lnTo>
                <a:lnTo>
                  <a:pt x="4499112" y="1858113"/>
                </a:lnTo>
                <a:cubicBezTo>
                  <a:pt x="4540497" y="1813772"/>
                  <a:pt x="4537540" y="1739871"/>
                  <a:pt x="4493200" y="1695530"/>
                </a:cubicBezTo>
                <a:cubicBezTo>
                  <a:pt x="4448859" y="1648233"/>
                  <a:pt x="4377914" y="1645277"/>
                  <a:pt x="4333573" y="1689618"/>
                </a:cubicBezTo>
                <a:lnTo>
                  <a:pt x="3192536" y="2830654"/>
                </a:lnTo>
                <a:lnTo>
                  <a:pt x="3192536" y="2263092"/>
                </a:lnTo>
                <a:cubicBezTo>
                  <a:pt x="3310779" y="2215796"/>
                  <a:pt x="3396504" y="2097553"/>
                  <a:pt x="3396504" y="1961575"/>
                </a:cubicBezTo>
                <a:cubicBezTo>
                  <a:pt x="3396504" y="1784212"/>
                  <a:pt x="3251658" y="1639365"/>
                  <a:pt x="3074294" y="1639365"/>
                </a:cubicBezTo>
                <a:cubicBezTo>
                  <a:pt x="2896931" y="1639365"/>
                  <a:pt x="2752085" y="1784212"/>
                  <a:pt x="2752085" y="1961575"/>
                </a:cubicBezTo>
                <a:cubicBezTo>
                  <a:pt x="2752085" y="2100509"/>
                  <a:pt x="2834854" y="2215796"/>
                  <a:pt x="2956052" y="2263092"/>
                </a:cubicBezTo>
                <a:lnTo>
                  <a:pt x="2956052" y="3067138"/>
                </a:lnTo>
                <a:lnTo>
                  <a:pt x="2400314" y="3622876"/>
                </a:lnTo>
                <a:lnTo>
                  <a:pt x="2400314" y="3055314"/>
                </a:lnTo>
                <a:cubicBezTo>
                  <a:pt x="2518556" y="3008017"/>
                  <a:pt x="2604282" y="2889775"/>
                  <a:pt x="2604282" y="2753797"/>
                </a:cubicBezTo>
                <a:cubicBezTo>
                  <a:pt x="2604282" y="2576434"/>
                  <a:pt x="2459435" y="2431587"/>
                  <a:pt x="2282072" y="2431587"/>
                </a:cubicBezTo>
                <a:cubicBezTo>
                  <a:pt x="2104709" y="2431587"/>
                  <a:pt x="1959863" y="2576434"/>
                  <a:pt x="1959863" y="2753797"/>
                </a:cubicBezTo>
                <a:cubicBezTo>
                  <a:pt x="1959863" y="2892732"/>
                  <a:pt x="2042632" y="3008017"/>
                  <a:pt x="2163830" y="3055314"/>
                </a:cubicBezTo>
                <a:lnTo>
                  <a:pt x="2163830" y="3856404"/>
                </a:lnTo>
                <a:lnTo>
                  <a:pt x="1120344" y="4899891"/>
                </a:lnTo>
                <a:lnTo>
                  <a:pt x="1120344" y="3108523"/>
                </a:lnTo>
                <a:cubicBezTo>
                  <a:pt x="1120344" y="3013930"/>
                  <a:pt x="1126256" y="2919336"/>
                  <a:pt x="1141036" y="2824742"/>
                </a:cubicBezTo>
                <a:cubicBezTo>
                  <a:pt x="1285883" y="1855157"/>
                  <a:pt x="2116533" y="1136836"/>
                  <a:pt x="3094987" y="1130924"/>
                </a:cubicBezTo>
                <a:lnTo>
                  <a:pt x="4499112" y="1130924"/>
                </a:lnTo>
                <a:lnTo>
                  <a:pt x="6184900" y="1130924"/>
                </a:lnTo>
                <a:lnTo>
                  <a:pt x="6184900" y="3413412"/>
                </a:lnTo>
                <a:lnTo>
                  <a:pt x="6146372" y="3663522"/>
                </a:lnTo>
                <a:cubicBezTo>
                  <a:pt x="6127896" y="3757377"/>
                  <a:pt x="6105726" y="3850493"/>
                  <a:pt x="6080599" y="3942130"/>
                </a:cubicBezTo>
                <a:cubicBezTo>
                  <a:pt x="6024435" y="4131317"/>
                  <a:pt x="5950533" y="4320505"/>
                  <a:pt x="5855940" y="4503780"/>
                </a:cubicBezTo>
                <a:cubicBezTo>
                  <a:pt x="5752478" y="4698879"/>
                  <a:pt x="5628323" y="4891023"/>
                  <a:pt x="5483477" y="5065430"/>
                </a:cubicBezTo>
                <a:cubicBezTo>
                  <a:pt x="5309070" y="5275309"/>
                  <a:pt x="5102146" y="5467453"/>
                  <a:pt x="4877486" y="5627080"/>
                </a:cubicBezTo>
                <a:cubicBezTo>
                  <a:pt x="4417081" y="5945225"/>
                  <a:pt x="3886516" y="6136630"/>
                  <a:pt x="3335299" y="6179510"/>
                </a:cubicBezTo>
                <a:lnTo>
                  <a:pt x="3178003" y="6185620"/>
                </a:lnTo>
                <a:lnTo>
                  <a:pt x="0" y="6185620"/>
                </a:lnTo>
                <a:lnTo>
                  <a:pt x="0" y="3084875"/>
                </a:lnTo>
                <a:cubicBezTo>
                  <a:pt x="0" y="2996193"/>
                  <a:pt x="5912" y="2907512"/>
                  <a:pt x="11824" y="2812918"/>
                </a:cubicBezTo>
                <a:cubicBezTo>
                  <a:pt x="14780" y="2807006"/>
                  <a:pt x="14780" y="2798138"/>
                  <a:pt x="14780" y="2792226"/>
                </a:cubicBezTo>
                <a:cubicBezTo>
                  <a:pt x="29561" y="2603038"/>
                  <a:pt x="67989" y="2413851"/>
                  <a:pt x="118242" y="2230576"/>
                </a:cubicBezTo>
                <a:cubicBezTo>
                  <a:pt x="174407" y="2041388"/>
                  <a:pt x="248308" y="1852201"/>
                  <a:pt x="342902" y="1668926"/>
                </a:cubicBezTo>
                <a:cubicBezTo>
                  <a:pt x="446364" y="1473826"/>
                  <a:pt x="570518" y="1281683"/>
                  <a:pt x="715365" y="1107276"/>
                </a:cubicBezTo>
                <a:cubicBezTo>
                  <a:pt x="889772" y="897396"/>
                  <a:pt x="1096695" y="705253"/>
                  <a:pt x="1321355" y="545626"/>
                </a:cubicBezTo>
                <a:cubicBezTo>
                  <a:pt x="1715989" y="272931"/>
                  <a:pt x="2162168" y="93350"/>
                  <a:pt x="2628716" y="2060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1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48835" name="Google Shape;65;p56"/>
          <p:cNvSpPr>
            <a:spLocks noGrp="1"/>
          </p:cNvSpPr>
          <p:nvPr>
            <p:ph type="pic" idx="2"/>
          </p:nvPr>
        </p:nvSpPr>
        <p:spPr>
          <a:xfrm>
            <a:off x="6056270" y="562695"/>
            <a:ext cx="6197600" cy="61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лад с текстом">
  <p:cSld name="Слад с текстом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80;p50"/>
          <p:cNvSpPr txBox="1">
            <a:spLocks noGrp="1"/>
          </p:cNvSpPr>
          <p:nvPr>
            <p:ph type="body" idx="1"/>
          </p:nvPr>
        </p:nvSpPr>
        <p:spPr>
          <a:xfrm>
            <a:off x="539750" y="1825546"/>
            <a:ext cx="10656888" cy="38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768" name="Google Shape;81;p50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69" name="Google Shape;82;p50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лайд с заголовком без текста 2">
  <p:cSld name="Слайд с заголовком без текста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Google Shape;84;p51"/>
          <p:cNvSpPr txBox="1">
            <a:spLocks noGrp="1"/>
          </p:cNvSpPr>
          <p:nvPr>
            <p:ph type="title"/>
          </p:nvPr>
        </p:nvSpPr>
        <p:spPr>
          <a:xfrm>
            <a:off x="342088" y="916263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29" name="Google Shape;85;p51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grpSp>
        <p:nvGrpSpPr>
          <p:cNvPr id="110" name="Google Shape;86;p51"/>
          <p:cNvGrpSpPr/>
          <p:nvPr/>
        </p:nvGrpSpPr>
        <p:grpSpPr>
          <a:xfrm>
            <a:off x="106063" y="2121469"/>
            <a:ext cx="11521601" cy="847318"/>
            <a:chOff x="-1200" y="3843657"/>
            <a:chExt cx="11521601" cy="847318"/>
          </a:xfrm>
        </p:grpSpPr>
        <p:pic>
          <p:nvPicPr>
            <p:cNvPr id="2097189" name="Google Shape;87;p51"/>
            <p:cNvPicPr preferRelativeResize="0">
              <a:picLocks/>
            </p:cNvPicPr>
            <p:nvPr/>
          </p:nvPicPr>
          <p:blipFill rotWithShape="1">
            <a:blip r:embed="rId2">
              <a:alphaModFix/>
            </a:blip>
            <a:srcRect t="59316" b="29585"/>
            <a:stretch>
              <a:fillRect/>
            </a:stretch>
          </p:blipFill>
          <p:spPr>
            <a:xfrm>
              <a:off x="88" y="3843897"/>
              <a:ext cx="11520313" cy="719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1" name="Google Shape;88;p51"/>
            <p:cNvGrpSpPr/>
            <p:nvPr/>
          </p:nvGrpSpPr>
          <p:grpSpPr>
            <a:xfrm>
              <a:off x="-1200" y="3843657"/>
              <a:ext cx="11520600" cy="719610"/>
              <a:chOff x="0" y="0"/>
              <a:chExt cx="11520600" cy="719610"/>
            </a:xfrm>
          </p:grpSpPr>
          <p:sp>
            <p:nvSpPr>
              <p:cNvPr id="1048730" name="Google Shape;89;p51"/>
              <p:cNvSpPr/>
              <p:nvPr/>
            </p:nvSpPr>
            <p:spPr>
              <a:xfrm>
                <a:off x="0" y="0"/>
                <a:ext cx="11520600" cy="719100"/>
              </a:xfrm>
              <a:prstGeom prst="rect">
                <a:avLst/>
              </a:prstGeom>
              <a:gradFill>
                <a:gsLst>
                  <a:gs pos="0">
                    <a:srgbClr val="60B75C"/>
                  </a:gs>
                  <a:gs pos="38000">
                    <a:srgbClr val="60B75C"/>
                  </a:gs>
                  <a:gs pos="65000">
                    <a:srgbClr val="60B75C">
                      <a:alpha val="0"/>
                    </a:srgbClr>
                  </a:gs>
                  <a:gs pos="100000">
                    <a:srgbClr val="60B75C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1"/>
                  <a:buFont typeface="Arial"/>
                  <a:buNone/>
                </a:pPr>
                <a:endParaRPr sz="1701" b="0" i="0" u="none" strike="noStrike" cap="none">
                  <a:solidFill>
                    <a:srgbClr val="FFFFFF"/>
                  </a:solidFill>
                  <a:latin typeface="Raleway Medium"/>
                  <a:ea typeface="Raleway Medium"/>
                  <a:cs typeface="Raleway Medium"/>
                  <a:sym typeface="Raleway Medium"/>
                </a:endParaRPr>
              </a:p>
            </p:txBody>
          </p:sp>
          <p:pic>
            <p:nvPicPr>
              <p:cNvPr id="2097190" name="Google Shape;90;p51"/>
              <p:cNvPicPr preferRelativeResize="0">
                <a:picLocks/>
              </p:cNvPicPr>
              <p:nvPr/>
            </p:nvPicPr>
            <p:blipFill rotWithShape="1">
              <a:blip r:embed="rId3">
                <a:alphaModFix/>
              </a:blip>
              <a:srcRect/>
              <a:stretch>
                <a:fillRect/>
              </a:stretch>
            </p:blipFill>
            <p:spPr>
              <a:xfrm>
                <a:off x="418731" y="138917"/>
                <a:ext cx="1049405" cy="45041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145734" name="Google Shape;91;p51"/>
              <p:cNvCxnSpPr>
                <a:cxnSpLocks/>
              </p:cNvCxnSpPr>
              <p:nvPr/>
            </p:nvCxnSpPr>
            <p:spPr>
              <a:xfrm>
                <a:off x="0" y="719610"/>
                <a:ext cx="1152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2097191" name="Google Shape;92;p51"/>
              <p:cNvPicPr preferRelativeResize="0">
                <a:picLocks/>
              </p:cNvPicPr>
              <p:nvPr/>
            </p:nvPicPr>
            <p:blipFill rotWithShape="1">
              <a:blip r:embed="rId4">
                <a:alphaModFix/>
              </a:blip>
              <a:srcRect r="74364"/>
              <a:stretch>
                <a:fillRect/>
              </a:stretch>
            </p:blipFill>
            <p:spPr>
              <a:xfrm>
                <a:off x="1536225" y="138906"/>
                <a:ext cx="181000" cy="444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7192" name="Google Shape;93;p51"/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2524464" y="120792"/>
                <a:ext cx="700427" cy="5003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48731" name="Google Shape;94;p51"/>
            <p:cNvSpPr txBox="1"/>
            <p:nvPr/>
          </p:nvSpPr>
          <p:spPr>
            <a:xfrm>
              <a:off x="1607725" y="3844375"/>
              <a:ext cx="858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lang="ru-RU" sz="4300" b="1" i="0" u="none" strike="noStrike" cap="none">
                  <a:solidFill>
                    <a:srgbClr val="C4E0B2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 sz="4300" b="1" i="0" u="none" strike="noStrike" cap="none">
                <a:solidFill>
                  <a:srgbClr val="C4E0B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Google Shape;96;p52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581" name="Google Shape;97;p52"/>
          <p:cNvSpPr txBox="1">
            <a:spLocks noGrp="1"/>
          </p:cNvSpPr>
          <p:nvPr>
            <p:ph type="body" idx="1"/>
          </p:nvPr>
        </p:nvSpPr>
        <p:spPr>
          <a:xfrm>
            <a:off x="539750" y="1426681"/>
            <a:ext cx="10440987" cy="469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582" name="Google Shape;98;p52"/>
          <p:cNvSpPr txBox="1">
            <a:spLocks noGrp="1"/>
          </p:cNvSpPr>
          <p:nvPr>
            <p:ph type="dt" idx="10"/>
          </p:nvPr>
        </p:nvSpPr>
        <p:spPr>
          <a:xfrm>
            <a:off x="539750" y="268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048583" name="Google Shape;99;p52"/>
          <p:cNvSpPr txBox="1">
            <a:spLocks noGrp="1"/>
          </p:cNvSpPr>
          <p:nvPr>
            <p:ph type="ftr" idx="11"/>
          </p:nvPr>
        </p:nvSpPr>
        <p:spPr>
          <a:xfrm>
            <a:off x="415375" y="2772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048584" name="Google Shape;100;p52"/>
          <p:cNvSpPr txBox="1">
            <a:spLocks noGrp="1"/>
          </p:cNvSpPr>
          <p:nvPr>
            <p:ph type="sldNum" idx="12"/>
          </p:nvPr>
        </p:nvSpPr>
        <p:spPr>
          <a:xfrm>
            <a:off x="178025" y="28144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0" marR="0" lvl="1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0" marR="0" lvl="2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0" marR="0" lvl="3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0" marR="0" lvl="4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0" marR="0" lvl="5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0" marR="0" lvl="6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0" marR="0" lvl="7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0" marR="0" lvl="8" indent="0" algn="l" rtl="0">
              <a:spcBef>
                <a:spcPts val="0"/>
              </a:spcBef>
              <a:buNone/>
              <a:defRPr sz="1701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Инь Янь с фото 2">
  <p:cSld name="Инь Янь с фото 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Google Shape;102;p5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23197" t="36596" r="45100"/>
          <a:stretch>
            <a:fillRect/>
          </a:stretch>
        </p:blipFill>
        <p:spPr>
          <a:xfrm>
            <a:off x="5760244" y="0"/>
            <a:ext cx="5760244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13" name="Google Shape;103;p54"/>
          <p:cNvSpPr/>
          <p:nvPr/>
        </p:nvSpPr>
        <p:spPr>
          <a:xfrm>
            <a:off x="5750280" y="0"/>
            <a:ext cx="5760243" cy="6480175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7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814" name="Google Shape;104;p54"/>
          <p:cNvSpPr txBox="1">
            <a:spLocks noGrp="1"/>
          </p:cNvSpPr>
          <p:nvPr>
            <p:ph type="body" idx="1"/>
          </p:nvPr>
        </p:nvSpPr>
        <p:spPr>
          <a:xfrm>
            <a:off x="367516" y="2091056"/>
            <a:ext cx="5027164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15" name="Google Shape;105;p54"/>
          <p:cNvSpPr txBox="1">
            <a:spLocks noGrp="1"/>
          </p:cNvSpPr>
          <p:nvPr>
            <p:ph type="body" idx="2"/>
          </p:nvPr>
        </p:nvSpPr>
        <p:spPr>
          <a:xfrm>
            <a:off x="6125808" y="2091056"/>
            <a:ext cx="5078166" cy="328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16" name="Google Shape;106;p54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817" name="Google Shape;107;p54"/>
          <p:cNvSpPr txBox="1">
            <a:spLocks noGrp="1"/>
          </p:cNvSpPr>
          <p:nvPr>
            <p:ph type="body" idx="3"/>
          </p:nvPr>
        </p:nvSpPr>
        <p:spPr>
          <a:xfrm>
            <a:off x="6125808" y="1240534"/>
            <a:ext cx="5078167" cy="349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lt1"/>
              </a:buClr>
              <a:buSzPts val="2268"/>
              <a:buNone/>
              <a:defRPr sz="2268" b="1" i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18" name="Google Shape;108;p54"/>
          <p:cNvSpPr txBox="1">
            <a:spLocks noGrp="1"/>
          </p:cNvSpPr>
          <p:nvPr>
            <p:ph type="body" idx="4"/>
          </p:nvPr>
        </p:nvSpPr>
        <p:spPr>
          <a:xfrm>
            <a:off x="361516" y="1240535"/>
            <a:ext cx="5026712" cy="37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268"/>
              <a:buNone/>
              <a:defRPr sz="2268" b="1" i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94"/>
              <a:buNone/>
            </a:lvl2pPr>
            <a:lvl3pPr marL="1371600" lvl="2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048819" name="Google Shape;109;p54"/>
          <p:cNvSpPr txBox="1">
            <a:spLocks noGrp="1"/>
          </p:cNvSpPr>
          <p:nvPr>
            <p:ph type="sldNum" idx="12"/>
          </p:nvPr>
        </p:nvSpPr>
        <p:spPr>
          <a:xfrm>
            <a:off x="10656424" y="6119813"/>
            <a:ext cx="540214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D8D8D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ример">
  <p:cSld name="Пример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Google Shape;111;p55"/>
          <p:cNvSpPr/>
          <p:nvPr/>
        </p:nvSpPr>
        <p:spPr>
          <a:xfrm>
            <a:off x="0" y="-29553"/>
            <a:ext cx="11520488" cy="7191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1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48687" name="Google Shape;112;p55"/>
          <p:cNvSpPr>
            <a:spLocks noGrp="1"/>
          </p:cNvSpPr>
          <p:nvPr>
            <p:ph type="pic" idx="2"/>
          </p:nvPr>
        </p:nvSpPr>
        <p:spPr>
          <a:xfrm>
            <a:off x="1011238" y="827088"/>
            <a:ext cx="9115425" cy="5213350"/>
          </a:xfrm>
          <a:prstGeom prst="rect">
            <a:avLst/>
          </a:prstGeom>
          <a:noFill/>
          <a:ln>
            <a:noFill/>
          </a:ln>
        </p:spPr>
      </p:sp>
      <p:sp>
        <p:nvSpPr>
          <p:cNvPr id="1048688" name="Google Shape;113;p55"/>
          <p:cNvSpPr/>
          <p:nvPr/>
        </p:nvSpPr>
        <p:spPr>
          <a:xfrm>
            <a:off x="0" y="6119814"/>
            <a:ext cx="11520488" cy="360362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</a:pPr>
            <a:r>
              <a:rPr lang="ru-RU"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ПРИМЕР      ПРИМЕР     ПРИМЕР     ПРИМЕР      ПРИМЕР      ПРИМЕР      ПРИМЕР     ПРИМЕР     ПРИМЕР      ПРИМЕР     ПРИМЕР     ПРИМЕР      ПРИМЕР</a:t>
            </a:r>
            <a:endParaRPr sz="2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689" name="Google Shape;114;p55"/>
          <p:cNvSpPr txBox="1">
            <a:spLocks noGrp="1"/>
          </p:cNvSpPr>
          <p:nvPr>
            <p:ph type="title"/>
          </p:nvPr>
        </p:nvSpPr>
        <p:spPr>
          <a:xfrm>
            <a:off x="3015574" y="116023"/>
            <a:ext cx="8181063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cxnSp>
        <p:nvCxnSpPr>
          <p:cNvPr id="3145731" name="Google Shape;115;p55"/>
          <p:cNvCxnSpPr>
            <a:cxnSpLocks/>
          </p:cNvCxnSpPr>
          <p:nvPr/>
        </p:nvCxnSpPr>
        <p:spPr>
          <a:xfrm>
            <a:off x="0" y="719138"/>
            <a:ext cx="11520488" cy="0"/>
          </a:xfrm>
          <a:prstGeom prst="straightConnector1">
            <a:avLst/>
          </a:prstGeom>
          <a:noFill/>
          <a:ln w="9525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97187" name="Google Shape;116;p5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>
            <a:fillRect/>
          </a:stretch>
        </p:blipFill>
        <p:spPr>
          <a:xfrm>
            <a:off x="418731" y="138917"/>
            <a:ext cx="1049405" cy="45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Google Shape;117;p55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r="73858"/>
          <a:stretch>
            <a:fillRect/>
          </a:stretch>
        </p:blipFill>
        <p:spPr>
          <a:xfrm>
            <a:off x="1536229" y="138925"/>
            <a:ext cx="184575" cy="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90" name="Google Shape;118;p55"/>
          <p:cNvSpPr txBox="1"/>
          <p:nvPr/>
        </p:nvSpPr>
        <p:spPr>
          <a:xfrm>
            <a:off x="1619075" y="-22550"/>
            <a:ext cx="90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lt2"/>
                </a:solidFill>
              </a:rPr>
              <a:t>22</a:t>
            </a:r>
            <a:endParaRPr sz="4000" b="1">
              <a:solidFill>
                <a:schemeClr val="l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32" Type="http://schemas.openxmlformats.org/officeDocument/2006/relationships/image" Target="../media/image24.png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Relationship Id="rId30" Type="http://schemas.openxmlformats.org/officeDocument/2006/relationships/image" Target="../media/image2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Google Shape;10;p46"/>
          <p:cNvSpPr txBox="1">
            <a:spLocks noGrp="1"/>
          </p:cNvSpPr>
          <p:nvPr>
            <p:ph type="title"/>
          </p:nvPr>
        </p:nvSpPr>
        <p:spPr>
          <a:xfrm>
            <a:off x="351015" y="608573"/>
            <a:ext cx="10852960" cy="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8821" name="Google Shape;11;p46"/>
          <p:cNvSpPr txBox="1">
            <a:spLocks noGrp="1"/>
          </p:cNvSpPr>
          <p:nvPr>
            <p:ph type="body" idx="1"/>
          </p:nvPr>
        </p:nvSpPr>
        <p:spPr>
          <a:xfrm>
            <a:off x="628083" y="1426681"/>
            <a:ext cx="9936328" cy="411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2981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2991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Font typeface="Arial"/>
              <a:buChar char="•"/>
              <a:defRPr sz="1329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048822" name="Google Shape;12;p46"/>
          <p:cNvSpPr txBox="1">
            <a:spLocks noGrp="1"/>
          </p:cNvSpPr>
          <p:nvPr>
            <p:ph type="dt" idx="10"/>
          </p:nvPr>
        </p:nvSpPr>
        <p:spPr>
          <a:xfrm>
            <a:off x="792080" y="6134229"/>
            <a:ext cx="2592453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104882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815905" y="6134229"/>
            <a:ext cx="3888679" cy="21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3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7;p49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8577" name="Google Shape;68;p49"/>
          <p:cNvSpPr txBox="1">
            <a:spLocks noGrp="1"/>
          </p:cNvSpPr>
          <p:nvPr>
            <p:ph type="body" idx="1"/>
          </p:nvPr>
        </p:nvSpPr>
        <p:spPr>
          <a:xfrm>
            <a:off x="539750" y="1426681"/>
            <a:ext cx="10440987" cy="469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>
                <a:schemeClr val="dk1"/>
              </a:buClr>
              <a:buSzPts val="2392"/>
              <a:buFont typeface="Arial"/>
              <a:buNone/>
              <a:defRPr sz="2392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2981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Char char="•"/>
              <a:defRPr sz="1594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2991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329"/>
              <a:buFont typeface="Arial"/>
              <a:buChar char="•"/>
              <a:defRPr sz="1329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04545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04546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sz="1196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cxnSp>
        <p:nvCxnSpPr>
          <p:cNvPr id="3145728" name="Google Shape;69;p49"/>
          <p:cNvCxnSpPr>
            <a:cxnSpLocks/>
          </p:cNvCxnSpPr>
          <p:nvPr/>
        </p:nvCxnSpPr>
        <p:spPr>
          <a:xfrm>
            <a:off x="0" y="719610"/>
            <a:ext cx="11520488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" name="Google Shape;70;p49"/>
          <p:cNvGrpSpPr/>
          <p:nvPr/>
        </p:nvGrpSpPr>
        <p:grpSpPr>
          <a:xfrm>
            <a:off x="-562" y="-6"/>
            <a:ext cx="11521601" cy="847318"/>
            <a:chOff x="-1200" y="3843657"/>
            <a:chExt cx="11521601" cy="847318"/>
          </a:xfrm>
        </p:grpSpPr>
        <p:pic>
          <p:nvPicPr>
            <p:cNvPr id="2097152" name="Google Shape;71;p49"/>
            <p:cNvPicPr preferRelativeResize="0">
              <a:picLocks/>
            </p:cNvPicPr>
            <p:nvPr/>
          </p:nvPicPr>
          <p:blipFill rotWithShape="1">
            <a:blip r:embed="rId30">
              <a:alphaModFix/>
            </a:blip>
            <a:srcRect t="59316" b="29585"/>
            <a:stretch>
              <a:fillRect/>
            </a:stretch>
          </p:blipFill>
          <p:spPr>
            <a:xfrm>
              <a:off x="88" y="3843897"/>
              <a:ext cx="11520313" cy="719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72;p49"/>
            <p:cNvGrpSpPr/>
            <p:nvPr/>
          </p:nvGrpSpPr>
          <p:grpSpPr>
            <a:xfrm>
              <a:off x="-1200" y="3843657"/>
              <a:ext cx="11520600" cy="719610"/>
              <a:chOff x="0" y="0"/>
              <a:chExt cx="11520600" cy="719610"/>
            </a:xfrm>
          </p:grpSpPr>
          <p:sp>
            <p:nvSpPr>
              <p:cNvPr id="1048578" name="Google Shape;73;p49"/>
              <p:cNvSpPr/>
              <p:nvPr/>
            </p:nvSpPr>
            <p:spPr>
              <a:xfrm>
                <a:off x="0" y="0"/>
                <a:ext cx="11520600" cy="719100"/>
              </a:xfrm>
              <a:prstGeom prst="rect">
                <a:avLst/>
              </a:prstGeom>
              <a:gradFill>
                <a:gsLst>
                  <a:gs pos="0">
                    <a:srgbClr val="60B75C"/>
                  </a:gs>
                  <a:gs pos="38000">
                    <a:srgbClr val="60B75C"/>
                  </a:gs>
                  <a:gs pos="65000">
                    <a:srgbClr val="60B75C">
                      <a:alpha val="0"/>
                    </a:srgbClr>
                  </a:gs>
                  <a:gs pos="100000">
                    <a:srgbClr val="60B75C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1"/>
                  <a:buFont typeface="Arial"/>
                  <a:buNone/>
                </a:pPr>
                <a:endParaRPr sz="1701" b="0" i="0" u="none" strike="noStrike" cap="none">
                  <a:solidFill>
                    <a:srgbClr val="FFFFFF"/>
                  </a:solidFill>
                  <a:latin typeface="Raleway Medium"/>
                  <a:ea typeface="Raleway Medium"/>
                  <a:cs typeface="Raleway Medium"/>
                  <a:sym typeface="Raleway Medium"/>
                </a:endParaRPr>
              </a:p>
            </p:txBody>
          </p:sp>
          <p:pic>
            <p:nvPicPr>
              <p:cNvPr id="2097153" name="Google Shape;74;p49"/>
              <p:cNvPicPr preferRelativeResize="0">
                <a:picLocks/>
              </p:cNvPicPr>
              <p:nvPr/>
            </p:nvPicPr>
            <p:blipFill rotWithShape="1">
              <a:blip r:embed="rId31">
                <a:alphaModFix/>
              </a:blip>
              <a:srcRect/>
              <a:stretch>
                <a:fillRect/>
              </a:stretch>
            </p:blipFill>
            <p:spPr>
              <a:xfrm>
                <a:off x="418731" y="138917"/>
                <a:ext cx="1049405" cy="45041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145729" name="Google Shape;75;p49"/>
              <p:cNvCxnSpPr>
                <a:cxnSpLocks/>
              </p:cNvCxnSpPr>
              <p:nvPr/>
            </p:nvCxnSpPr>
            <p:spPr>
              <a:xfrm>
                <a:off x="0" y="719610"/>
                <a:ext cx="11520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pic>
            <p:nvPicPr>
              <p:cNvPr id="2097154" name="Google Shape;76;p49"/>
              <p:cNvPicPr preferRelativeResize="0">
                <a:picLocks/>
              </p:cNvPicPr>
              <p:nvPr/>
            </p:nvPicPr>
            <p:blipFill rotWithShape="1">
              <a:blip r:embed="rId32">
                <a:alphaModFix/>
              </a:blip>
              <a:srcRect r="74364"/>
              <a:stretch>
                <a:fillRect/>
              </a:stretch>
            </p:blipFill>
            <p:spPr>
              <a:xfrm>
                <a:off x="1536225" y="138906"/>
                <a:ext cx="181000" cy="444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7155" name="Google Shape;77;p49"/>
              <p:cNvPicPr preferRelativeResize="0">
                <a:picLocks/>
              </p:cNvPicPr>
              <p:nvPr/>
            </p:nvPicPr>
            <p:blipFill rotWithShape="1">
              <a:blip r:embed="rId33">
                <a:alphaModFix/>
              </a:blip>
              <a:srcRect/>
              <a:stretch>
                <a:fillRect/>
              </a:stretch>
            </p:blipFill>
            <p:spPr>
              <a:xfrm>
                <a:off x="2524464" y="120792"/>
                <a:ext cx="700427" cy="5003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48579" name="Google Shape;78;p49"/>
            <p:cNvSpPr txBox="1"/>
            <p:nvPr/>
          </p:nvSpPr>
          <p:spPr>
            <a:xfrm>
              <a:off x="1607725" y="3844375"/>
              <a:ext cx="8583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lang="ru-RU" sz="4300" b="1" i="0" u="none" strike="noStrike" cap="none">
                  <a:solidFill>
                    <a:srgbClr val="C4E0B2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 sz="4300" b="1" i="0" u="none" strike="noStrike" cap="none">
                <a:solidFill>
                  <a:srgbClr val="C4E0B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vvstmsk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hyperlink" Target="mailto:vvstms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jpeg"/><Relationship Id="rId7" Type="http://schemas.openxmlformats.org/officeDocument/2006/relationships/hyperlink" Target="https://cloud.mail.ru/public/DwAZ/UmZ4KgK8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ew.fips.ru/registers-doc-view/fips_servlet?DB=RUPAT&amp;DocNumber=2022106168&amp;TypeFile=html" TargetMode="External"/><Relationship Id="rId5" Type="http://schemas.openxmlformats.org/officeDocument/2006/relationships/hyperlink" Target="https://new.fips.ru/registers-doc-view/fips_servlet?DB=RUPAT&amp;DocNumber=2772342&amp;TypeFile=html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new.fips.ru/registers-doc-view/fips_servlet?DB=EVM&amp;DocNumber=2022684387&amp;TypeFile=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vstmsk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emco.com/wp-content/uploads/2015/06/TechNote-623-Electrodes.pdf" TargetMode="External"/><Relationship Id="rId4" Type="http://schemas.openxmlformats.org/officeDocument/2006/relationships/hyperlink" Target="https://elektromotorendevier.nl/files/page/beschermende-coating-voor-electrodes-eng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navigator.sk.ru/orn/1125005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hyperlink" Target="https://cloud.mail.ru/public/LNk4/b6UGJFJ9Q" TargetMode="External"/><Relationship Id="rId4" Type="http://schemas.openxmlformats.org/officeDocument/2006/relationships/hyperlink" Target="https://cloud.mail.ru/public/vZ4V/ijHRJwhTR" TargetMode="External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Google Shape;292;p4"/>
          <p:cNvSpPr txBox="1"/>
          <p:nvPr/>
        </p:nvSpPr>
        <p:spPr>
          <a:xfrm>
            <a:off x="287636" y="3168079"/>
            <a:ext cx="10758844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200" tIns="57600" rIns="115200" bIns="57600" anchor="t" anchorCtr="0">
            <a:normAutofit fontScale="35714" lnSpcReduction="20000"/>
          </a:bodyPr>
          <a:lstStyle/>
          <a:p>
            <a:pPr marL="0" marR="0" lvl="0" indent="0" algn="ctr" rtl="0">
              <a:lnSpc>
                <a:spcPct val="170000"/>
              </a:lnSpc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altLang="en-US" sz="8600" dirty="0" smtClean="0">
                <a:solidFill>
                  <a:schemeClr val="tx1"/>
                </a:solidFill>
              </a:rPr>
              <a:t>С</a:t>
            </a:r>
            <a:r>
              <a:rPr lang="ru-RU" sz="8600" dirty="0" smtClean="0">
                <a:solidFill>
                  <a:schemeClr val="tx1"/>
                </a:solidFill>
              </a:rPr>
              <a:t>нижени</a:t>
            </a:r>
            <a:r>
              <a:rPr lang="ru-RU" altLang="en-US" sz="8600" dirty="0" smtClean="0">
                <a:solidFill>
                  <a:schemeClr val="tx1"/>
                </a:solidFill>
              </a:rPr>
              <a:t>е</a:t>
            </a:r>
            <a:r>
              <a:rPr lang="ru-RU" sz="8600" dirty="0" smtClean="0">
                <a:solidFill>
                  <a:schemeClr val="tx1"/>
                </a:solidFill>
              </a:rPr>
              <a:t> расхода</a:t>
            </a:r>
            <a:r>
              <a:rPr lang="en-US" altLang="en-US" sz="8600" dirty="0" smtClean="0">
                <a:solidFill>
                  <a:schemeClr val="tx1"/>
                </a:solidFill>
              </a:rPr>
              <a:t> </a:t>
            </a:r>
            <a:r>
              <a:rPr lang="ru-RU" sz="8600" dirty="0" smtClean="0">
                <a:solidFill>
                  <a:schemeClr val="tx1"/>
                </a:solidFill>
              </a:rPr>
              <a:t>графитированных электродов</a:t>
            </a:r>
            <a:endParaRPr lang="zh-CN" altLang="en-US" dirty="0"/>
          </a:p>
          <a:p>
            <a:pPr marL="0" marR="0" lvl="0" indent="0" algn="ctr" rtl="0">
              <a:lnSpc>
                <a:spcPct val="170000"/>
              </a:lnSpc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altLang="en-US" sz="8600" dirty="0" smtClean="0">
                <a:solidFill>
                  <a:schemeClr val="tx1"/>
                </a:solidFill>
              </a:rPr>
              <a:t>для</a:t>
            </a:r>
            <a:r>
              <a:rPr lang="en-US" altLang="en-US" sz="8600" dirty="0" smtClean="0">
                <a:solidFill>
                  <a:schemeClr val="tx1"/>
                </a:solidFill>
              </a:rPr>
              <a:t> </a:t>
            </a:r>
            <a:r>
              <a:rPr lang="ru-RU" altLang="en-US" sz="8600" dirty="0" smtClean="0">
                <a:solidFill>
                  <a:schemeClr val="tx1"/>
                </a:solidFill>
              </a:rPr>
              <a:t>металлургических заводов</a:t>
            </a:r>
            <a:endParaRPr lang="zh-CN" altLang="en-US" dirty="0"/>
          </a:p>
          <a:p>
            <a:pPr marL="0" marR="0" lvl="0" indent="0" algn="ctr" rtl="0">
              <a:lnSpc>
                <a:spcPct val="170000"/>
              </a:lnSpc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endParaRPr sz="6000" dirty="0" smtClean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70000"/>
              </a:lnSpc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ru-RU" sz="6000" dirty="0" smtClean="0">
                <a:solidFill>
                  <a:schemeClr val="tx1"/>
                </a:solidFill>
              </a:rPr>
              <a:t>Невежин С.В., к.т.н., основатель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048586" name="Google Shape;294;p4"/>
          <p:cNvSpPr txBox="1"/>
          <p:nvPr/>
        </p:nvSpPr>
        <p:spPr>
          <a:xfrm>
            <a:off x="2258644" y="2381393"/>
            <a:ext cx="700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dk1"/>
                </a:solidFill>
              </a:rPr>
              <a:t>ООО «ВВСТ»</a:t>
            </a:r>
            <a:endParaRPr sz="3600" dirty="0">
              <a:solidFill>
                <a:schemeClr val="dk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04" y="590624"/>
            <a:ext cx="1824348" cy="13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Файл:LogoRSPPrusRedrawDyor.svg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24" y="227116"/>
            <a:ext cx="2871332" cy="20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64" y="227116"/>
            <a:ext cx="4042959" cy="21542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Google Shape;373;p13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Благодарим Вас за внимание!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roup 7"/>
          <p:cNvGrpSpPr/>
          <p:nvPr/>
        </p:nvGrpSpPr>
        <p:grpSpPr>
          <a:xfrm>
            <a:off x="459884" y="1626735"/>
            <a:ext cx="5300359" cy="3715528"/>
            <a:chOff x="-1" y="-9525"/>
            <a:chExt cx="11436707" cy="4954038"/>
          </a:xfrm>
        </p:grpSpPr>
        <p:sp>
          <p:nvSpPr>
            <p:cNvPr id="1048672" name="TextBox 8"/>
            <p:cNvSpPr txBox="1"/>
            <p:nvPr/>
          </p:nvSpPr>
          <p:spPr>
            <a:xfrm>
              <a:off x="-1" y="-9525"/>
              <a:ext cx="11436707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3200" b="1" dirty="0" smtClean="0">
                  <a:solidFill>
                    <a:srgbClr val="FFC000"/>
                  </a:solidFill>
                  <a:latin typeface="+mj-lt"/>
                </a:rPr>
                <a:t>Невежин Станислав</a:t>
              </a:r>
              <a:endParaRPr lang="ru-RU" sz="32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73" name="TextBox 9"/>
            <p:cNvSpPr txBox="1"/>
            <p:nvPr/>
          </p:nvSpPr>
          <p:spPr>
            <a:xfrm>
              <a:off x="-1" y="507979"/>
              <a:ext cx="11436707" cy="4436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ru-RU" sz="1600" dirty="0" smtClean="0">
                <a:ea typeface="Open Sans Light Bold" panose="020B0604020202020204" charset="0"/>
                <a:cs typeface="Open Sans Light Bold" panose="020B0604020202020204" charset="0"/>
              </a:endParaRPr>
            </a:p>
            <a:p>
              <a:pPr algn="ctr"/>
              <a:endParaRPr lang="ru-RU" sz="1600" dirty="0">
                <a:ea typeface="Open Sans Light Bold" panose="020B0604020202020204" charset="0"/>
                <a:cs typeface="Open Sans Light Bold" panose="020B0604020202020204" charset="0"/>
              </a:endParaRPr>
            </a:p>
            <a:p>
              <a:pPr fontAlgn="ctr"/>
              <a:r>
                <a:rPr lang="ru-RU" sz="2400" b="1" dirty="0"/>
                <a:t>Сайт </a:t>
              </a:r>
              <a:endParaRPr lang="ru-RU" sz="2400" dirty="0"/>
            </a:p>
            <a:p>
              <a:pPr fontAlgn="ctr"/>
              <a:r>
                <a:rPr lang="en-US" sz="2400" dirty="0">
                  <a:hlinkClick r:id="rId3" action="ppaction://hlinkfile"/>
                </a:rPr>
                <a:t>vvstmsk.ru</a:t>
              </a:r>
              <a:endParaRPr lang="ru-RU" sz="2400" dirty="0"/>
            </a:p>
            <a:p>
              <a:pPr fontAlgn="ctr"/>
              <a:endParaRPr lang="ru-RU" sz="2400" b="1" dirty="0" smtClean="0"/>
            </a:p>
            <a:p>
              <a:pPr fontAlgn="ctr"/>
              <a:r>
                <a:rPr lang="ru-RU" sz="2400" b="1" dirty="0" smtClean="0"/>
                <a:t>Телефон</a:t>
              </a:r>
              <a:endParaRPr lang="ru-RU" sz="2400" dirty="0"/>
            </a:p>
            <a:p>
              <a:pPr fontAlgn="ctr"/>
              <a:r>
                <a:rPr lang="ru-RU" sz="2400" dirty="0"/>
                <a:t>+7 (</a:t>
              </a:r>
              <a:r>
                <a:rPr lang="en-US" sz="2400" dirty="0"/>
                <a:t>963</a:t>
              </a:r>
              <a:r>
                <a:rPr lang="ru-RU" sz="2400" dirty="0"/>
                <a:t>) </a:t>
              </a:r>
              <a:r>
                <a:rPr lang="en-US" sz="2400" dirty="0"/>
                <a:t>054</a:t>
              </a:r>
              <a:r>
                <a:rPr lang="ru-RU" sz="2400" dirty="0"/>
                <a:t>-</a:t>
              </a:r>
              <a:r>
                <a:rPr lang="en-US" sz="2400" dirty="0"/>
                <a:t>83</a:t>
              </a:r>
              <a:r>
                <a:rPr lang="ru-RU" sz="2400" dirty="0"/>
                <a:t>-</a:t>
              </a:r>
              <a:r>
                <a:rPr lang="en-US" sz="2400" dirty="0" smtClean="0"/>
                <a:t>89</a:t>
              </a:r>
              <a:endParaRPr lang="ru-RU" sz="2400" dirty="0" smtClean="0"/>
            </a:p>
            <a:p>
              <a:pPr fontAlgn="ctr"/>
              <a:endParaRPr lang="ru-RU" sz="2400" dirty="0"/>
            </a:p>
            <a:p>
              <a:pPr fontAlgn="ctr"/>
              <a:r>
                <a:rPr lang="en-US" sz="2400" b="1" dirty="0" smtClean="0"/>
                <a:t>Email</a:t>
              </a:r>
              <a:endParaRPr lang="ru-RU" sz="2400" dirty="0"/>
            </a:p>
            <a:p>
              <a:pPr fontAlgn="ctr"/>
              <a:r>
                <a:rPr lang="en-US" sz="2400" dirty="0" smtClean="0">
                  <a:hlinkClick r:id="rId4"/>
                </a:rPr>
                <a:t>vvstmsk@mail.ru</a:t>
              </a:r>
              <a:endParaRPr lang="ru-RU" sz="2400" dirty="0"/>
            </a:p>
          </p:txBody>
        </p:sp>
      </p:grpSp>
      <p:pic>
        <p:nvPicPr>
          <p:cNvPr id="2097186" name="Picture 2" descr="http://qrcoder.ru/code/?https%3A%2F%2Fvvstmsk.ru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3026" y="1874109"/>
            <a:ext cx="3340475" cy="3340478"/>
          </a:xfrm>
          <a:prstGeom prst="rect">
            <a:avLst/>
          </a:prstGeom>
          <a:noFill/>
        </p:spPr>
      </p:pic>
      <p:sp>
        <p:nvSpPr>
          <p:cNvPr id="1048674" name="Google Shape;302;p5"/>
          <p:cNvSpPr txBox="1"/>
          <p:nvPr/>
        </p:nvSpPr>
        <p:spPr>
          <a:xfrm>
            <a:off x="10197846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10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596" name="Google Shape;319;p7"/>
          <p:cNvSpPr txBox="1">
            <a:spLocks noGrp="1"/>
          </p:cNvSpPr>
          <p:nvPr>
            <p:ph type="title"/>
          </p:nvPr>
        </p:nvSpPr>
        <p:spPr>
          <a:xfrm>
            <a:off x="342900" y="752813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Проблема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 rotWithShape="1">
          <a:blip r:embed="rId3"/>
          <a:srcRect l="11283" t="3665" r="11283"/>
          <a:stretch/>
        </p:blipFill>
        <p:spPr>
          <a:xfrm>
            <a:off x="492368" y="1725381"/>
            <a:ext cx="2902033" cy="36104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5" name="Group 4"/>
          <p:cNvGrpSpPr/>
          <p:nvPr/>
        </p:nvGrpSpPr>
        <p:grpSpPr>
          <a:xfrm>
            <a:off x="3829049" y="1232928"/>
            <a:ext cx="3371851" cy="2215992"/>
            <a:chOff x="0" y="645451"/>
            <a:chExt cx="13956170" cy="2954655"/>
          </a:xfrm>
        </p:grpSpPr>
        <p:sp>
          <p:nvSpPr>
            <p:cNvPr id="16" name="TextBox 5"/>
            <p:cNvSpPr txBox="1"/>
            <p:nvPr/>
          </p:nvSpPr>
          <p:spPr>
            <a:xfrm>
              <a:off x="0" y="645451"/>
              <a:ext cx="1395617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Графитированные </a:t>
              </a:r>
            </a:p>
            <a:p>
              <a:pPr algn="l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электроды</a:t>
              </a:r>
              <a:endParaRPr lang="en-US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0" y="1630336"/>
              <a:ext cx="1395617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>
                  <a:latin typeface="+mj-lt"/>
                </a:rPr>
                <a:t>используются в </a:t>
              </a:r>
              <a:r>
                <a:rPr lang="ru-RU" sz="1600" dirty="0" smtClean="0">
                  <a:latin typeface="+mj-lt"/>
                </a:rPr>
                <a:t>дуговых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печах для </a:t>
              </a:r>
              <a:r>
                <a:rPr lang="ru-RU" sz="1600" dirty="0">
                  <a:latin typeface="+mj-lt"/>
                </a:rPr>
                <a:t>производства </a:t>
              </a:r>
              <a:r>
                <a:rPr lang="ru-RU" sz="1600" dirty="0" smtClean="0">
                  <a:latin typeface="+mj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различных марок стали,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цветных  металлов и др.</a:t>
              </a:r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8" name="Group 4"/>
          <p:cNvGrpSpPr/>
          <p:nvPr/>
        </p:nvGrpSpPr>
        <p:grpSpPr>
          <a:xfrm>
            <a:off x="3827437" y="3712226"/>
            <a:ext cx="3662986" cy="2231965"/>
            <a:chOff x="0" y="563282"/>
            <a:chExt cx="13956170" cy="2975952"/>
          </a:xfrm>
        </p:grpSpPr>
        <p:sp>
          <p:nvSpPr>
            <p:cNvPr id="19" name="TextBox 5"/>
            <p:cNvSpPr txBox="1"/>
            <p:nvPr/>
          </p:nvSpPr>
          <p:spPr>
            <a:xfrm>
              <a:off x="0" y="563282"/>
              <a:ext cx="1395617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Д</a:t>
              </a:r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о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>
                  <a:solidFill>
                    <a:srgbClr val="FFC000"/>
                  </a:solidFill>
                  <a:latin typeface="+mj-lt"/>
                </a:rPr>
                <a:t>40% </a:t>
              </a:r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графита </a:t>
              </a:r>
            </a:p>
            <a:p>
              <a:pPr algn="l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с электродов</a:t>
              </a: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0" y="1630336"/>
              <a:ext cx="13956170" cy="190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ru-RU" sz="1600" dirty="0">
                  <a:latin typeface="+mj-lt"/>
                </a:rPr>
                <a:t>р</a:t>
              </a:r>
              <a:r>
                <a:rPr lang="ru-RU" sz="1600" dirty="0" smtClean="0">
                  <a:latin typeface="+mj-lt"/>
                </a:rPr>
                <a:t>асходуется зря 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из-за высокотемпературной коррозии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боковой поверхности электродов 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при выплавке стали в дуговых печах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1" name="Group 4"/>
          <p:cNvGrpSpPr/>
          <p:nvPr/>
        </p:nvGrpSpPr>
        <p:grpSpPr>
          <a:xfrm>
            <a:off x="7886699" y="933632"/>
            <a:ext cx="3981452" cy="2515288"/>
            <a:chOff x="-2" y="677960"/>
            <a:chExt cx="13956172" cy="3353718"/>
          </a:xfrm>
        </p:grpSpPr>
        <p:sp>
          <p:nvSpPr>
            <p:cNvPr id="22" name="TextBox 5"/>
            <p:cNvSpPr txBox="1"/>
            <p:nvPr/>
          </p:nvSpPr>
          <p:spPr>
            <a:xfrm>
              <a:off x="-2" y="677960"/>
              <a:ext cx="13956170" cy="952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Расход электродов</a:t>
              </a:r>
              <a:endParaRPr lang="en-US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2" y="1630336"/>
              <a:ext cx="13956168" cy="240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составляет до 4…8 кг на тонну 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выплавляемой стали,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при этом затраты на электроды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могут составлять до 15</a:t>
              </a:r>
              <a:r>
                <a:rPr lang="ru-RU" sz="1600" dirty="0">
                  <a:latin typeface="+mj-lt"/>
                </a:rPr>
                <a:t>% </a:t>
              </a:r>
              <a:endParaRPr lang="ru-RU" sz="1600" dirty="0" smtClean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от себестоимости выплавки стали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7886697" y="3698543"/>
            <a:ext cx="3981452" cy="2560941"/>
            <a:chOff x="-2" y="677960"/>
            <a:chExt cx="13956172" cy="3414588"/>
          </a:xfrm>
        </p:grpSpPr>
        <p:sp>
          <p:nvSpPr>
            <p:cNvPr id="25" name="TextBox 5"/>
            <p:cNvSpPr txBox="1"/>
            <p:nvPr/>
          </p:nvSpPr>
          <p:spPr>
            <a:xfrm>
              <a:off x="-2" y="677960"/>
              <a:ext cx="13956170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Дефицит </a:t>
              </a:r>
            </a:p>
            <a:p>
              <a:pPr algn="l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и рост стоимости</a:t>
              </a:r>
              <a:endParaRPr lang="en-US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6" name="TextBox 6"/>
            <p:cNvSpPr txBox="1"/>
            <p:nvPr/>
          </p:nvSpPr>
          <p:spPr>
            <a:xfrm>
              <a:off x="2" y="1630336"/>
              <a:ext cx="13956168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электродов из-за сокращения производства в КНР,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ужесточение эко-требований </a:t>
              </a:r>
              <a:endParaRPr lang="en-US" sz="1600" b="1" dirty="0" smtClean="0">
                <a:latin typeface="+mj-lt"/>
              </a:endParaRPr>
            </a:p>
            <a:p>
              <a:pPr algn="l"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(менее 2 тонн </a:t>
              </a:r>
              <a:r>
                <a:rPr lang="en-US" sz="1600" b="1" dirty="0" smtClean="0">
                  <a:latin typeface="+mj-lt"/>
                </a:rPr>
                <a:t>CO</a:t>
              </a:r>
              <a:r>
                <a:rPr lang="en-US" sz="1200" b="1" dirty="0" smtClean="0">
                  <a:latin typeface="+mj-lt"/>
                </a:rPr>
                <a:t>2</a:t>
              </a:r>
              <a:r>
                <a:rPr lang="en-US" sz="1600" b="1" dirty="0" smtClean="0">
                  <a:latin typeface="+mj-lt"/>
                </a:rPr>
                <a:t> </a:t>
              </a:r>
              <a:r>
                <a:rPr lang="ru-RU" sz="1600" b="1" dirty="0" smtClean="0">
                  <a:latin typeface="+mj-lt"/>
                </a:rPr>
                <a:t>на тонну </a:t>
              </a:r>
            </a:p>
            <a:p>
              <a:pPr algn="l"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выплавляемой стали</a:t>
              </a:r>
              <a:r>
                <a:rPr lang="ru-RU" sz="1600" b="1" dirty="0">
                  <a:latin typeface="+mj-lt"/>
                </a:rPr>
                <a:t>)</a:t>
              </a:r>
              <a:endParaRPr lang="ru-RU" sz="1600" b="1" dirty="0" smtClean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7"/>
          <p:cNvGrpSpPr/>
          <p:nvPr/>
        </p:nvGrpSpPr>
        <p:grpSpPr>
          <a:xfrm>
            <a:off x="681330" y="1418590"/>
            <a:ext cx="3710762" cy="1830760"/>
            <a:chOff x="-95302" y="-9525"/>
            <a:chExt cx="11532008" cy="2441015"/>
          </a:xfrm>
        </p:grpSpPr>
        <p:sp>
          <p:nvSpPr>
            <p:cNvPr id="1048589" name="TextBox 8"/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Нанесение покрытий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590" name="TextBox 9"/>
            <p:cNvSpPr txBox="1"/>
            <p:nvPr/>
          </p:nvSpPr>
          <p:spPr>
            <a:xfrm>
              <a:off x="-95302" y="461717"/>
              <a:ext cx="11436707" cy="1969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позволяющих снизить </a:t>
              </a:r>
              <a:r>
                <a:rPr lang="ru-RU" sz="1600" b="1" dirty="0" smtClean="0">
                  <a:solidFill>
                    <a:schemeClr val="tx1"/>
                  </a:solidFill>
                  <a:latin typeface="+mj-lt"/>
                </a:rPr>
                <a:t>неэффективный </a:t>
              </a: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расход 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электродов </a:t>
              </a:r>
              <a:r>
                <a:rPr lang="ru-RU" sz="1600" b="1" dirty="0" smtClean="0">
                  <a:solidFill>
                    <a:schemeClr val="tx1"/>
                  </a:solidFill>
                  <a:latin typeface="+mj-lt"/>
                </a:rPr>
                <a:t>на 10… </a:t>
              </a: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30%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для металлургических заводов</a:t>
              </a:r>
              <a:endParaRPr lang="ru-RU" sz="1600" dirty="0">
                <a:latin typeface="+mj-lt"/>
              </a:endParaRPr>
            </a:p>
          </p:txBody>
        </p:sp>
      </p:grpSp>
      <p:grpSp>
        <p:nvGrpSpPr>
          <p:cNvPr id="50" name="Group 7"/>
          <p:cNvGrpSpPr/>
          <p:nvPr/>
        </p:nvGrpSpPr>
        <p:grpSpPr>
          <a:xfrm>
            <a:off x="7655741" y="1413447"/>
            <a:ext cx="3699510" cy="1880982"/>
            <a:chOff x="-60334" y="-9525"/>
            <a:chExt cx="11497040" cy="2507978"/>
          </a:xfrm>
        </p:grpSpPr>
        <p:sp>
          <p:nvSpPr>
            <p:cNvPr id="1048591" name="TextBox 8"/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Защищаемые электроды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592" name="TextBox 9"/>
            <p:cNvSpPr txBox="1"/>
            <p:nvPr/>
          </p:nvSpPr>
          <p:spPr>
            <a:xfrm>
              <a:off x="-60334" y="528681"/>
              <a:ext cx="11436707" cy="1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диаметром до 750 мм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марок от </a:t>
              </a:r>
              <a:r>
                <a:rPr lang="en-US" sz="1600" b="1" dirty="0" smtClean="0">
                  <a:latin typeface="+mj-lt"/>
                </a:rPr>
                <a:t>RP</a:t>
              </a:r>
              <a:r>
                <a:rPr lang="ru-RU" sz="1600" b="1" dirty="0" smtClean="0">
                  <a:latin typeface="+mj-lt"/>
                </a:rPr>
                <a:t> </a:t>
              </a:r>
              <a:r>
                <a:rPr lang="ru-RU" sz="1600" b="1" dirty="0">
                  <a:latin typeface="+mj-lt"/>
                </a:rPr>
                <a:t>д</a:t>
              </a:r>
              <a:r>
                <a:rPr lang="ru-RU" sz="1600" b="1" dirty="0" smtClean="0">
                  <a:latin typeface="+mj-lt"/>
                </a:rPr>
                <a:t>о </a:t>
              </a:r>
              <a:r>
                <a:rPr lang="en-US" sz="1600" b="1" dirty="0" smtClean="0">
                  <a:latin typeface="+mj-lt"/>
                </a:rPr>
                <a:t>UHP</a:t>
              </a:r>
              <a:r>
                <a:rPr lang="ru-RU" sz="1600" b="1" dirty="0" smtClean="0">
                  <a:latin typeface="+mj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всех производителей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+mj-lt"/>
                </a:rPr>
                <a:t>(</a:t>
              </a:r>
              <a:r>
                <a:rPr lang="ru-RU" sz="1600" dirty="0" smtClean="0"/>
                <a:t>Энергопром, </a:t>
              </a:r>
              <a:r>
                <a:rPr lang="en-US" sz="1600" dirty="0" smtClean="0">
                  <a:latin typeface="+mj-lt"/>
                </a:rPr>
                <a:t>Fangda </a:t>
              </a:r>
              <a:r>
                <a:rPr lang="ru-RU" sz="1600" dirty="0" smtClean="0">
                  <a:latin typeface="+mj-lt"/>
                </a:rPr>
                <a:t>и др.)</a:t>
              </a:r>
              <a:endParaRPr lang="en-US" sz="1600" dirty="0" smtClean="0">
                <a:latin typeface="+mj-lt"/>
              </a:endParaRPr>
            </a:p>
          </p:txBody>
        </p:sp>
      </p:grpSp>
      <p:grpSp>
        <p:nvGrpSpPr>
          <p:cNvPr id="51" name="Group 7"/>
          <p:cNvGrpSpPr/>
          <p:nvPr/>
        </p:nvGrpSpPr>
        <p:grpSpPr>
          <a:xfrm>
            <a:off x="4353136" y="1418590"/>
            <a:ext cx="3719052" cy="1853439"/>
            <a:chOff x="-121065" y="-9525"/>
            <a:chExt cx="11557771" cy="2471250"/>
          </a:xfrm>
        </p:grpSpPr>
        <p:sp>
          <p:nvSpPr>
            <p:cNvPr id="1048593" name="TextBox 8"/>
            <p:cNvSpPr txBox="1"/>
            <p:nvPr/>
          </p:nvSpPr>
          <p:spPr>
            <a:xfrm>
              <a:off x="-1" y="-9525"/>
              <a:ext cx="11436707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Наши возможности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594" name="TextBox 9"/>
            <p:cNvSpPr txBox="1"/>
            <p:nvPr/>
          </p:nvSpPr>
          <p:spPr>
            <a:xfrm>
              <a:off x="-121065" y="491956"/>
              <a:ext cx="11436707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защита до 200 тонн 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электродов в месяц</a:t>
              </a:r>
              <a:r>
                <a:rPr lang="ru-RU" sz="1600" dirty="0" smtClean="0">
                  <a:latin typeface="+mj-lt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на одном участке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нанесения покрытий</a:t>
              </a:r>
              <a:endParaRPr lang="en-US" sz="3200" dirty="0">
                <a:latin typeface="Open Sans Extra Bold 1"/>
              </a:endParaRPr>
            </a:p>
          </p:txBody>
        </p:sp>
      </p:grpSp>
      <p:sp>
        <p:nvSpPr>
          <p:cNvPr id="1048595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596" name="Google Shape;319;p7"/>
          <p:cNvSpPr txBox="1">
            <a:spLocks noGrp="1"/>
          </p:cNvSpPr>
          <p:nvPr>
            <p:ph type="title"/>
          </p:nvPr>
        </p:nvSpPr>
        <p:spPr>
          <a:xfrm>
            <a:off x="342900" y="752813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Решение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AutoShape 6" descr="Китай Лампа UHP Графитовые Электроды, Китай Лампа UHP Графитовые Электроды  список товаров на ru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итай HP GRAPHITE ЭЛЕКТРОДЫ - Диапазон диаметров от 200 мм до 600 мм  Производитель и фабрики | АО HU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75" b="786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64" b="34743"/>
          <a:stretch/>
        </p:blipFill>
        <p:spPr bwMode="auto">
          <a:xfrm>
            <a:off x="1583780" y="3175508"/>
            <a:ext cx="7151282" cy="318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319;p7"/>
          <p:cNvSpPr txBox="1">
            <a:spLocks noGrp="1"/>
          </p:cNvSpPr>
          <p:nvPr>
            <p:ph type="title"/>
          </p:nvPr>
        </p:nvSpPr>
        <p:spPr>
          <a:xfrm>
            <a:off x="342900" y="752813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Технология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7160" name="Picture 6" descr="https://media-private.canva.com/MADg3qinZ3c/1/thumbnail.jpg?response-expires=Wed%2C%2012%20Feb%202020%2017%3A41%3A35%20GMT&amp;X-Amz-Algorithm=AWS4-HMAC-SHA256&amp;X-Amz-Date=20200212T152807Z&amp;X-Amz-SignedHeaders=host&amp;X-Amz-Expires=8007&amp;X-Amz-Credential=AKIAJWF6QO3UH4PAAJ6Q%2F20200212%2Fus-east-1%2Fs3%2Faws4_request&amp;X-Amz-Signature=7d75be3a42c1e4dea93abc57c8c99bded03c1d5b254c1baeedfbbe6d73aa89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83" y="3111770"/>
            <a:ext cx="1921203" cy="1921203"/>
          </a:xfrm>
          <a:prstGeom prst="rect">
            <a:avLst/>
          </a:prstGeom>
          <a:noFill/>
        </p:spPr>
      </p:pic>
      <p:pic>
        <p:nvPicPr>
          <p:cNvPr id="20971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121" y="3073402"/>
            <a:ext cx="2321180" cy="20333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05" name="Плюс 13"/>
          <p:cNvSpPr/>
          <p:nvPr/>
        </p:nvSpPr>
        <p:spPr>
          <a:xfrm>
            <a:off x="3203722" y="3561438"/>
            <a:ext cx="617661" cy="663809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1048606" name="Равно 14"/>
          <p:cNvSpPr/>
          <p:nvPr/>
        </p:nvSpPr>
        <p:spPr>
          <a:xfrm>
            <a:off x="7038706" y="3518518"/>
            <a:ext cx="676596" cy="842235"/>
          </a:xfrm>
          <a:prstGeom prst="mathEqua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8" name="Group 7"/>
          <p:cNvGrpSpPr/>
          <p:nvPr/>
        </p:nvGrpSpPr>
        <p:grpSpPr>
          <a:xfrm>
            <a:off x="661402" y="1391096"/>
            <a:ext cx="3277128" cy="1475732"/>
            <a:chOff x="-50801" y="-9525"/>
            <a:chExt cx="11487507" cy="1967644"/>
          </a:xfrm>
        </p:grpSpPr>
        <p:sp>
          <p:nvSpPr>
            <p:cNvPr id="1048607" name="TextBox 8"/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Дуговая металлизация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08" name="TextBox 9"/>
            <p:cNvSpPr txBox="1"/>
            <p:nvPr/>
          </p:nvSpPr>
          <p:spPr>
            <a:xfrm>
              <a:off x="-50801" y="480790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позволяет защищать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при помощи покрытия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до </a:t>
              </a:r>
              <a:r>
                <a:rPr lang="ru-RU" sz="1600" b="1" dirty="0">
                  <a:latin typeface="+mj-lt"/>
                </a:rPr>
                <a:t>1 тонны электродов в час</a:t>
              </a:r>
              <a:endParaRPr lang="en-US" sz="1600" b="1" dirty="0" smtClean="0">
                <a:latin typeface="+mj-lt"/>
              </a:endParaRPr>
            </a:p>
          </p:txBody>
        </p:sp>
      </p:grpSp>
      <p:grpSp>
        <p:nvGrpSpPr>
          <p:cNvPr id="59" name="Group 7"/>
          <p:cNvGrpSpPr/>
          <p:nvPr/>
        </p:nvGrpSpPr>
        <p:grpSpPr>
          <a:xfrm>
            <a:off x="4114368" y="1391096"/>
            <a:ext cx="3281554" cy="1467002"/>
            <a:chOff x="-66315" y="-9525"/>
            <a:chExt cx="11503021" cy="1956004"/>
          </a:xfrm>
        </p:grpSpPr>
        <p:sp>
          <p:nvSpPr>
            <p:cNvPr id="1048609" name="TextBox 8"/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Порошковые проволоки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10" name="TextBox 9"/>
            <p:cNvSpPr txBox="1"/>
            <p:nvPr/>
          </p:nvSpPr>
          <p:spPr>
            <a:xfrm>
              <a:off x="-66315" y="469150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позволяют наносить покрытия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с малыми затратами 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~ </a:t>
              </a:r>
              <a:r>
                <a:rPr lang="ru-RU" sz="1600" b="1" dirty="0">
                  <a:latin typeface="+mj-lt"/>
                </a:rPr>
                <a:t>10% </a:t>
              </a:r>
              <a:r>
                <a:rPr lang="ru-RU" sz="1600" b="1" dirty="0" smtClean="0">
                  <a:latin typeface="+mj-lt"/>
                </a:rPr>
                <a:t>от </a:t>
              </a:r>
              <a:r>
                <a:rPr lang="ru-RU" sz="1600" b="1" dirty="0">
                  <a:latin typeface="+mj-lt"/>
                </a:rPr>
                <a:t>стоимости </a:t>
              </a:r>
              <a:r>
                <a:rPr lang="ru-RU" sz="1600" b="1" dirty="0" smtClean="0">
                  <a:latin typeface="+mj-lt"/>
                </a:rPr>
                <a:t>электродов</a:t>
              </a:r>
              <a:endParaRPr lang="ru-RU" sz="1600" b="1" dirty="0">
                <a:latin typeface="+mj-lt"/>
              </a:endParaRPr>
            </a:p>
          </p:txBody>
        </p:sp>
      </p:grpSp>
      <p:grpSp>
        <p:nvGrpSpPr>
          <p:cNvPr id="60" name="Group 7"/>
          <p:cNvGrpSpPr/>
          <p:nvPr/>
        </p:nvGrpSpPr>
        <p:grpSpPr>
          <a:xfrm>
            <a:off x="7914395" y="1391096"/>
            <a:ext cx="3262636" cy="1415773"/>
            <a:chOff x="-1" y="-9525"/>
            <a:chExt cx="11436707" cy="1887699"/>
          </a:xfrm>
        </p:grpSpPr>
        <p:sp>
          <p:nvSpPr>
            <p:cNvPr id="1048611" name="TextBox 8"/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Наносимые покрытия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12" name="TextBox 9"/>
            <p:cNvSpPr txBox="1"/>
            <p:nvPr/>
          </p:nvSpPr>
          <p:spPr>
            <a:xfrm>
              <a:off x="-1" y="400845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снижают расход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latin typeface="+mj-lt"/>
                </a:rPr>
                <a:t> </a:t>
              </a:r>
              <a:r>
                <a:rPr lang="ru-RU" sz="1600" b="1" dirty="0" smtClean="0">
                  <a:latin typeface="+mj-lt"/>
                </a:rPr>
                <a:t>электродов на 10… </a:t>
              </a:r>
              <a:r>
                <a:rPr lang="ru-RU" sz="1600" b="1" dirty="0">
                  <a:latin typeface="+mj-lt"/>
                </a:rPr>
                <a:t>30</a:t>
              </a:r>
              <a:r>
                <a:rPr lang="ru-RU" sz="1600" b="1" dirty="0" smtClean="0">
                  <a:latin typeface="+mj-lt"/>
                </a:rPr>
                <a:t>%</a:t>
              </a:r>
            </a:p>
            <a:p>
              <a:pPr>
                <a:lnSpc>
                  <a:spcPct val="150000"/>
                </a:lnSpc>
              </a:pPr>
              <a:r>
                <a:rPr lang="ru-RU" sz="1600" b="1" dirty="0" smtClean="0">
                  <a:latin typeface="+mj-lt"/>
                </a:rPr>
                <a:t>и </a:t>
              </a:r>
              <a:r>
                <a:rPr lang="en-US" sz="1600" b="1" dirty="0" smtClean="0">
                  <a:latin typeface="+mj-lt"/>
                </a:rPr>
                <a:t>CO</a:t>
              </a:r>
              <a:r>
                <a:rPr lang="en-US" b="1" dirty="0" smtClean="0">
                  <a:latin typeface="+mj-lt"/>
                </a:rPr>
                <a:t>2</a:t>
              </a:r>
              <a:r>
                <a:rPr lang="ru-RU" sz="1600" b="1" dirty="0" smtClean="0">
                  <a:latin typeface="+mj-lt"/>
                </a:rPr>
                <a:t> при производстве стали</a:t>
              </a:r>
              <a:endParaRPr lang="en-US" sz="1600" b="1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712121" y="5081652"/>
            <a:ext cx="3665787" cy="887527"/>
            <a:chOff x="-2" y="-9525"/>
            <a:chExt cx="11436708" cy="1183370"/>
          </a:xfrm>
        </p:grpSpPr>
        <p:sp>
          <p:nvSpPr>
            <p:cNvPr id="1048613" name="TextBox 8"/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Патент на способ </a:t>
              </a:r>
            </a:p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нанесения покрытий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14" name="TextBox 9"/>
            <p:cNvSpPr txBox="1"/>
            <p:nvPr/>
          </p:nvSpPr>
          <p:spPr>
            <a:xfrm>
              <a:off x="-2" y="517254"/>
              <a:ext cx="1143670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1600" dirty="0" smtClean="0">
                <a:latin typeface="+mj-lt"/>
                <a:hlinkClick r:id="rId5"/>
              </a:endParaRPr>
            </a:p>
            <a:p>
              <a:r>
                <a:rPr lang="de-DE" sz="1600" dirty="0" smtClean="0">
                  <a:latin typeface="+mj-lt"/>
                  <a:hlinkClick r:id="rId5"/>
                </a:rPr>
                <a:t>RU2772342C1</a:t>
              </a:r>
              <a:endParaRPr lang="en-US" sz="1600" dirty="0" smtClean="0">
                <a:latin typeface="+mj-lt"/>
              </a:endParaRPr>
            </a:p>
          </p:txBody>
        </p:sp>
      </p:grpSp>
      <p:grpSp>
        <p:nvGrpSpPr>
          <p:cNvPr id="62" name="Group 7"/>
          <p:cNvGrpSpPr/>
          <p:nvPr/>
        </p:nvGrpSpPr>
        <p:grpSpPr>
          <a:xfrm>
            <a:off x="4012164" y="5106756"/>
            <a:ext cx="3504880" cy="887527"/>
            <a:chOff x="-2" y="-9525"/>
            <a:chExt cx="11436708" cy="1183370"/>
          </a:xfrm>
        </p:grpSpPr>
        <p:sp>
          <p:nvSpPr>
            <p:cNvPr id="1048615" name="TextBox 8"/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Патент на </a:t>
              </a:r>
              <a:r>
                <a:rPr lang="ru-RU" sz="2000" b="1" dirty="0">
                  <a:solidFill>
                    <a:srgbClr val="FFC000"/>
                  </a:solidFill>
                  <a:latin typeface="+mj-lt"/>
                </a:rPr>
                <a:t>материалы </a:t>
              </a:r>
              <a:endParaRPr lang="ru-RU" sz="2000" b="1" dirty="0" smtClean="0">
                <a:solidFill>
                  <a:srgbClr val="FFC000"/>
                </a:solidFill>
                <a:latin typeface="+mj-lt"/>
              </a:endParaRPr>
            </a:p>
            <a:p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для </a:t>
              </a:r>
              <a:r>
                <a:rPr lang="ru-RU" sz="2000" b="1" dirty="0">
                  <a:solidFill>
                    <a:srgbClr val="FFC000"/>
                  </a:solidFill>
                  <a:latin typeface="+mj-lt"/>
                </a:rPr>
                <a:t>нанесения покрытий 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16" name="TextBox 9"/>
            <p:cNvSpPr txBox="1"/>
            <p:nvPr/>
          </p:nvSpPr>
          <p:spPr>
            <a:xfrm>
              <a:off x="-2" y="517254"/>
              <a:ext cx="1143670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ru-RU" sz="1600" dirty="0" smtClean="0">
                <a:latin typeface="+mj-lt"/>
                <a:hlinkClick r:id="rId6"/>
              </a:endParaRPr>
            </a:p>
            <a:p>
              <a:r>
                <a:rPr lang="de-DE" sz="1600" dirty="0" smtClean="0">
                  <a:latin typeface="+mj-lt"/>
                  <a:hlinkClick r:id="rId5"/>
                </a:rPr>
                <a:t>RU2781578C1</a:t>
              </a:r>
              <a:endParaRPr lang="en-US" sz="1600" dirty="0" smtClean="0">
                <a:latin typeface="+mj-lt"/>
              </a:endParaRPr>
            </a:p>
          </p:txBody>
        </p:sp>
      </p:grpSp>
      <p:pic>
        <p:nvPicPr>
          <p:cNvPr id="2097162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61893" y="3192181"/>
            <a:ext cx="1941715" cy="166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17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3" name="Group 7"/>
          <p:cNvGrpSpPr/>
          <p:nvPr/>
        </p:nvGrpSpPr>
        <p:grpSpPr>
          <a:xfrm>
            <a:off x="7959557" y="5105361"/>
            <a:ext cx="3930331" cy="861774"/>
            <a:chOff x="-2" y="-9525"/>
            <a:chExt cx="11436708" cy="1149032"/>
          </a:xfrm>
        </p:grpSpPr>
        <p:sp>
          <p:nvSpPr>
            <p:cNvPr id="1048618" name="TextBox 8"/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Свидетельство </a:t>
              </a:r>
            </a:p>
            <a:p>
              <a:pPr algn="l"/>
              <a:r>
                <a:rPr lang="ru-RU" sz="2000" b="1" dirty="0" smtClean="0">
                  <a:solidFill>
                    <a:srgbClr val="FFC000"/>
                  </a:solidFill>
                  <a:latin typeface="+mj-lt"/>
                </a:rPr>
                <a:t>о рег. программы ЭВМ</a:t>
              </a:r>
              <a:endParaRPr 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19" name="TextBox 9"/>
            <p:cNvSpPr txBox="1"/>
            <p:nvPr/>
          </p:nvSpPr>
          <p:spPr>
            <a:xfrm>
              <a:off x="-2" y="811212"/>
              <a:ext cx="11436708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1600" dirty="0">
                  <a:hlinkClick r:id="rId9"/>
                </a:rPr>
                <a:t>RU</a:t>
              </a:r>
              <a:r>
                <a:rPr lang="ru-RU" sz="1600" dirty="0">
                  <a:hlinkClick r:id="rId9"/>
                </a:rPr>
                <a:t> </a:t>
              </a:r>
              <a:r>
                <a:rPr lang="en-US" sz="1600" dirty="0" smtClean="0">
                  <a:hlinkClick r:id="rId9"/>
                </a:rPr>
                <a:t>2022684387</a:t>
              </a:r>
              <a:endParaRPr lang="ru-RU" sz="1600" dirty="0" smtClean="0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600" name="Text Box 7"/>
          <p:cNvSpPr txBox="1"/>
          <p:nvPr/>
        </p:nvSpPr>
        <p:spPr>
          <a:xfrm>
            <a:off x="363762" y="1367879"/>
            <a:ext cx="11013106" cy="3851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7145" tIns="17145" rIns="17145" bIns="17145" numCol="1" anchor="t">
            <a:spAutoFit/>
          </a:bodyPr>
          <a:lstStyle>
            <a:lvl1pPr algn="ctr" defTabSz="816174">
              <a:defRPr sz="2200" b="1" spc="-113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360000" lvl="0" algn="l"/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Среднее годовое потребление</a:t>
            </a:r>
            <a:endParaRPr lang="ru-RU" sz="2400" spc="0" dirty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lvl="0" algn="l"/>
            <a:r>
              <a:rPr lang="ru-RU" sz="1600" b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электродов </a:t>
            </a:r>
            <a:r>
              <a:rPr lang="ru-RU" sz="1600" b="0" spc="0" dirty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на металлургическом заводе составляет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~ 6000 </a:t>
            </a:r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тонн,</a:t>
            </a:r>
            <a:endParaRPr lang="ru-RU" sz="2400" spc="0" dirty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lvl="0" algn="l"/>
            <a:r>
              <a:rPr lang="ru-RU" sz="1600" b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текущая </a:t>
            </a:r>
            <a:r>
              <a:rPr lang="ru-RU" sz="1600" b="0" spc="0" dirty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стоимость электродов </a:t>
            </a:r>
            <a:r>
              <a:rPr lang="en-US" sz="1600" b="0" spc="0" dirty="0" smtClean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UHP</a:t>
            </a:r>
            <a:r>
              <a:rPr lang="en-US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  <a:r>
              <a:rPr lang="en-US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$4000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за </a:t>
            </a:r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тонну.</a:t>
            </a:r>
            <a:endParaRPr lang="ru-RU" sz="2400" spc="0" dirty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lvl="0" algn="l"/>
            <a:r>
              <a:rPr lang="ru-RU" sz="1600" b="0" kern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  <a:endParaRPr lang="ru-RU" sz="1600" b="0" kern="0" spc="0" dirty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lvl="0" algn="l"/>
            <a:r>
              <a:rPr lang="ru-RU" sz="2400" kern="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Снижение расхода </a:t>
            </a:r>
          </a:p>
          <a:p>
            <a:pPr marL="360000" lvl="0" algn="l"/>
            <a:r>
              <a:rPr lang="ru-RU" sz="1600" b="0" spc="0" dirty="0" smtClean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электродов </a:t>
            </a:r>
            <a:r>
              <a:rPr lang="ru-RU" sz="1600" b="0" spc="0" dirty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с защитным покрытием </a:t>
            </a:r>
            <a:r>
              <a:rPr lang="ru-RU" sz="1600" b="0" spc="0" dirty="0" smtClean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 от 10 до 30%, </a:t>
            </a:r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примем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равным 20%, </a:t>
            </a:r>
            <a:endParaRPr lang="ru-RU" sz="2400" spc="0" dirty="0" smtClean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lvl="0" algn="l"/>
            <a:r>
              <a:rPr lang="ru-RU" sz="1600" b="0" spc="0" dirty="0" smtClean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стоимость </a:t>
            </a:r>
            <a:r>
              <a:rPr lang="ru-RU" sz="1600" b="0" spc="0" dirty="0">
                <a:solidFill>
                  <a:schemeClr val="tx1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покрытия 10% от стоимости электродов или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$</a:t>
            </a:r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400 за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тонну </a:t>
            </a:r>
            <a:r>
              <a:rPr lang="ru-RU" sz="240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 электродов</a:t>
            </a:r>
            <a:endParaRPr lang="ru-RU" sz="2400" spc="0" dirty="0">
              <a:solidFill>
                <a:srgbClr val="FFC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55600" lvl="0" algn="l"/>
            <a:r>
              <a:rPr lang="ru-RU" sz="2400" kern="0" spc="0" dirty="0" smtClean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</a:p>
          <a:p>
            <a:pPr marL="396000" algn="l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Величина годовой экономии </a:t>
            </a:r>
          </a:p>
          <a:p>
            <a:pPr marL="396000" lvl="0" algn="l"/>
            <a:r>
              <a:rPr lang="ru-RU" sz="1600" b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для </a:t>
            </a:r>
            <a:r>
              <a:rPr lang="ru-RU" sz="1600" b="0" spc="0" dirty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завода при использовании электродов с защитным покрытием </a:t>
            </a:r>
            <a:endParaRPr lang="ru-RU" sz="1600" b="0" spc="0" dirty="0" smtClean="0">
              <a:solidFill>
                <a:srgbClr val="000000"/>
              </a:solidFill>
              <a:latin typeface="+mj-lt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96000" lvl="0" algn="l"/>
            <a:r>
              <a:rPr lang="ru-RU" sz="1600" b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4000*6000*0,2 </a:t>
            </a:r>
            <a:r>
              <a:rPr lang="ru-RU" sz="1600" b="0" spc="0" dirty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- </a:t>
            </a:r>
            <a:r>
              <a:rPr lang="ru-RU" sz="1600" b="0" spc="0" dirty="0" smtClean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400*6000 </a:t>
            </a:r>
            <a:r>
              <a:rPr lang="ru-RU" sz="1600" b="0" spc="0" dirty="0">
                <a:solidFill>
                  <a:srgbClr val="000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= </a:t>
            </a:r>
            <a:r>
              <a:rPr lang="ru-RU" sz="2400" spc="0" dirty="0">
                <a:solidFill>
                  <a:srgbClr val="FFC000"/>
                </a:solidFill>
                <a:latin typeface="+mj-lt"/>
                <a:ea typeface="Open Sans Extra Bold 1" panose="020B0604020202020204" charset="0"/>
                <a:cs typeface="Open Sans Extra Bold 1" panose="020B0604020202020204" charset="0"/>
              </a:rPr>
              <a:t>4 800 000 – 2 400 000 = $2 400 000</a:t>
            </a:r>
          </a:p>
        </p:txBody>
      </p:sp>
      <p:sp>
        <p:nvSpPr>
          <p:cNvPr id="1048601" name="Google Shape;319;p7"/>
          <p:cNvSpPr txBox="1">
            <a:spLocks noGrp="1"/>
          </p:cNvSpPr>
          <p:nvPr>
            <p:ph type="title"/>
          </p:nvPr>
        </p:nvSpPr>
        <p:spPr>
          <a:xfrm>
            <a:off x="342900" y="752813"/>
            <a:ext cx="10836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Эффект от внедрения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337;p9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Конкуренты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3" name="TextBox 12"/>
          <p:cNvSpPr txBox="1"/>
          <p:nvPr/>
        </p:nvSpPr>
        <p:spPr>
          <a:xfrm>
            <a:off x="-223150" y="1367879"/>
            <a:ext cx="12192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+mj-lt"/>
              </a:rPr>
              <a:t>Зарубежные покрытия имеют малую стойкость к окислению (до 20%)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+mj-lt"/>
              </a:rPr>
              <a:t>и высокую стоимость нанесения, не локализованы в РФ</a:t>
            </a: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48624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aphicFrame>
        <p:nvGraphicFramePr>
          <p:cNvPr id="4194304" name="Таблица 8"/>
          <p:cNvGraphicFramePr>
            <a:graphicFrameLocks noGrp="1"/>
          </p:cNvGraphicFramePr>
          <p:nvPr/>
        </p:nvGraphicFramePr>
        <p:xfrm>
          <a:off x="449566" y="2114859"/>
          <a:ext cx="10846568" cy="4173337"/>
        </p:xfrm>
        <a:graphic>
          <a:graphicData uri="http://schemas.openxmlformats.org/drawingml/2006/table">
            <a:tbl>
              <a:tblPr firstRow="1" bandRow="1"/>
              <a:tblGrid>
                <a:gridCol w="2579004"/>
                <a:gridCol w="2844278"/>
                <a:gridCol w="2711643"/>
                <a:gridCol w="2711643"/>
              </a:tblGrid>
              <a:tr h="59971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Параметр</a:t>
                      </a:r>
                      <a:endParaRPr lang="ru-RU" sz="16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latin typeface="+mj-lt"/>
                          <a:hlinkClick r:id="rId3"/>
                        </a:rPr>
                        <a:t>ВВСТ (наше решение), Россия</a:t>
                      </a:r>
                      <a:endParaRPr lang="ru-RU" sz="16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+mj-lt"/>
                          <a:hlinkClick r:id="rId4"/>
                        </a:rPr>
                        <a:t>Graphite Cova GmbH, </a:t>
                      </a:r>
                      <a:r>
                        <a:rPr lang="ru-RU" sz="1600" dirty="0" smtClean="0">
                          <a:latin typeface="+mj-lt"/>
                          <a:hlinkClick r:id="rId4"/>
                        </a:rPr>
                        <a:t>Германия</a:t>
                      </a:r>
                      <a:endParaRPr lang="ru-RU" sz="16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+mj-lt"/>
                          <a:hlinkClick r:id="rId5"/>
                        </a:rPr>
                        <a:t>Aremco Products Inc., </a:t>
                      </a:r>
                      <a:r>
                        <a:rPr lang="ru-RU" sz="1600" dirty="0" smtClean="0">
                          <a:latin typeface="+mj-lt"/>
                          <a:hlinkClick r:id="rId5"/>
                        </a:rPr>
                        <a:t>США</a:t>
                      </a:r>
                      <a:endParaRPr lang="ru-RU" sz="16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11047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i="0" dirty="0" smtClean="0">
                          <a:latin typeface="+mj-lt"/>
                        </a:rPr>
                        <a:t>Способ нанесения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i="0" dirty="0" smtClean="0">
                          <a:latin typeface="+mj-lt"/>
                        </a:rPr>
                        <a:t>защитного покрытия, количество этапов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Металлизация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порошковыми проволоками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в один слой (1 этап)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Металлизация сплошными проволоками + шликер + оплавление (3 этапа)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Шликер 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+mj-lt"/>
                        </a:rPr>
                        <a:t>/ обмазка (1-2 этапа)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7180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Производительность нанесения, тонн электродов в час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до 1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0,1…0,3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0,3…0,5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Стоимость нанесения покрытия, руб. на </a:t>
                      </a:r>
                      <a:r>
                        <a:rPr lang="ru-RU" sz="1600" baseline="0" dirty="0" smtClean="0">
                          <a:latin typeface="+mj-lt"/>
                        </a:rPr>
                        <a:t>тонну электродов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24 600 …32 800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32 800 … 49 200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9 020…16 400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20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Стойкость покрытия, снижение расхода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электродов %</a:t>
                      </a:r>
                      <a:endParaRPr lang="ru-RU" sz="1600" b="0" dirty="0" smtClean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+mj-lt"/>
                        </a:rPr>
                        <a:t>до 30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+mj-lt"/>
                        </a:rPr>
                        <a:t>до 20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latin typeface="+mj-lt"/>
                        </a:rPr>
                        <a:t>10…15</a:t>
                      </a:r>
                      <a:endParaRPr lang="ru-RU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364;p12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Команда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roup 13"/>
          <p:cNvGrpSpPr/>
          <p:nvPr/>
        </p:nvGrpSpPr>
        <p:grpSpPr>
          <a:xfrm>
            <a:off x="286156" y="2324761"/>
            <a:ext cx="3942937" cy="1215390"/>
            <a:chOff x="0" y="0"/>
            <a:chExt cx="5257249" cy="1620520"/>
          </a:xfrm>
        </p:grpSpPr>
        <p:sp>
          <p:nvSpPr>
            <p:cNvPr id="1048640" name="TextBox 14"/>
            <p:cNvSpPr txBox="1"/>
            <p:nvPr/>
          </p:nvSpPr>
          <p:spPr>
            <a:xfrm>
              <a:off x="0" y="0"/>
              <a:ext cx="525724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9"/>
                </a:lnSpc>
              </a:pPr>
              <a:endParaRPr lang="en-US" sz="1600" b="1" spc="580" dirty="0">
                <a:solidFill>
                  <a:srgbClr val="F8CF2C"/>
                </a:solidFill>
                <a:latin typeface="+mn-lt"/>
              </a:endParaRPr>
            </a:p>
          </p:txBody>
        </p:sp>
        <p:sp>
          <p:nvSpPr>
            <p:cNvPr id="1048641" name="TextBox 15"/>
            <p:cNvSpPr txBox="1"/>
            <p:nvPr/>
          </p:nvSpPr>
          <p:spPr>
            <a:xfrm>
              <a:off x="0" y="1292225"/>
              <a:ext cx="5257249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1600" dirty="0">
                <a:solidFill>
                  <a:srgbClr val="000000"/>
                </a:solidFill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pic>
        <p:nvPicPr>
          <p:cNvPr id="2097175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752" y="1280304"/>
            <a:ext cx="752582" cy="962862"/>
          </a:xfrm>
          <a:prstGeom prst="rect">
            <a:avLst/>
          </a:prstGeom>
        </p:spPr>
      </p:pic>
      <p:pic>
        <p:nvPicPr>
          <p:cNvPr id="2097176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113" y="1280304"/>
            <a:ext cx="637511" cy="984227"/>
          </a:xfrm>
          <a:prstGeom prst="rect">
            <a:avLst/>
          </a:prstGeom>
        </p:spPr>
      </p:pic>
      <p:grpSp>
        <p:nvGrpSpPr>
          <p:cNvPr id="77" name="Group 7"/>
          <p:cNvGrpSpPr/>
          <p:nvPr/>
        </p:nvGrpSpPr>
        <p:grpSpPr>
          <a:xfrm>
            <a:off x="626306" y="2324761"/>
            <a:ext cx="3262636" cy="1619234"/>
            <a:chOff x="-1" y="-9525"/>
            <a:chExt cx="11436707" cy="2158980"/>
          </a:xfrm>
        </p:grpSpPr>
        <p:sp>
          <p:nvSpPr>
            <p:cNvPr id="1048642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Андрей Герасимов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43" name="TextBox 9"/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600" dirty="0">
                  <a:ea typeface="Open Sans Light Bold" panose="020B0604020202020204" charset="0"/>
                  <a:cs typeface="Open Sans Light Bold" panose="020B0604020202020204" charset="0"/>
                </a:rPr>
                <a:t>Генеральный директор, </a:t>
              </a:r>
            </a:p>
            <a:p>
              <a:pPr algn="ctr"/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магистр МИСиС, </a:t>
              </a:r>
            </a:p>
            <a:p>
              <a:pPr algn="ctr"/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с 2015 г работа в Плакарт, ТСЗП,</a:t>
              </a:r>
            </a:p>
            <a:p>
              <a:pPr algn="ctr"/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внедрение технологий </a:t>
              </a:r>
            </a:p>
            <a:p>
              <a:pPr algn="ctr"/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нанесения покрытий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78" name="Group 7"/>
          <p:cNvGrpSpPr/>
          <p:nvPr/>
        </p:nvGrpSpPr>
        <p:grpSpPr>
          <a:xfrm>
            <a:off x="4229093" y="2339515"/>
            <a:ext cx="3262636" cy="1619234"/>
            <a:chOff x="-1" y="-9525"/>
            <a:chExt cx="11436707" cy="2158980"/>
          </a:xfrm>
        </p:grpSpPr>
        <p:sp>
          <p:nvSpPr>
            <p:cNvPr id="1048644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Станислав Невежин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45" name="TextBox 9"/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Основатель компании,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к.т.н. УрФУ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с 2014 г разработка материалов для нанесения покрытий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совместно с Техникорд, ЗСМ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79" name="Group 7"/>
          <p:cNvGrpSpPr/>
          <p:nvPr/>
        </p:nvGrpSpPr>
        <p:grpSpPr>
          <a:xfrm>
            <a:off x="8067726" y="2324277"/>
            <a:ext cx="3262636" cy="1619234"/>
            <a:chOff x="-1" y="-9525"/>
            <a:chExt cx="11436707" cy="2158980"/>
          </a:xfrm>
        </p:grpSpPr>
        <p:sp>
          <p:nvSpPr>
            <p:cNvPr id="1048646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Алексей Шураев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47" name="TextBox 9"/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Маркетолог,</a:t>
              </a:r>
            </a:p>
            <a:p>
              <a:pPr algn="ctr"/>
              <a:r>
                <a:rPr lang="en-US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MBA </a:t>
              </a:r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РАНХиГС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зам. ген. директора ГрафитЭл, продажи изделий 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из графита с покрытиями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80" name="Group 13"/>
          <p:cNvGrpSpPr/>
          <p:nvPr/>
        </p:nvGrpSpPr>
        <p:grpSpPr>
          <a:xfrm>
            <a:off x="286155" y="5035093"/>
            <a:ext cx="3942937" cy="1215390"/>
            <a:chOff x="0" y="0"/>
            <a:chExt cx="5257249" cy="1620520"/>
          </a:xfrm>
        </p:grpSpPr>
        <p:sp>
          <p:nvSpPr>
            <p:cNvPr id="1048648" name="TextBox 14"/>
            <p:cNvSpPr txBox="1"/>
            <p:nvPr/>
          </p:nvSpPr>
          <p:spPr>
            <a:xfrm>
              <a:off x="0" y="0"/>
              <a:ext cx="525724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9"/>
                </a:lnSpc>
              </a:pPr>
              <a:endParaRPr lang="en-US" sz="1600" b="1" spc="580" dirty="0">
                <a:solidFill>
                  <a:srgbClr val="F8CF2C"/>
                </a:solidFill>
                <a:latin typeface="+mn-lt"/>
              </a:endParaRPr>
            </a:p>
          </p:txBody>
        </p:sp>
        <p:sp>
          <p:nvSpPr>
            <p:cNvPr id="1048649" name="TextBox 15"/>
            <p:cNvSpPr txBox="1"/>
            <p:nvPr/>
          </p:nvSpPr>
          <p:spPr>
            <a:xfrm>
              <a:off x="0" y="1292225"/>
              <a:ext cx="5257249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endParaRPr lang="en-US" sz="1600" dirty="0">
                <a:solidFill>
                  <a:srgbClr val="000000"/>
                </a:solidFill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81" name="Group 7"/>
          <p:cNvGrpSpPr/>
          <p:nvPr/>
        </p:nvGrpSpPr>
        <p:grpSpPr>
          <a:xfrm>
            <a:off x="626305" y="5035093"/>
            <a:ext cx="3262636" cy="1373013"/>
            <a:chOff x="-1" y="-9525"/>
            <a:chExt cx="11436707" cy="1830685"/>
          </a:xfrm>
        </p:grpSpPr>
        <p:sp>
          <p:nvSpPr>
            <p:cNvPr id="1048650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Александр Балин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51" name="TextBox 9"/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к.т.н., директор 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Завода сварочных материалов,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производство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 порошковых проволок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82" name="Group 7"/>
          <p:cNvGrpSpPr/>
          <p:nvPr/>
        </p:nvGrpSpPr>
        <p:grpSpPr>
          <a:xfrm>
            <a:off x="4229092" y="5049847"/>
            <a:ext cx="3262636" cy="1373013"/>
            <a:chOff x="-1" y="-9525"/>
            <a:chExt cx="11436707" cy="1830685"/>
          </a:xfrm>
        </p:grpSpPr>
        <p:sp>
          <p:nvSpPr>
            <p:cNvPr id="1048652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Борис Гельчинский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53" name="TextBox 9"/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д.ф-м.н</a:t>
              </a:r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., </a:t>
              </a:r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ИМЕТ УрО РАН,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зав. лаб. композиционных 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и нано-материалов, 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модификация покрытий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grpSp>
        <p:nvGrpSpPr>
          <p:cNvPr id="83" name="Group 7"/>
          <p:cNvGrpSpPr/>
          <p:nvPr/>
        </p:nvGrpSpPr>
        <p:grpSpPr>
          <a:xfrm>
            <a:off x="8067725" y="5034609"/>
            <a:ext cx="3262636" cy="1373013"/>
            <a:chOff x="-1" y="-9525"/>
            <a:chExt cx="11436707" cy="1830685"/>
          </a:xfrm>
        </p:grpSpPr>
        <p:sp>
          <p:nvSpPr>
            <p:cNvPr id="1048654" name="TextBox 8"/>
            <p:cNvSpPr txBox="1"/>
            <p:nvPr/>
          </p:nvSpPr>
          <p:spPr>
            <a:xfrm>
              <a:off x="-1" y="-9525"/>
              <a:ext cx="11436707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C000"/>
                  </a:solidFill>
                  <a:latin typeface="+mj-lt"/>
                </a:rPr>
                <a:t>Сергей Беликов</a:t>
              </a:r>
              <a:endParaRPr lang="en-US" sz="36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048655" name="TextBox 9"/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к.т.н. УрФУ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зав. лаб. структурных </a:t>
              </a:r>
              <a:r>
                <a:rPr lang="ru-RU" sz="1600" dirty="0">
                  <a:ea typeface="Open Sans Light Bold" panose="020B0604020202020204" charset="0"/>
                  <a:cs typeface="Open Sans Light Bold" panose="020B0604020202020204" charset="0"/>
                </a:rPr>
                <a:t>методов анализа и свойств </a:t>
              </a:r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материалов,</a:t>
              </a:r>
            </a:p>
            <a:p>
              <a:pPr algn="ctr"/>
              <a:r>
                <a:rPr lang="ru-RU" sz="1600" dirty="0" smtClean="0">
                  <a:ea typeface="Open Sans Light Bold" panose="020B0604020202020204" charset="0"/>
                  <a:cs typeface="Open Sans Light Bold" panose="020B0604020202020204" charset="0"/>
                </a:rPr>
                <a:t>исследование свойств  покрытий</a:t>
              </a:r>
              <a:endParaRPr lang="en-US" sz="1600" dirty="0">
                <a:ea typeface="Open Sans Light Bold" panose="020B0604020202020204" charset="0"/>
                <a:cs typeface="Open Sans Light Bold" panose="020B0604020202020204" charset="0"/>
              </a:endParaRPr>
            </a:p>
          </p:txBody>
        </p:sp>
      </p:grpSp>
      <p:pic>
        <p:nvPicPr>
          <p:cNvPr id="2097177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113" y="3990634"/>
            <a:ext cx="815097" cy="1059213"/>
          </a:xfrm>
          <a:prstGeom prst="rect">
            <a:avLst/>
          </a:prstGeom>
        </p:spPr>
      </p:pic>
      <p:pic>
        <p:nvPicPr>
          <p:cNvPr id="2097178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388" y="3990634"/>
            <a:ext cx="800043" cy="1059212"/>
          </a:xfrm>
          <a:prstGeom prst="rect">
            <a:avLst/>
          </a:prstGeom>
        </p:spPr>
      </p:pic>
      <p:pic>
        <p:nvPicPr>
          <p:cNvPr id="2097179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231" y="3990633"/>
            <a:ext cx="721626" cy="1044459"/>
          </a:xfrm>
          <a:prstGeom prst="rect">
            <a:avLst/>
          </a:prstGeom>
        </p:spPr>
      </p:pic>
      <p:sp>
        <p:nvSpPr>
          <p:cNvPr id="1048656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7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97180" name="Рисунок 42"/>
          <p:cNvPicPr>
            <a:picLocks noChangeAspect="1"/>
          </p:cNvPicPr>
          <p:nvPr/>
        </p:nvPicPr>
        <p:blipFill rotWithShape="1">
          <a:blip r:embed="rId8"/>
          <a:srcRect l="24698" r="27100" b="26027"/>
          <a:stretch>
            <a:fillRect/>
          </a:stretch>
        </p:blipFill>
        <p:spPr>
          <a:xfrm>
            <a:off x="5205883" y="1072826"/>
            <a:ext cx="1347287" cy="12514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328;p8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Ресурсы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8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8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8629" name="Прямоугольник 2"/>
          <p:cNvSpPr/>
          <p:nvPr/>
        </p:nvSpPr>
        <p:spPr>
          <a:xfrm>
            <a:off x="541267" y="1425520"/>
            <a:ext cx="575945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/>
              <a:t>Участник «Сколково» с 2022 года</a:t>
            </a:r>
          </a:p>
          <a:p>
            <a:pPr lvl="0">
              <a:lnSpc>
                <a:spcPct val="150000"/>
              </a:lnSpc>
            </a:pPr>
            <a:r>
              <a:rPr lang="ru-RU" sz="1800" dirty="0">
                <a:hlinkClick r:id="rId3"/>
              </a:rPr>
              <a:t>https://</a:t>
            </a:r>
            <a:r>
              <a:rPr lang="ru-RU" sz="1800" dirty="0" smtClean="0">
                <a:hlinkClick r:id="rId3"/>
              </a:rPr>
              <a:t>navigator.sk.ru/orn/1125005</a:t>
            </a:r>
            <a:endParaRPr lang="ru-RU" sz="1800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грант по программам </a:t>
            </a:r>
            <a:r>
              <a:rPr lang="ru-RU" sz="1600" dirty="0"/>
              <a:t>Старт-1, </a:t>
            </a:r>
            <a:r>
              <a:rPr lang="ru-RU" sz="1600" dirty="0" smtClean="0"/>
              <a:t>Старт-2  ФСИ,</a:t>
            </a:r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член РСПП</a:t>
            </a:r>
            <a:r>
              <a:rPr lang="ru-RU" sz="1600" dirty="0"/>
              <a:t>, </a:t>
            </a:r>
            <a:r>
              <a:rPr lang="ru-RU" sz="1600" dirty="0" smtClean="0"/>
              <a:t>лидерский </a:t>
            </a:r>
            <a:r>
              <a:rPr lang="ru-RU" sz="1600" dirty="0"/>
              <a:t>проект </a:t>
            </a:r>
            <a:r>
              <a:rPr lang="ru-RU" sz="1600" dirty="0" smtClean="0"/>
              <a:t>АСИ и др., см. ниже:</a:t>
            </a:r>
          </a:p>
          <a:p>
            <a:pPr lvl="0">
              <a:lnSpc>
                <a:spcPct val="150000"/>
              </a:lnSpc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cloud.mail.ru/public/vZ4V/ijHRJwhTR</a:t>
            </a:r>
            <a:endParaRPr lang="ru-RU" sz="1800" dirty="0" smtClean="0"/>
          </a:p>
          <a:p>
            <a:pPr lvl="0">
              <a:lnSpc>
                <a:spcPct val="150000"/>
              </a:lnSpc>
            </a:pPr>
            <a:endParaRPr lang="ru-RU" sz="1600" b="1" dirty="0"/>
          </a:p>
          <a:p>
            <a:pPr lvl="0">
              <a:lnSpc>
                <a:spcPct val="150000"/>
              </a:lnSpc>
            </a:pPr>
            <a:r>
              <a:rPr lang="ru-RU" sz="1600" b="1" dirty="0" smtClean="0"/>
              <a:t>Поставлено </a:t>
            </a:r>
            <a:r>
              <a:rPr lang="ru-RU" sz="1600" b="1" dirty="0" smtClean="0"/>
              <a:t>более 60</a:t>
            </a:r>
            <a:r>
              <a:rPr lang="en-US" sz="1600" b="1" dirty="0" smtClean="0"/>
              <a:t>0</a:t>
            </a:r>
            <a:r>
              <a:rPr lang="ru-RU" sz="1600" b="1" dirty="0" smtClean="0"/>
              <a:t>0 </a:t>
            </a:r>
            <a:r>
              <a:rPr lang="ru-RU" sz="1600" b="1" dirty="0"/>
              <a:t>т электродов с </a:t>
            </a:r>
            <a:r>
              <a:rPr lang="ru-RU" sz="1600" b="1" dirty="0" smtClean="0"/>
              <a:t>покрытием </a:t>
            </a:r>
            <a:endParaRPr lang="ru-RU" sz="1600" b="1" dirty="0" smtClean="0"/>
          </a:p>
          <a:p>
            <a:pPr lvl="0">
              <a:lnSpc>
                <a:spcPct val="150000"/>
              </a:lnSpc>
            </a:pPr>
            <a:r>
              <a:rPr lang="ru-RU" sz="1600" dirty="0" smtClean="0"/>
              <a:t>для </a:t>
            </a:r>
            <a:r>
              <a:rPr lang="ru-RU" sz="1600" dirty="0"/>
              <a:t>Северсталь, ЕВРАЗ-НТМК, АЭМЗ, МЗ </a:t>
            </a:r>
            <a:r>
              <a:rPr lang="ru-RU" sz="1600" dirty="0" smtClean="0"/>
              <a:t>Балаково: </a:t>
            </a:r>
            <a:r>
              <a:rPr lang="en-US" sz="1800" dirty="0" smtClean="0">
                <a:solidFill>
                  <a:srgbClr val="44546A"/>
                </a:solidFill>
                <a:hlinkClick r:id="rId5"/>
              </a:rPr>
              <a:t>https://cloud.mail.ru/public/LNk4/b6UGJFJ9Q</a:t>
            </a:r>
            <a:endParaRPr lang="ru-RU" sz="1800" dirty="0">
              <a:solidFill>
                <a:srgbClr val="44546A"/>
              </a:solidFill>
            </a:endParaRPr>
          </a:p>
          <a:p>
            <a:pPr lvl="0">
              <a:lnSpc>
                <a:spcPct val="150000"/>
              </a:lnSpc>
            </a:pP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Открыт </a:t>
            </a:r>
            <a:r>
              <a:rPr lang="ru-RU" sz="1600" b="1" dirty="0" smtClean="0"/>
              <a:t>производственный участок в </a:t>
            </a:r>
            <a:r>
              <a:rPr lang="ru-RU" sz="1600" b="1" dirty="0"/>
              <a:t>Кимрах </a:t>
            </a:r>
            <a:r>
              <a:rPr lang="ru-RU" sz="1600" b="1" dirty="0" smtClean="0"/>
              <a:t>(Тверская область, 160 км от Москвы), </a:t>
            </a:r>
            <a:r>
              <a:rPr lang="ru-RU" sz="1600" dirty="0" smtClean="0"/>
              <a:t>Челябинске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и офис компании в Москве</a:t>
            </a:r>
            <a:endParaRPr lang="ru-RU" sz="1600" dirty="0"/>
          </a:p>
        </p:txBody>
      </p:sp>
      <p:pic>
        <p:nvPicPr>
          <p:cNvPr id="2097163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96660" y="2206118"/>
            <a:ext cx="2286521" cy="1280452"/>
          </a:xfrm>
          <a:prstGeom prst="rect">
            <a:avLst/>
          </a:prstGeom>
        </p:spPr>
      </p:pic>
      <p:pic>
        <p:nvPicPr>
          <p:cNvPr id="2097164" name="Picture 12"/>
          <p:cNvPicPr>
            <a:picLocks noChangeAspect="1"/>
          </p:cNvPicPr>
          <p:nvPr/>
        </p:nvPicPr>
        <p:blipFill>
          <a:blip r:embed="rId7"/>
          <a:srcRect l="7445" r="13339" b="36895"/>
          <a:stretch>
            <a:fillRect/>
          </a:stretch>
        </p:blipFill>
        <p:spPr>
          <a:xfrm>
            <a:off x="9083183" y="2211617"/>
            <a:ext cx="1839902" cy="1024974"/>
          </a:xfrm>
          <a:prstGeom prst="rect">
            <a:avLst/>
          </a:prstGeom>
        </p:spPr>
      </p:pic>
      <p:pic>
        <p:nvPicPr>
          <p:cNvPr id="209716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64674" y="3382778"/>
            <a:ext cx="2593888" cy="1459062"/>
          </a:xfrm>
          <a:prstGeom prst="rect">
            <a:avLst/>
          </a:prstGeom>
        </p:spPr>
      </p:pic>
      <p:sp>
        <p:nvSpPr>
          <p:cNvPr id="1048630" name="TextBox 28"/>
          <p:cNvSpPr txBox="1"/>
          <p:nvPr/>
        </p:nvSpPr>
        <p:spPr>
          <a:xfrm>
            <a:off x="6481882" y="1221233"/>
            <a:ext cx="404599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Текущие </a:t>
            </a:r>
            <a:endParaRPr lang="ru-RU" sz="3200" b="1" dirty="0" smtClean="0"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Заказчики</a:t>
            </a:r>
            <a:endParaRPr lang="ru-RU" sz="3200" b="1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971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58349" y="3608576"/>
            <a:ext cx="2689570" cy="1007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346;p10"/>
          <p:cNvSpPr txBox="1">
            <a:spLocks noGrp="1"/>
          </p:cNvSpPr>
          <p:nvPr>
            <p:ph type="title"/>
          </p:nvPr>
        </p:nvSpPr>
        <p:spPr>
          <a:xfrm>
            <a:off x="360363" y="719138"/>
            <a:ext cx="10836275" cy="5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bas Neue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Цели проекта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4" name="TextBox 9"/>
          <p:cNvSpPr txBox="1"/>
          <p:nvPr/>
        </p:nvSpPr>
        <p:spPr>
          <a:xfrm>
            <a:off x="679999" y="1309529"/>
            <a:ext cx="5666808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+mj-lt"/>
              </a:rPr>
              <a:t>В 2024 г.  испытания с </a:t>
            </a:r>
            <a:r>
              <a:rPr lang="en-US" sz="1600" b="1" dirty="0" smtClean="0">
                <a:latin typeface="+mj-lt"/>
              </a:rPr>
              <a:t> </a:t>
            </a:r>
            <a:r>
              <a:rPr lang="ru-RU" altLang="en-US" sz="1600" b="1" dirty="0" smtClean="0">
                <a:latin typeface="+mj-lt"/>
              </a:rPr>
              <a:t>Норникелем,  ММК, ОЭМК и др. </a:t>
            </a:r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  <a:p>
            <a:r>
              <a:rPr lang="ru-RU" sz="1600" b="1" dirty="0" smtClean="0">
                <a:latin typeface="+mj-lt"/>
              </a:rPr>
              <a:t>Для продолжения работы необходимо:</a:t>
            </a:r>
          </a:p>
          <a:p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ru-RU" sz="1600" b="1" dirty="0" smtClean="0">
                <a:latin typeface="+mj-lt"/>
              </a:rPr>
              <a:t> Заключение договора </a:t>
            </a:r>
            <a:r>
              <a:rPr lang="ru-RU" sz="1600" dirty="0" smtClean="0">
                <a:latin typeface="+mj-lt"/>
              </a:rPr>
              <a:t>по нанесению </a:t>
            </a:r>
            <a:r>
              <a:rPr lang="ru-RU" sz="1600" dirty="0">
                <a:latin typeface="+mj-lt"/>
              </a:rPr>
              <a:t>защитного покрытия </a:t>
            </a:r>
            <a:r>
              <a:rPr lang="ru-RU" sz="1600" dirty="0" smtClean="0">
                <a:latin typeface="+mj-lt"/>
              </a:rPr>
              <a:t>на </a:t>
            </a:r>
            <a:r>
              <a:rPr lang="ru-RU" sz="1600" dirty="0" smtClean="0"/>
              <a:t>40…120 </a:t>
            </a:r>
            <a:r>
              <a:rPr lang="ru-RU" sz="1600" dirty="0"/>
              <a:t>т </a:t>
            </a:r>
            <a:r>
              <a:rPr lang="ru-RU" sz="1600" dirty="0" smtClean="0"/>
              <a:t>графитированных электродов</a:t>
            </a: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+mj-lt"/>
              </a:rPr>
              <a:t>2. Проведение испытаний, </a:t>
            </a:r>
            <a:r>
              <a:rPr lang="ru-RU" sz="1600" dirty="0" smtClean="0">
                <a:latin typeface="+mj-lt"/>
              </a:rPr>
              <a:t>измеримый </a:t>
            </a:r>
            <a:r>
              <a:rPr lang="ru-RU" sz="1600" dirty="0">
                <a:latin typeface="+mj-lt"/>
              </a:rPr>
              <a:t>результат </a:t>
            </a:r>
            <a:r>
              <a:rPr lang="ru-RU" sz="1600" dirty="0" smtClean="0">
                <a:latin typeface="+mj-lt"/>
              </a:rPr>
              <a:t>- </a:t>
            </a:r>
            <a:r>
              <a:rPr lang="ru-RU" sz="1600" dirty="0">
                <a:latin typeface="+mj-lt"/>
              </a:rPr>
              <a:t>снижение расхода графитированных электродов с защитным </a:t>
            </a:r>
            <a:r>
              <a:rPr lang="ru-RU" sz="1600" dirty="0" smtClean="0">
                <a:latin typeface="+mj-lt"/>
              </a:rPr>
              <a:t>покрытием не </a:t>
            </a:r>
            <a:r>
              <a:rPr lang="ru-RU" sz="1600" dirty="0">
                <a:latin typeface="+mj-lt"/>
              </a:rPr>
              <a:t>менее чем на </a:t>
            </a:r>
            <a:r>
              <a:rPr lang="ru-RU" sz="1600" dirty="0" smtClean="0">
                <a:latin typeface="+mj-lt"/>
              </a:rPr>
              <a:t>10…30%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+mj-lt"/>
              </a:rPr>
              <a:t>3. </a:t>
            </a:r>
            <a:r>
              <a:rPr lang="ru-RU" sz="1600" b="1" dirty="0">
                <a:latin typeface="+mj-lt"/>
              </a:rPr>
              <a:t>Открытие </a:t>
            </a:r>
            <a:r>
              <a:rPr lang="ru-RU" sz="1600" b="1" dirty="0" smtClean="0">
                <a:latin typeface="+mj-lt"/>
              </a:rPr>
              <a:t>новых </a:t>
            </a:r>
            <a:r>
              <a:rPr lang="ru-RU" sz="1600" b="1" dirty="0">
                <a:latin typeface="+mj-lt"/>
              </a:rPr>
              <a:t>производственных участков </a:t>
            </a:r>
            <a:endParaRPr lang="ru-RU" sz="16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+mj-lt"/>
              </a:rPr>
              <a:t>по </a:t>
            </a:r>
            <a:r>
              <a:rPr lang="ru-RU" sz="1600" dirty="0">
                <a:latin typeface="+mj-lt"/>
              </a:rPr>
              <a:t>нанесению </a:t>
            </a:r>
            <a:r>
              <a:rPr lang="ru-RU" sz="1600" dirty="0" smtClean="0">
                <a:latin typeface="+mj-lt"/>
              </a:rPr>
              <a:t>покрытий (срок  3…6 </a:t>
            </a:r>
            <a:r>
              <a:rPr lang="ru-RU" sz="1600" dirty="0">
                <a:latin typeface="+mj-lt"/>
              </a:rPr>
              <a:t>месяцев) в непосредственной близости к </a:t>
            </a:r>
            <a:r>
              <a:rPr lang="ru-RU" sz="1600" dirty="0" smtClean="0">
                <a:latin typeface="+mj-lt"/>
              </a:rPr>
              <a:t>заводу</a:t>
            </a:r>
            <a:endParaRPr lang="ru-RU" sz="1600" dirty="0"/>
          </a:p>
        </p:txBody>
      </p:sp>
      <p:pic>
        <p:nvPicPr>
          <p:cNvPr id="2097170" name="Picture 6" descr="Ммк логотип (68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7292" y="3844194"/>
            <a:ext cx="1366240" cy="1366240"/>
          </a:xfrm>
          <a:prstGeom prst="rect">
            <a:avLst/>
          </a:prstGeom>
          <a:noFill/>
        </p:spPr>
      </p:pic>
      <p:pic>
        <p:nvPicPr>
          <p:cNvPr id="2097171" name="Picture 16" descr="ГМК &amp;#8220;Норильский никель&amp;#8221; сегодня представляет обновленный бренд  компани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2898" y="2587730"/>
            <a:ext cx="1778435" cy="1256464"/>
          </a:xfrm>
          <a:prstGeom prst="rect">
            <a:avLst/>
          </a:prstGeom>
          <a:noFill/>
        </p:spPr>
      </p:pic>
      <p:sp>
        <p:nvSpPr>
          <p:cNvPr id="1048635" name="TextBox 18"/>
          <p:cNvSpPr txBox="1"/>
          <p:nvPr/>
        </p:nvSpPr>
        <p:spPr>
          <a:xfrm>
            <a:off x="6610678" y="1288323"/>
            <a:ext cx="437307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Потенциальные Заказчики</a:t>
            </a:r>
          </a:p>
        </p:txBody>
      </p:sp>
      <p:sp>
        <p:nvSpPr>
          <p:cNvPr id="1048636" name="Google Shape;302;p5"/>
          <p:cNvSpPr txBox="1"/>
          <p:nvPr/>
        </p:nvSpPr>
        <p:spPr>
          <a:xfrm>
            <a:off x="10425757" y="352029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9</a:t>
            </a:r>
            <a:endParaRPr sz="48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097174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910" y="2216472"/>
            <a:ext cx="2586446" cy="1724297"/>
          </a:xfrm>
          <a:prstGeom prst="rect">
            <a:avLst/>
          </a:prstGeom>
        </p:spPr>
      </p:pic>
      <p:pic>
        <p:nvPicPr>
          <p:cNvPr id="1026" name="Picture 2" descr="RS Tra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5" b="18803"/>
          <a:stretch/>
        </p:blipFill>
        <p:spPr bwMode="auto">
          <a:xfrm>
            <a:off x="8418512" y="3940769"/>
            <a:ext cx="2958740" cy="18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Tech 2021 - 16x9">
  <a:themeElements>
    <a:clrScheme name="Build up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5E8C"/>
      </a:accent1>
      <a:accent2>
        <a:srgbClr val="51657E"/>
      </a:accent2>
      <a:accent3>
        <a:srgbClr val="E28772"/>
      </a:accent3>
      <a:accent4>
        <a:srgbClr val="4CC9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ech  2022 - 16x9 (логотип)">
  <a:themeElements>
    <a:clrScheme name="Build up 20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65E8C"/>
      </a:accent1>
      <a:accent2>
        <a:srgbClr val="51657E"/>
      </a:accent2>
      <a:accent3>
        <a:srgbClr val="E28772"/>
      </a:accent3>
      <a:accent4>
        <a:srgbClr val="4CC9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1268</Words>
  <Application>Microsoft Office PowerPoint</Application>
  <PresentationFormat>Произвольный</PresentationFormat>
  <Paragraphs>210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Raleway Medium</vt:lpstr>
      <vt:lpstr>Open Sans Light Bold</vt:lpstr>
      <vt:lpstr>Calibri</vt:lpstr>
      <vt:lpstr>Bebas Neue</vt:lpstr>
      <vt:lpstr>Tahoma</vt:lpstr>
      <vt:lpstr>Helvetica Neue</vt:lpstr>
      <vt:lpstr>Open Sans Extra Bold 1</vt:lpstr>
      <vt:lpstr>Raleway</vt:lpstr>
      <vt:lpstr>GreenTech 2021 - 16x9</vt:lpstr>
      <vt:lpstr>green tech  2022 - 16x9 (логотип)</vt:lpstr>
      <vt:lpstr>Презентация PowerPoint</vt:lpstr>
      <vt:lpstr>Проблема</vt:lpstr>
      <vt:lpstr>Решение</vt:lpstr>
      <vt:lpstr>Технология</vt:lpstr>
      <vt:lpstr>Эффект от внедрения</vt:lpstr>
      <vt:lpstr>Конкуренты</vt:lpstr>
      <vt:lpstr>Команда</vt:lpstr>
      <vt:lpstr>Ресурсы</vt:lpstr>
      <vt:lpstr>Цели проекта</vt:lpstr>
      <vt:lpstr>Благодарим Вас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Невежин Станислав</dc:creator>
  <cp:lastModifiedBy>Stanislav</cp:lastModifiedBy>
  <cp:revision>16</cp:revision>
  <dcterms:created xsi:type="dcterms:W3CDTF">2020-12-15T11:43:52Z</dcterms:created>
  <dcterms:modified xsi:type="dcterms:W3CDTF">2023-09-16T11:51:40Z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bca3307feb3b4c07a23aad13ee031c50</vt:lpwstr>
  </property>
</Properties>
</file>