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7" r:id="rId3"/>
    <p:sldId id="287" r:id="rId4"/>
    <p:sldId id="289" r:id="rId5"/>
    <p:sldId id="273" r:id="rId6"/>
    <p:sldId id="288" r:id="rId7"/>
    <p:sldId id="285" r:id="rId8"/>
    <p:sldId id="261" r:id="rId9"/>
    <p:sldId id="265" r:id="rId10"/>
    <p:sldId id="269" r:id="rId11"/>
  </p:sldIdLst>
  <p:sldSz cx="12192000" cy="6858000"/>
  <p:notesSz cx="13716000" cy="24387175"/>
  <p:embeddedFontLst>
    <p:embeddedFont>
      <p:font typeface="Bebas Neue" panose="020B0606020202050201" pitchFamily="3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2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F53"/>
    <a:srgbClr val="EE6442"/>
    <a:srgbClr val="555357"/>
    <a:srgbClr val="737671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60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678" y="78"/>
      </p:cViewPr>
      <p:guideLst>
        <p:guide pos="52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38519BB-63F6-AEF1-6263-E3B24251FD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BDA9B1-A532-2272-98CA-36CE66403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170F5-6223-D148-BF68-A609C21562FD}" type="datetimeFigureOut">
              <a:rPr lang="ru-RU" smtClean="0"/>
              <a:t>20.07.2024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24EDE9-8E2B-DBDC-3C2C-36E5D0CC7E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архипелаг2035.рф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25277A-99BD-D91F-7A77-BCB407A25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480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D610-3952-434F-AD29-C763ECAC0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670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5284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1pPr>
    <a:lvl2pPr marL="191978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2pPr>
    <a:lvl3pPr marL="383957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3pPr>
    <a:lvl4pPr marL="575935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4pPr>
    <a:lvl5pPr marL="767913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5pPr>
    <a:lvl6pPr marL="959891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6pPr>
    <a:lvl7pPr marL="1151870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7pPr>
    <a:lvl8pPr marL="1343848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8pPr>
    <a:lvl9pPr marL="1535826" algn="l" defTabSz="383957" rtl="0" eaLnBrk="1" latinLnBrk="0" hangingPunct="1">
      <a:defRPr sz="5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4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8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8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8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8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7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75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8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8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5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4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7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3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2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8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8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DwAZ/UmZ4KgK8E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new.fips.ru/registers-doc-view/fips_servlet?DB=RUPAT&amp;DocNumber=2022106168&amp;TypeFile=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ew.fips.ru/registers-doc-view/fips_servlet?DB=RUPAT&amp;DocNumber=2772342&amp;TypeFile=html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new.fips.ru/registers-doc-view/fips_servlet?DB=EVM&amp;DocNumber=2022684387&amp;TypeFile=html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vstmsk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aremco.com/wp-content/uploads/2015/06/TechNote-623-Electrodes.pdf" TargetMode="External"/><Relationship Id="rId4" Type="http://schemas.openxmlformats.org/officeDocument/2006/relationships/hyperlink" Target="https://elektromotorendevier.nl/files/page/beschermende-coating-voor-electrodes-eng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loud.mail.ru/public/LjU4/nnDFU489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t.2035.university/project/vvst-pokrytia-dla-snizenia-rashoda-grafitirovannyh-elektrod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el6group.ru/" TargetMode="External"/><Relationship Id="rId4" Type="http://schemas.openxmlformats.org/officeDocument/2006/relationships/hyperlink" Target="https://deloros.ru/litsa/kirillova-natalya-limovn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1638A7E-A7AD-4834-0CB5-C3335936812F}"/>
              </a:ext>
            </a:extLst>
          </p:cNvPr>
          <p:cNvCxnSpPr>
            <a:cxnSpLocks/>
          </p:cNvCxnSpPr>
          <p:nvPr/>
        </p:nvCxnSpPr>
        <p:spPr>
          <a:xfrm>
            <a:off x="0" y="5452585"/>
            <a:ext cx="12192000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124" y="5743534"/>
            <a:ext cx="1214909" cy="1186170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354F9F7-4923-92B0-AB8F-DA53CB7EA1DC}"/>
              </a:ext>
            </a:extLst>
          </p:cNvPr>
          <p:cNvCxnSpPr>
            <a:cxnSpLocks/>
          </p:cNvCxnSpPr>
          <p:nvPr/>
        </p:nvCxnSpPr>
        <p:spPr>
          <a:xfrm>
            <a:off x="7398649" y="91756"/>
            <a:ext cx="3159002" cy="3747564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 0"/>
          <p:cNvSpPr/>
          <p:nvPr/>
        </p:nvSpPr>
        <p:spPr>
          <a:xfrm>
            <a:off x="901386" y="2865744"/>
            <a:ext cx="7447483" cy="3727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89"/>
              </a:lnSpc>
            </a:pPr>
            <a:r>
              <a:rPr lang="ru-RU" sz="2800" dirty="0">
                <a:solidFill>
                  <a:srgbClr val="000000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ВВСТ - покрытия для повышения качества и снижения себестоимости производства металла</a:t>
            </a:r>
            <a:endParaRPr lang="en-US" sz="2800" dirty="0"/>
          </a:p>
        </p:txBody>
      </p:sp>
      <p:sp>
        <p:nvSpPr>
          <p:cNvPr id="6" name="Text 1"/>
          <p:cNvSpPr/>
          <p:nvPr/>
        </p:nvSpPr>
        <p:spPr>
          <a:xfrm>
            <a:off x="901386" y="5904064"/>
            <a:ext cx="2350221" cy="225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16"/>
              </a:lnSpc>
            </a:pPr>
            <a:r>
              <a:rPr lang="ru-RU" sz="1463" dirty="0">
                <a:solidFill>
                  <a:srgbClr val="000000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Станислав Невежин</a:t>
            </a:r>
            <a:endParaRPr lang="en-US" sz="1463" dirty="0"/>
          </a:p>
        </p:txBody>
      </p:sp>
      <p:sp>
        <p:nvSpPr>
          <p:cNvPr id="7" name="Text 2"/>
          <p:cNvSpPr/>
          <p:nvPr/>
        </p:nvSpPr>
        <p:spPr>
          <a:xfrm>
            <a:off x="901386" y="6231364"/>
            <a:ext cx="1338303" cy="225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29"/>
              </a:lnSpc>
            </a:pPr>
            <a:r>
              <a:rPr lang="ru-RU" sz="900" dirty="0">
                <a:solidFill>
                  <a:srgbClr val="000000">
                    <a:alpha val="100000"/>
                  </a:srgb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Основатель ООО «ВВСТ»</a:t>
            </a:r>
            <a:endParaRPr lang="en-US" sz="900" dirty="0">
              <a:latin typeface="+mj-lt"/>
            </a:endParaRPr>
          </a:p>
        </p:txBody>
      </p:sp>
      <p:sp>
        <p:nvSpPr>
          <p:cNvPr id="13" name="Text 6"/>
          <p:cNvSpPr/>
          <p:nvPr/>
        </p:nvSpPr>
        <p:spPr>
          <a:xfrm>
            <a:off x="901386" y="3809190"/>
            <a:ext cx="4585013" cy="1525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350" dirty="0">
                <a:solidFill>
                  <a:srgbClr val="000000">
                    <a:alpha val="100000"/>
                  </a:srgbClr>
                </a:solidFill>
                <a:ea typeface="Calleo-Trial Light" pitchFamily="34" charset="-122"/>
              </a:rPr>
              <a:t>Новые производственные технологии</a:t>
            </a:r>
            <a:endParaRPr lang="en-US" sz="135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8F1609-F209-4D98-B962-0ED30D15B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54" y="115447"/>
            <a:ext cx="5130279" cy="1632211"/>
          </a:xfrm>
          <a:prstGeom prst="rect">
            <a:avLst/>
          </a:prstGeom>
        </p:spPr>
      </p:pic>
      <p:sp>
        <p:nvSpPr>
          <p:cNvPr id="12" name="Text 0">
            <a:extLst>
              <a:ext uri="{FF2B5EF4-FFF2-40B4-BE49-F238E27FC236}">
                <a16:creationId xmlns:a16="http://schemas.microsoft.com/office/drawing/2014/main" id="{4C7BB650-0DB2-43A2-806B-EFD45E4777B9}"/>
              </a:ext>
            </a:extLst>
          </p:cNvPr>
          <p:cNvSpPr/>
          <p:nvPr/>
        </p:nvSpPr>
        <p:spPr>
          <a:xfrm>
            <a:off x="901386" y="1779143"/>
            <a:ext cx="6117251" cy="319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89"/>
              </a:lnSpc>
            </a:pPr>
            <a:r>
              <a:rPr lang="ru-RU" sz="2800" dirty="0">
                <a:solidFill>
                  <a:srgbClr val="EE6442"/>
                </a:solidFill>
                <a:ea typeface="Calleo-Trial SemiBold" pitchFamily="34" charset="-122"/>
              </a:rPr>
              <a:t>Национальный сетевой акселератор</a:t>
            </a:r>
            <a:endParaRPr lang="en-US" sz="2800" dirty="0">
              <a:solidFill>
                <a:srgbClr val="EE6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9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3051" y="1640593"/>
            <a:ext cx="3469141" cy="3190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89"/>
              </a:lnSpc>
            </a:pPr>
            <a:r>
              <a:rPr lang="ru-RU" sz="2400" dirty="0">
                <a:solidFill>
                  <a:srgbClr val="000000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Запрос на поддержку</a:t>
            </a:r>
            <a:endParaRPr lang="en-US" sz="2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447" y="0"/>
            <a:ext cx="4474346" cy="685800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5779" y="5738823"/>
            <a:ext cx="2350221" cy="225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16"/>
              </a:lnSpc>
            </a:pPr>
            <a:r>
              <a:rPr lang="ru-RU" dirty="0">
                <a:solidFill>
                  <a:srgbClr val="000000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Невежин Станислав</a:t>
            </a:r>
            <a:endParaRPr lang="en-US" dirty="0"/>
          </a:p>
        </p:txBody>
      </p:sp>
      <p:sp>
        <p:nvSpPr>
          <p:cNvPr id="7" name="Text 2"/>
          <p:cNvSpPr/>
          <p:nvPr/>
        </p:nvSpPr>
        <p:spPr>
          <a:xfrm>
            <a:off x="625779" y="6211931"/>
            <a:ext cx="2147876" cy="245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29"/>
              </a:lnSpc>
            </a:pPr>
            <a:r>
              <a:rPr lang="ru-RU" sz="1600" dirty="0">
                <a:solidFill>
                  <a:srgbClr val="000000">
                    <a:alpha val="100000"/>
                  </a:srgbClr>
                </a:solidFill>
                <a:ea typeface="Calleo-Trial Light" pitchFamily="34" charset="-122"/>
                <a:cs typeface="Calleo-Trial Light" pitchFamily="34" charset="-120"/>
              </a:rPr>
              <a:t>Основатель ООО «ВВСТ»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9590609" y="3277587"/>
            <a:ext cx="708021" cy="322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48"/>
              </a:lnSpc>
            </a:pPr>
            <a:r>
              <a:rPr lang="en-US" sz="1763" dirty="0">
                <a:solidFill>
                  <a:srgbClr val="9C9C9C">
                    <a:alpha val="100000"/>
                  </a:srgbClr>
                </a:solidFill>
                <a:ea typeface="Calleo-Trial Regular" pitchFamily="34" charset="-122"/>
                <a:cs typeface="Calleo-Trial Regular" pitchFamily="34" charset="-120"/>
              </a:rPr>
              <a:t>фото</a:t>
            </a:r>
            <a:endParaRPr lang="en-US" sz="1763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37" y="5671830"/>
            <a:ext cx="1214909" cy="11861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8F1609-F209-4D98-B962-0ED30D15B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00" y="265785"/>
            <a:ext cx="3851292" cy="1225298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C0E3A3C-0454-F92B-4904-4B2D541284DE}"/>
              </a:ext>
            </a:extLst>
          </p:cNvPr>
          <p:cNvCxnSpPr>
            <a:cxnSpLocks/>
          </p:cNvCxnSpPr>
          <p:nvPr/>
        </p:nvCxnSpPr>
        <p:spPr>
          <a:xfrm>
            <a:off x="7688921" y="0"/>
            <a:ext cx="10975" cy="687739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8354F9F7-4923-92B0-AB8F-DA53CB7EA1DC}"/>
              </a:ext>
            </a:extLst>
          </p:cNvPr>
          <p:cNvCxnSpPr>
            <a:cxnSpLocks/>
          </p:cNvCxnSpPr>
          <p:nvPr/>
        </p:nvCxnSpPr>
        <p:spPr>
          <a:xfrm>
            <a:off x="10207" y="5671830"/>
            <a:ext cx="767871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2">
            <a:extLst>
              <a:ext uri="{FF2B5EF4-FFF2-40B4-BE49-F238E27FC236}">
                <a16:creationId xmlns:a16="http://schemas.microsoft.com/office/drawing/2014/main" id="{97448D64-DABA-40F6-B0FD-1F20BBD8480D}"/>
              </a:ext>
            </a:extLst>
          </p:cNvPr>
          <p:cNvSpPr/>
          <p:nvPr/>
        </p:nvSpPr>
        <p:spPr>
          <a:xfrm>
            <a:off x="625779" y="6582285"/>
            <a:ext cx="2147876" cy="245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829"/>
              </a:lnSpc>
            </a:pPr>
            <a:r>
              <a:rPr lang="ru-RU" sz="1600" dirty="0">
                <a:solidFill>
                  <a:srgbClr val="000000">
                    <a:alpha val="100000"/>
                  </a:srgbClr>
                </a:solidFill>
                <a:ea typeface="Calleo-Trial Light" pitchFamily="34" charset="-122"/>
                <a:cs typeface="Calleo-Trial Light" pitchFamily="34" charset="-120"/>
              </a:rPr>
              <a:t>+7 963 054 83 89</a:t>
            </a:r>
            <a:endParaRPr lang="en-US" sz="1600" dirty="0"/>
          </a:p>
        </p:txBody>
      </p:sp>
      <p:sp>
        <p:nvSpPr>
          <p:cNvPr id="17" name="Google Shape;170;p10">
            <a:extLst>
              <a:ext uri="{FF2B5EF4-FFF2-40B4-BE49-F238E27FC236}">
                <a16:creationId xmlns:a16="http://schemas.microsoft.com/office/drawing/2014/main" id="{EADD5ED2-1B20-45D8-A195-6A62110E16EC}"/>
              </a:ext>
            </a:extLst>
          </p:cNvPr>
          <p:cNvSpPr txBox="1">
            <a:spLocks/>
          </p:cNvSpPr>
          <p:nvPr/>
        </p:nvSpPr>
        <p:spPr>
          <a:xfrm>
            <a:off x="581484" y="2431862"/>
            <a:ext cx="6652944" cy="294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750" lvl="1" indent="-285750"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b="1" kern="0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  <a:sym typeface="Gilroy Light"/>
              </a:rPr>
              <a:t>1. Органы исполнительной власти </a:t>
            </a:r>
            <a:r>
              <a:rPr lang="ru-RU" sz="1800" kern="0" dirty="0">
                <a:ea typeface="Batang" panose="02030600000101010101" pitchFamily="18" charset="-127"/>
                <a:cs typeface="Arial" panose="020B0604020202020204" pitchFamily="34" charset="0"/>
                <a:sym typeface="Gilroy Light"/>
              </a:rPr>
              <a:t>–  обсуждение    вариантов открытия производства по нанесению покрытий.</a:t>
            </a:r>
          </a:p>
          <a:p>
            <a:pPr marL="393750" lvl="1" indent="-285750"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b="1" kern="0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  <a:sym typeface="Gilroy Light"/>
              </a:rPr>
              <a:t>2. Ведущие компании </a:t>
            </a:r>
            <a:r>
              <a:rPr lang="ru-RU" sz="1800" kern="0" dirty="0">
                <a:ea typeface="Batang" panose="02030600000101010101" pitchFamily="18" charset="-127"/>
                <a:cs typeface="Arial" panose="020B0604020202020204" pitchFamily="34" charset="0"/>
                <a:sym typeface="Gilroy Light"/>
              </a:rPr>
              <a:t>– обсуждение условий стратегического партнерства для развития проекта.</a:t>
            </a:r>
          </a:p>
          <a:p>
            <a:pPr marL="393750" lvl="1" indent="-285750">
              <a:spcBef>
                <a:spcPts val="5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1800" b="1" kern="0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  <a:sym typeface="Gilroy Light"/>
              </a:rPr>
              <a:t>3. НТИ</a:t>
            </a:r>
            <a:r>
              <a:rPr lang="ru-RU" sz="1800" kern="0" dirty="0">
                <a:solidFill>
                  <a:srgbClr val="FFC000"/>
                </a:solidFill>
                <a:ea typeface="Batang" panose="02030600000101010101" pitchFamily="18" charset="-127"/>
                <a:cs typeface="Arial" panose="020B0604020202020204" pitchFamily="34" charset="0"/>
                <a:sym typeface="Gilroy Light"/>
              </a:rPr>
              <a:t> </a:t>
            </a:r>
            <a:r>
              <a:rPr lang="ru-RU" sz="1800" kern="0" dirty="0">
                <a:ea typeface="Batang" panose="02030600000101010101" pitchFamily="18" charset="-127"/>
                <a:cs typeface="Arial" panose="020B0604020202020204" pitchFamily="34" charset="0"/>
                <a:sym typeface="Gilroy Light"/>
              </a:rPr>
              <a:t>– поддержка проекта на конкурсах ФСИ.</a:t>
            </a:r>
            <a:endParaRPr lang="ru-RU" sz="1800" dirty="0"/>
          </a:p>
        </p:txBody>
      </p:sp>
      <p:pic>
        <p:nvPicPr>
          <p:cNvPr id="4" name="Picture 2" descr="http://qrcoder.ru/code/?https%3A%2F%2Fvvstmsk.ru%2F&amp;4&amp;0">
            <a:extLst>
              <a:ext uri="{FF2B5EF4-FFF2-40B4-BE49-F238E27FC236}">
                <a16:creationId xmlns:a16="http://schemas.microsoft.com/office/drawing/2014/main" id="{F8E7CC43-5300-FE1F-F00D-2FBA55CD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8236" y="2236410"/>
            <a:ext cx="3340475" cy="3340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265119" y="0"/>
            <a:ext cx="925563" cy="6858000"/>
          </a:xfrm>
          <a:prstGeom prst="rect">
            <a:avLst/>
          </a:prstGeom>
          <a:solidFill>
            <a:srgbClr val="EE6442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638175" y="267738"/>
            <a:ext cx="4951822" cy="604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r>
              <a:rPr lang="ru-RU" sz="3200" dirty="0">
                <a:solidFill>
                  <a:srgbClr val="000000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Проблемы потребителя</a:t>
            </a:r>
            <a:endParaRPr lang="en-US" sz="32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4C1BF12-22A0-1F9E-547B-1FA3931391C1}"/>
              </a:ext>
            </a:extLst>
          </p:cNvPr>
          <p:cNvCxnSpPr>
            <a:cxnSpLocks/>
          </p:cNvCxnSpPr>
          <p:nvPr/>
        </p:nvCxnSpPr>
        <p:spPr>
          <a:xfrm>
            <a:off x="1332" y="1036702"/>
            <a:ext cx="11263787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7D814AF-7AA9-4E66-728E-B2C01D68186C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11727901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E3E94-982D-68B1-632B-C329EBC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876" y="274402"/>
            <a:ext cx="1234303" cy="604759"/>
          </a:xfrm>
          <a:prstGeom prst="rect">
            <a:avLst/>
          </a:prstGeom>
        </p:spPr>
      </p:pic>
      <p:sp>
        <p:nvSpPr>
          <p:cNvPr id="25" name="Google Shape;302;p5">
            <a:extLst>
              <a:ext uri="{FF2B5EF4-FFF2-40B4-BE49-F238E27FC236}">
                <a16:creationId xmlns:a16="http://schemas.microsoft.com/office/drawing/2014/main" id="{A739BB6A-014B-6559-D376-64B59952F0C9}"/>
              </a:ext>
            </a:extLst>
          </p:cNvPr>
          <p:cNvSpPr txBox="1"/>
          <p:nvPr/>
        </p:nvSpPr>
        <p:spPr>
          <a:xfrm>
            <a:off x="9053896" y="178511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2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294E803F-57F3-4F09-06EF-0EACFD4EF2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83" t="3665" r="11283"/>
          <a:stretch/>
        </p:blipFill>
        <p:spPr>
          <a:xfrm>
            <a:off x="492368" y="1725381"/>
            <a:ext cx="2902033" cy="36104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27" name="Group 4">
            <a:extLst>
              <a:ext uri="{FF2B5EF4-FFF2-40B4-BE49-F238E27FC236}">
                <a16:creationId xmlns:a16="http://schemas.microsoft.com/office/drawing/2014/main" id="{C4E864DA-E0F5-A777-FA15-1D8B60369FE1}"/>
              </a:ext>
            </a:extLst>
          </p:cNvPr>
          <p:cNvGrpSpPr/>
          <p:nvPr/>
        </p:nvGrpSpPr>
        <p:grpSpPr>
          <a:xfrm>
            <a:off x="3829049" y="1232928"/>
            <a:ext cx="3371851" cy="2215992"/>
            <a:chOff x="0" y="645451"/>
            <a:chExt cx="13956170" cy="2954655"/>
          </a:xfrm>
        </p:grpSpPr>
        <p:sp>
          <p:nvSpPr>
            <p:cNvPr id="28" name="TextBox 5">
              <a:extLst>
                <a:ext uri="{FF2B5EF4-FFF2-40B4-BE49-F238E27FC236}">
                  <a16:creationId xmlns:a16="http://schemas.microsoft.com/office/drawing/2014/main" id="{11073078-76D7-8456-7B5C-F7E39D271BB8}"/>
                </a:ext>
              </a:extLst>
            </p:cNvPr>
            <p:cNvSpPr txBox="1"/>
            <p:nvPr/>
          </p:nvSpPr>
          <p:spPr>
            <a:xfrm>
              <a:off x="0" y="645451"/>
              <a:ext cx="13956170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Графитированные </a:t>
              </a: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электроды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319144A0-D4BE-57A2-DCA5-6AAF55B22D18}"/>
                </a:ext>
              </a:extLst>
            </p:cNvPr>
            <p:cNvSpPr txBox="1"/>
            <p:nvPr/>
          </p:nvSpPr>
          <p:spPr>
            <a:xfrm>
              <a:off x="0" y="1630336"/>
              <a:ext cx="13956170" cy="1969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используются в дуговых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печах для производства 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различных марок стали,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цветных  металлов и др.</a:t>
              </a:r>
              <a:endPara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030B245C-B0A5-56E5-89CD-F57FFDB6F611}"/>
              </a:ext>
            </a:extLst>
          </p:cNvPr>
          <p:cNvGrpSpPr/>
          <p:nvPr/>
        </p:nvGrpSpPr>
        <p:grpSpPr>
          <a:xfrm>
            <a:off x="3827437" y="3712226"/>
            <a:ext cx="3662986" cy="2231965"/>
            <a:chOff x="0" y="563282"/>
            <a:chExt cx="13956170" cy="2975952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8B46D036-A03E-B439-1F66-EA160DB105CC}"/>
                </a:ext>
              </a:extLst>
            </p:cNvPr>
            <p:cNvSpPr txBox="1"/>
            <p:nvPr/>
          </p:nvSpPr>
          <p:spPr>
            <a:xfrm>
              <a:off x="0" y="563282"/>
              <a:ext cx="13956170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Д</a:t>
              </a: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о</a:t>
              </a:r>
              <a:r>
                <a:rPr lang="en-US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 40% </a:t>
              </a: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графита </a:t>
              </a: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с электродов</a:t>
              </a:r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C38ACA32-AFC4-4553-D3B6-7661D780E12C}"/>
                </a:ext>
              </a:extLst>
            </p:cNvPr>
            <p:cNvSpPr txBox="1"/>
            <p:nvPr/>
          </p:nvSpPr>
          <p:spPr>
            <a:xfrm>
              <a:off x="0" y="1630336"/>
              <a:ext cx="13956170" cy="1908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расходуется зря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из-за высокотемпературной коррозии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боковой поверхности электродов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при выплавке стали в дуговых печах</a:t>
              </a:r>
              <a:endPara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E7E521FF-1BE8-13C2-95BE-859BFEDCE87E}"/>
              </a:ext>
            </a:extLst>
          </p:cNvPr>
          <p:cNvGrpSpPr/>
          <p:nvPr/>
        </p:nvGrpSpPr>
        <p:grpSpPr>
          <a:xfrm>
            <a:off x="7886699" y="933632"/>
            <a:ext cx="3981452" cy="2515288"/>
            <a:chOff x="-2" y="677960"/>
            <a:chExt cx="13956172" cy="3353718"/>
          </a:xfrm>
        </p:grpSpPr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7905DA00-4197-96CD-A945-2AF97F7E10FC}"/>
                </a:ext>
              </a:extLst>
            </p:cNvPr>
            <p:cNvSpPr txBox="1"/>
            <p:nvPr/>
          </p:nvSpPr>
          <p:spPr>
            <a:xfrm>
              <a:off x="-2" y="677960"/>
              <a:ext cx="13956170" cy="952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ts val="672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Расход электродов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731C86EC-65B2-4DD7-F068-3D8B8C31483B}"/>
                </a:ext>
              </a:extLst>
            </p:cNvPr>
            <p:cNvSpPr txBox="1"/>
            <p:nvPr/>
          </p:nvSpPr>
          <p:spPr>
            <a:xfrm>
              <a:off x="2" y="1630336"/>
              <a:ext cx="13956168" cy="2401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составляет до 4…8 кг на тонну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выплавляемой стали,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при этом затраты на электроды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могут составлять до 15%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от себестоимости выплавки стали</a:t>
              </a:r>
              <a:endPara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roup 4">
            <a:extLst>
              <a:ext uri="{FF2B5EF4-FFF2-40B4-BE49-F238E27FC236}">
                <a16:creationId xmlns:a16="http://schemas.microsoft.com/office/drawing/2014/main" id="{6477D3BF-1222-AA5F-EF30-50187EC05F14}"/>
              </a:ext>
            </a:extLst>
          </p:cNvPr>
          <p:cNvGrpSpPr/>
          <p:nvPr/>
        </p:nvGrpSpPr>
        <p:grpSpPr>
          <a:xfrm>
            <a:off x="7886697" y="3698543"/>
            <a:ext cx="3981452" cy="2560941"/>
            <a:chOff x="-2" y="677960"/>
            <a:chExt cx="13956172" cy="3414588"/>
          </a:xfrm>
        </p:grpSpPr>
        <p:sp>
          <p:nvSpPr>
            <p:cNvPr id="37" name="TextBox 5">
              <a:extLst>
                <a:ext uri="{FF2B5EF4-FFF2-40B4-BE49-F238E27FC236}">
                  <a16:creationId xmlns:a16="http://schemas.microsoft.com/office/drawing/2014/main" id="{FA3024A0-7654-EDCF-F8CC-123B2F86111A}"/>
                </a:ext>
              </a:extLst>
            </p:cNvPr>
            <p:cNvSpPr txBox="1"/>
            <p:nvPr/>
          </p:nvSpPr>
          <p:spPr>
            <a:xfrm>
              <a:off x="-2" y="677960"/>
              <a:ext cx="13956168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Дефицит </a:t>
              </a: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и рост стоимости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C7F371B5-C470-57EC-B338-E3D460E78F59}"/>
                </a:ext>
              </a:extLst>
            </p:cNvPr>
            <p:cNvSpPr txBox="1"/>
            <p:nvPr/>
          </p:nvSpPr>
          <p:spPr>
            <a:xfrm>
              <a:off x="2" y="1630336"/>
              <a:ext cx="13956168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электродов из-за сокращения производства в КНР,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ужесточение эко-требований </a:t>
              </a:r>
              <a:endPara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(менее 2 тонн 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</a:t>
              </a:r>
              <a:r>
                <a:rPr lang="en-US" sz="1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на тонну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выплавляемой стали)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265119" y="0"/>
            <a:ext cx="925563" cy="6858000"/>
          </a:xfrm>
          <a:prstGeom prst="rect">
            <a:avLst/>
          </a:prstGeom>
          <a:solidFill>
            <a:srgbClr val="EE6442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834616" y="294480"/>
            <a:ext cx="4951822" cy="604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32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4C1BF12-22A0-1F9E-547B-1FA3931391C1}"/>
              </a:ext>
            </a:extLst>
          </p:cNvPr>
          <p:cNvCxnSpPr>
            <a:cxnSpLocks/>
          </p:cNvCxnSpPr>
          <p:nvPr/>
        </p:nvCxnSpPr>
        <p:spPr>
          <a:xfrm>
            <a:off x="1332" y="1036702"/>
            <a:ext cx="11263787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7D814AF-7AA9-4E66-728E-B2C01D68186C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11727901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4">
            <a:extLst>
              <a:ext uri="{FF2B5EF4-FFF2-40B4-BE49-F238E27FC236}">
                <a16:creationId xmlns:a16="http://schemas.microsoft.com/office/drawing/2014/main" id="{D2995084-2709-3773-3C51-7DACB1C5FBC0}"/>
              </a:ext>
            </a:extLst>
          </p:cNvPr>
          <p:cNvSpPr/>
          <p:nvPr/>
        </p:nvSpPr>
        <p:spPr>
          <a:xfrm>
            <a:off x="834616" y="6579263"/>
            <a:ext cx="3069409" cy="2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Архипелаг2035.рф   /   Сахалин 8 – 21 июля 2024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E3E94-982D-68B1-632B-C329EBC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876" y="274402"/>
            <a:ext cx="1234303" cy="604759"/>
          </a:xfrm>
          <a:prstGeom prst="rect">
            <a:avLst/>
          </a:prstGeom>
        </p:spPr>
      </p:pic>
      <p:sp>
        <p:nvSpPr>
          <p:cNvPr id="10" name="Google Shape;97;p3">
            <a:extLst>
              <a:ext uri="{FF2B5EF4-FFF2-40B4-BE49-F238E27FC236}">
                <a16:creationId xmlns:a16="http://schemas.microsoft.com/office/drawing/2014/main" id="{DD5E9940-4602-4B9E-81DC-2AD1D6D5C039}"/>
              </a:ext>
            </a:extLst>
          </p:cNvPr>
          <p:cNvSpPr txBox="1">
            <a:spLocks/>
          </p:cNvSpPr>
          <p:nvPr/>
        </p:nvSpPr>
        <p:spPr>
          <a:xfrm>
            <a:off x="638175" y="7855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sz="3200" dirty="0">
                <a:latin typeface="+mn-lt"/>
              </a:rPr>
              <a:t>Наше решение (</a:t>
            </a:r>
            <a:r>
              <a:rPr lang="en-US" sz="3200" dirty="0">
                <a:latin typeface="+mn-lt"/>
              </a:rPr>
              <a:t>TRL &amp; MRL 8)</a:t>
            </a:r>
            <a:endParaRPr lang="ru-RU" sz="3200" dirty="0">
              <a:latin typeface="+mn-lt"/>
            </a:endParaRPr>
          </a:p>
        </p:txBody>
      </p:sp>
      <p:grpSp>
        <p:nvGrpSpPr>
          <p:cNvPr id="23" name="Group 7">
            <a:extLst>
              <a:ext uri="{FF2B5EF4-FFF2-40B4-BE49-F238E27FC236}">
                <a16:creationId xmlns:a16="http://schemas.microsoft.com/office/drawing/2014/main" id="{7DB2E9F5-2D57-34DB-A54E-D3BC989EE8CB}"/>
              </a:ext>
            </a:extLst>
          </p:cNvPr>
          <p:cNvGrpSpPr/>
          <p:nvPr/>
        </p:nvGrpSpPr>
        <p:grpSpPr>
          <a:xfrm>
            <a:off x="681330" y="1418590"/>
            <a:ext cx="3710762" cy="1830760"/>
            <a:chOff x="-95302" y="-9525"/>
            <a:chExt cx="11532008" cy="2441015"/>
          </a:xfrm>
        </p:grpSpPr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46CF1947-2EBB-7E7B-F0F9-2748AFA3F964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Нанесение покрытий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AAFA63DF-7864-3463-AF73-14FD9B4E63C7}"/>
                </a:ext>
              </a:extLst>
            </p:cNvPr>
            <p:cNvSpPr txBox="1"/>
            <p:nvPr/>
          </p:nvSpPr>
          <p:spPr>
            <a:xfrm>
              <a:off x="-95302" y="461717"/>
              <a:ext cx="11436707" cy="1969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позволяющих снизить </a:t>
              </a: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неэффективный расход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электродов на 10… 30%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для металлургических заводов</a:t>
              </a:r>
            </a:p>
          </p:txBody>
        </p:sp>
      </p:grpSp>
      <p:grpSp>
        <p:nvGrpSpPr>
          <p:cNvPr id="26" name="Group 7">
            <a:extLst>
              <a:ext uri="{FF2B5EF4-FFF2-40B4-BE49-F238E27FC236}">
                <a16:creationId xmlns:a16="http://schemas.microsoft.com/office/drawing/2014/main" id="{AACC3DF7-300C-0930-D3F7-D58A14A43577}"/>
              </a:ext>
            </a:extLst>
          </p:cNvPr>
          <p:cNvGrpSpPr/>
          <p:nvPr/>
        </p:nvGrpSpPr>
        <p:grpSpPr>
          <a:xfrm>
            <a:off x="7655741" y="1413447"/>
            <a:ext cx="3699510" cy="1880982"/>
            <a:chOff x="-60334" y="-9525"/>
            <a:chExt cx="11497040" cy="2507978"/>
          </a:xfrm>
        </p:grpSpPr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0BB9AA25-7212-9953-79A3-620FA59B574D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Защищаемые электроды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TextBox 9">
              <a:extLst>
                <a:ext uri="{FF2B5EF4-FFF2-40B4-BE49-F238E27FC236}">
                  <a16:creationId xmlns:a16="http://schemas.microsoft.com/office/drawing/2014/main" id="{2B81F586-06DB-0205-761B-B27519098E8B}"/>
                </a:ext>
              </a:extLst>
            </p:cNvPr>
            <p:cNvSpPr txBox="1"/>
            <p:nvPr/>
          </p:nvSpPr>
          <p:spPr>
            <a:xfrm>
              <a:off x="-60334" y="528681"/>
              <a:ext cx="11436707" cy="196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диаметром до 750 мм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марок от 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RP</a:t>
              </a: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до 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UHP</a:t>
              </a: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всех производителей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(</a:t>
              </a: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Энергопром, </a:t>
              </a:r>
              <a:r>
                <a:rPr lang="en-US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Fangda </a:t>
              </a: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и др.)</a:t>
              </a:r>
              <a:endPara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EE76A2F9-DB81-FD36-0905-D64693DEE703}"/>
              </a:ext>
            </a:extLst>
          </p:cNvPr>
          <p:cNvGrpSpPr/>
          <p:nvPr/>
        </p:nvGrpSpPr>
        <p:grpSpPr>
          <a:xfrm>
            <a:off x="4353136" y="1418590"/>
            <a:ext cx="3719052" cy="1853439"/>
            <a:chOff x="-121065" y="-9525"/>
            <a:chExt cx="11557771" cy="2471250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A3FF0D10-DB0F-6449-9F1D-8AF16FF86A2B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Наши возможности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610AB44C-F076-2324-4825-D37870935E4A}"/>
                </a:ext>
              </a:extLst>
            </p:cNvPr>
            <p:cNvSpPr txBox="1"/>
            <p:nvPr/>
          </p:nvSpPr>
          <p:spPr>
            <a:xfrm>
              <a:off x="-121065" y="491956"/>
              <a:ext cx="11436707" cy="196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защита до 200 тонн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электродов в месяц</a:t>
              </a: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на одном участке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нанесения покрытий</a:t>
              </a:r>
              <a:endParaRPr lang="en-US" sz="3200" kern="0" dirty="0">
                <a:solidFill>
                  <a:srgbClr val="000000"/>
                </a:solidFill>
                <a:latin typeface="Open Sans Extra Bold 1"/>
                <a:cs typeface="Arial"/>
                <a:sym typeface="Arial"/>
              </a:endParaRPr>
            </a:p>
          </p:txBody>
        </p:sp>
      </p:grpSp>
      <p:sp>
        <p:nvSpPr>
          <p:cNvPr id="32" name="Google Shape;302;p5">
            <a:extLst>
              <a:ext uri="{FF2B5EF4-FFF2-40B4-BE49-F238E27FC236}">
                <a16:creationId xmlns:a16="http://schemas.microsoft.com/office/drawing/2014/main" id="{F94A013D-0C38-88DB-991D-4283412E17AC}"/>
              </a:ext>
            </a:extLst>
          </p:cNvPr>
          <p:cNvSpPr txBox="1"/>
          <p:nvPr/>
        </p:nvSpPr>
        <p:spPr>
          <a:xfrm>
            <a:off x="9046891" y="193508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3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33" name="Picture 10" descr="Китай HP GRAPHITE ЭЛЕКТРОДЫ - Диапазон диаметров от 200 мм до 600 мм  Производитель и фабрики | АО HUI">
            <a:extLst>
              <a:ext uri="{FF2B5EF4-FFF2-40B4-BE49-F238E27FC236}">
                <a16:creationId xmlns:a16="http://schemas.microsoft.com/office/drawing/2014/main" id="{D22CCB8A-B40A-1DD4-B83E-6BDDC2C0D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75" b="786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64" b="34743"/>
          <a:stretch/>
        </p:blipFill>
        <p:spPr bwMode="auto">
          <a:xfrm>
            <a:off x="1583780" y="3175508"/>
            <a:ext cx="7151282" cy="318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1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265119" y="0"/>
            <a:ext cx="925563" cy="6858000"/>
          </a:xfrm>
          <a:prstGeom prst="rect">
            <a:avLst/>
          </a:prstGeom>
          <a:solidFill>
            <a:srgbClr val="EE6442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834616" y="294480"/>
            <a:ext cx="4951822" cy="604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32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4C1BF12-22A0-1F9E-547B-1FA3931391C1}"/>
              </a:ext>
            </a:extLst>
          </p:cNvPr>
          <p:cNvCxnSpPr>
            <a:cxnSpLocks/>
          </p:cNvCxnSpPr>
          <p:nvPr/>
        </p:nvCxnSpPr>
        <p:spPr>
          <a:xfrm>
            <a:off x="1332" y="1036702"/>
            <a:ext cx="11263787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7D814AF-7AA9-4E66-728E-B2C01D68186C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11727901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4">
            <a:extLst>
              <a:ext uri="{FF2B5EF4-FFF2-40B4-BE49-F238E27FC236}">
                <a16:creationId xmlns:a16="http://schemas.microsoft.com/office/drawing/2014/main" id="{D2995084-2709-3773-3C51-7DACB1C5FBC0}"/>
              </a:ext>
            </a:extLst>
          </p:cNvPr>
          <p:cNvSpPr/>
          <p:nvPr/>
        </p:nvSpPr>
        <p:spPr>
          <a:xfrm>
            <a:off x="834616" y="6579263"/>
            <a:ext cx="3069409" cy="2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Архипелаг2035.рф   /   Сахалин 8 – 21 июля 2024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E3E94-982D-68B1-632B-C329EBC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876" y="274402"/>
            <a:ext cx="1234303" cy="604759"/>
          </a:xfrm>
          <a:prstGeom prst="rect">
            <a:avLst/>
          </a:prstGeom>
        </p:spPr>
      </p:pic>
      <p:sp>
        <p:nvSpPr>
          <p:cNvPr id="10" name="Google Shape;97;p3">
            <a:extLst>
              <a:ext uri="{FF2B5EF4-FFF2-40B4-BE49-F238E27FC236}">
                <a16:creationId xmlns:a16="http://schemas.microsoft.com/office/drawing/2014/main" id="{DD5E9940-4602-4B9E-81DC-2AD1D6D5C039}"/>
              </a:ext>
            </a:extLst>
          </p:cNvPr>
          <p:cNvSpPr txBox="1">
            <a:spLocks/>
          </p:cNvSpPr>
          <p:nvPr/>
        </p:nvSpPr>
        <p:spPr>
          <a:xfrm>
            <a:off x="638175" y="7855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sz="3200" dirty="0">
                <a:latin typeface="+mn-lt"/>
              </a:rPr>
              <a:t>Наше решение (</a:t>
            </a:r>
            <a:r>
              <a:rPr lang="en-US" sz="3200" dirty="0">
                <a:latin typeface="+mn-lt"/>
              </a:rPr>
              <a:t>TRL &amp; MRL 8)</a:t>
            </a:r>
            <a:endParaRPr lang="ru-RU" sz="3200" dirty="0">
              <a:latin typeface="+mn-lt"/>
            </a:endParaRPr>
          </a:p>
        </p:txBody>
      </p:sp>
      <p:sp>
        <p:nvSpPr>
          <p:cNvPr id="32" name="Google Shape;302;p5">
            <a:extLst>
              <a:ext uri="{FF2B5EF4-FFF2-40B4-BE49-F238E27FC236}">
                <a16:creationId xmlns:a16="http://schemas.microsoft.com/office/drawing/2014/main" id="{F94A013D-0C38-88DB-991D-4283412E17AC}"/>
              </a:ext>
            </a:extLst>
          </p:cNvPr>
          <p:cNvSpPr txBox="1"/>
          <p:nvPr/>
        </p:nvSpPr>
        <p:spPr>
          <a:xfrm>
            <a:off x="9046891" y="193508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4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5" name="Picture 6" descr="https://media-private.canva.com/MADg3qinZ3c/1/thumbnail.jpg?response-expires=Wed%2C%2012%20Feb%202020%2017%3A41%3A35%20GMT&amp;X-Amz-Algorithm=AWS4-HMAC-SHA256&amp;X-Amz-Date=20200212T152807Z&amp;X-Amz-SignedHeaders=host&amp;X-Amz-Expires=8007&amp;X-Amz-Credential=AKIAJWF6QO3UH4PAAJ6Q%2F20200212%2Fus-east-1%2Fs3%2Faws4_request&amp;X-Amz-Signature=7d75be3a42c1e4dea93abc57c8c99bded03c1d5b254c1baeedfbbe6d73aa89e6">
            <a:extLst>
              <a:ext uri="{FF2B5EF4-FFF2-40B4-BE49-F238E27FC236}">
                <a16:creationId xmlns:a16="http://schemas.microsoft.com/office/drawing/2014/main" id="{FB3A1928-9509-4031-AA63-66ED5317B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483" y="3111770"/>
            <a:ext cx="1921203" cy="1921203"/>
          </a:xfrm>
          <a:prstGeom prst="rect">
            <a:avLst/>
          </a:prstGeom>
          <a:noFill/>
        </p:spPr>
      </p:pic>
      <p:pic>
        <p:nvPicPr>
          <p:cNvPr id="66" name="Picture 7">
            <a:extLst>
              <a:ext uri="{FF2B5EF4-FFF2-40B4-BE49-F238E27FC236}">
                <a16:creationId xmlns:a16="http://schemas.microsoft.com/office/drawing/2014/main" id="{EE0CFC28-C1A9-31CC-0A3B-8CE7FD10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121" y="3073402"/>
            <a:ext cx="2321180" cy="203335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7" name="Плюс 13">
            <a:extLst>
              <a:ext uri="{FF2B5EF4-FFF2-40B4-BE49-F238E27FC236}">
                <a16:creationId xmlns:a16="http://schemas.microsoft.com/office/drawing/2014/main" id="{4650169D-C333-EF82-91DF-5F2D452832E3}"/>
              </a:ext>
            </a:extLst>
          </p:cNvPr>
          <p:cNvSpPr/>
          <p:nvPr/>
        </p:nvSpPr>
        <p:spPr>
          <a:xfrm>
            <a:off x="3203722" y="3561438"/>
            <a:ext cx="617661" cy="663809"/>
          </a:xfrm>
          <a:prstGeom prst="mathPlus">
            <a:avLst/>
          </a:prstGeom>
          <a:gradFill rotWithShape="1">
            <a:gsLst>
              <a:gs pos="0">
                <a:srgbClr val="70AD47">
                  <a:tint val="100000"/>
                  <a:shade val="100000"/>
                  <a:satMod val="130000"/>
                </a:srgbClr>
              </a:gs>
              <a:gs pos="100000">
                <a:srgbClr val="70AD47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8" name="Равно 14">
            <a:extLst>
              <a:ext uri="{FF2B5EF4-FFF2-40B4-BE49-F238E27FC236}">
                <a16:creationId xmlns:a16="http://schemas.microsoft.com/office/drawing/2014/main" id="{BA86977E-7CF8-4CD5-F26F-908E31452B12}"/>
              </a:ext>
            </a:extLst>
          </p:cNvPr>
          <p:cNvSpPr/>
          <p:nvPr/>
        </p:nvSpPr>
        <p:spPr>
          <a:xfrm>
            <a:off x="7038706" y="3518518"/>
            <a:ext cx="676596" cy="842235"/>
          </a:xfrm>
          <a:prstGeom prst="mathEqual">
            <a:avLst/>
          </a:prstGeom>
          <a:gradFill rotWithShape="1">
            <a:gsLst>
              <a:gs pos="0">
                <a:srgbClr val="70AD47">
                  <a:tint val="100000"/>
                  <a:shade val="100000"/>
                  <a:satMod val="130000"/>
                </a:srgbClr>
              </a:gs>
              <a:gs pos="100000">
                <a:srgbClr val="70AD47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69" name="Group 7">
            <a:extLst>
              <a:ext uri="{FF2B5EF4-FFF2-40B4-BE49-F238E27FC236}">
                <a16:creationId xmlns:a16="http://schemas.microsoft.com/office/drawing/2014/main" id="{266F3074-3461-FE76-A33B-966E591F0F29}"/>
              </a:ext>
            </a:extLst>
          </p:cNvPr>
          <p:cNvGrpSpPr/>
          <p:nvPr/>
        </p:nvGrpSpPr>
        <p:grpSpPr>
          <a:xfrm>
            <a:off x="661402" y="1391096"/>
            <a:ext cx="3277128" cy="1475732"/>
            <a:chOff x="-50801" y="-9525"/>
            <a:chExt cx="11487507" cy="1967644"/>
          </a:xfrm>
        </p:grpSpPr>
        <p:sp>
          <p:nvSpPr>
            <p:cNvPr id="70" name="TextBox 8">
              <a:extLst>
                <a:ext uri="{FF2B5EF4-FFF2-40B4-BE49-F238E27FC236}">
                  <a16:creationId xmlns:a16="http://schemas.microsoft.com/office/drawing/2014/main" id="{73B0E806-3673-82A5-23D3-9454B5FFDE2B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Дуговая металлизация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TextBox 9">
              <a:extLst>
                <a:ext uri="{FF2B5EF4-FFF2-40B4-BE49-F238E27FC236}">
                  <a16:creationId xmlns:a16="http://schemas.microsoft.com/office/drawing/2014/main" id="{180BB595-CA05-7A59-C0C7-BE095D7FB9A0}"/>
                </a:ext>
              </a:extLst>
            </p:cNvPr>
            <p:cNvSpPr txBox="1"/>
            <p:nvPr/>
          </p:nvSpPr>
          <p:spPr>
            <a:xfrm>
              <a:off x="-50801" y="480790"/>
              <a:ext cx="11436707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позволяет защищать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при помощи покрытия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до 1 тонны электродов в час</a:t>
              </a:r>
              <a:endPara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2" name="Group 7">
            <a:extLst>
              <a:ext uri="{FF2B5EF4-FFF2-40B4-BE49-F238E27FC236}">
                <a16:creationId xmlns:a16="http://schemas.microsoft.com/office/drawing/2014/main" id="{1D924E0B-3BD3-D022-3321-C17121896145}"/>
              </a:ext>
            </a:extLst>
          </p:cNvPr>
          <p:cNvGrpSpPr/>
          <p:nvPr/>
        </p:nvGrpSpPr>
        <p:grpSpPr>
          <a:xfrm>
            <a:off x="4114368" y="1391096"/>
            <a:ext cx="3281554" cy="1467002"/>
            <a:chOff x="-66315" y="-9525"/>
            <a:chExt cx="11503021" cy="1956004"/>
          </a:xfrm>
        </p:grpSpPr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4BE195FB-E2E2-C1B6-5489-36D927297708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Порошковые проволоки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TextBox 9">
              <a:extLst>
                <a:ext uri="{FF2B5EF4-FFF2-40B4-BE49-F238E27FC236}">
                  <a16:creationId xmlns:a16="http://schemas.microsoft.com/office/drawing/2014/main" id="{85957929-931A-58CB-F9C5-DC76664B1A2D}"/>
                </a:ext>
              </a:extLst>
            </p:cNvPr>
            <p:cNvSpPr txBox="1"/>
            <p:nvPr/>
          </p:nvSpPr>
          <p:spPr>
            <a:xfrm>
              <a:off x="-66315" y="469150"/>
              <a:ext cx="11436707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позволяют наносить покрытия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с малыми затратами 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~ 10% от стоимости электродов</a:t>
              </a:r>
            </a:p>
          </p:txBody>
        </p:sp>
      </p:grpSp>
      <p:grpSp>
        <p:nvGrpSpPr>
          <p:cNvPr id="75" name="Group 7">
            <a:extLst>
              <a:ext uri="{FF2B5EF4-FFF2-40B4-BE49-F238E27FC236}">
                <a16:creationId xmlns:a16="http://schemas.microsoft.com/office/drawing/2014/main" id="{D1022A11-8AD4-68E4-4C89-571DF5CA65ED}"/>
              </a:ext>
            </a:extLst>
          </p:cNvPr>
          <p:cNvGrpSpPr/>
          <p:nvPr/>
        </p:nvGrpSpPr>
        <p:grpSpPr>
          <a:xfrm>
            <a:off x="7914395" y="1391096"/>
            <a:ext cx="3262636" cy="1415773"/>
            <a:chOff x="-1" y="-9525"/>
            <a:chExt cx="11436707" cy="1887699"/>
          </a:xfrm>
        </p:grpSpPr>
        <p:sp>
          <p:nvSpPr>
            <p:cNvPr id="76" name="TextBox 8">
              <a:extLst>
                <a:ext uri="{FF2B5EF4-FFF2-40B4-BE49-F238E27FC236}">
                  <a16:creationId xmlns:a16="http://schemas.microsoft.com/office/drawing/2014/main" id="{2C6BE8FD-D403-547D-474C-7F7985A9ED76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Наносимые покрытия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TextBox 9">
              <a:extLst>
                <a:ext uri="{FF2B5EF4-FFF2-40B4-BE49-F238E27FC236}">
                  <a16:creationId xmlns:a16="http://schemas.microsoft.com/office/drawing/2014/main" id="{960BD5CB-8D45-A1DE-8D21-C4F6F1D925BA}"/>
                </a:ext>
              </a:extLst>
            </p:cNvPr>
            <p:cNvSpPr txBox="1"/>
            <p:nvPr/>
          </p:nvSpPr>
          <p:spPr>
            <a:xfrm>
              <a:off x="-1" y="400845"/>
              <a:ext cx="11436707" cy="1477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снижают расход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электродов на 10… 30%</a:t>
              </a:r>
            </a:p>
            <a:p>
              <a:pPr defTabSz="914400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и </a:t>
              </a:r>
              <a:r>
                <a:rPr lang="en-US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</a:t>
              </a:r>
              <a:r>
                <a:rPr lang="en-US" sz="14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</a:t>
              </a:r>
              <a:r>
                <a:rPr lang="ru-RU" sz="16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при производстве стали</a:t>
              </a:r>
              <a:endParaRPr 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" name="Group 7">
            <a:extLst>
              <a:ext uri="{FF2B5EF4-FFF2-40B4-BE49-F238E27FC236}">
                <a16:creationId xmlns:a16="http://schemas.microsoft.com/office/drawing/2014/main" id="{C4CA7335-A19D-DDD5-0B2B-E628E84C1683}"/>
              </a:ext>
            </a:extLst>
          </p:cNvPr>
          <p:cNvGrpSpPr/>
          <p:nvPr/>
        </p:nvGrpSpPr>
        <p:grpSpPr>
          <a:xfrm>
            <a:off x="712121" y="5081652"/>
            <a:ext cx="3665787" cy="887527"/>
            <a:chOff x="-2" y="-9525"/>
            <a:chExt cx="11436708" cy="1183370"/>
          </a:xfrm>
        </p:grpSpPr>
        <p:sp>
          <p:nvSpPr>
            <p:cNvPr id="79" name="TextBox 8">
              <a:extLst>
                <a:ext uri="{FF2B5EF4-FFF2-40B4-BE49-F238E27FC236}">
                  <a16:creationId xmlns:a16="http://schemas.microsoft.com/office/drawing/2014/main" id="{1152E443-76F2-09CC-7391-6E527D29CD96}"/>
                </a:ext>
              </a:extLst>
            </p:cNvPr>
            <p:cNvSpPr txBox="1"/>
            <p:nvPr/>
          </p:nvSpPr>
          <p:spPr>
            <a:xfrm>
              <a:off x="-2" y="-9525"/>
              <a:ext cx="11436708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Патент на способ </a:t>
              </a: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нанесения покрытий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TextBox 9">
              <a:extLst>
                <a:ext uri="{FF2B5EF4-FFF2-40B4-BE49-F238E27FC236}">
                  <a16:creationId xmlns:a16="http://schemas.microsoft.com/office/drawing/2014/main" id="{A7EA9622-17DE-A2FE-195A-5BBAE57F10EC}"/>
                </a:ext>
              </a:extLst>
            </p:cNvPr>
            <p:cNvSpPr txBox="1"/>
            <p:nvPr/>
          </p:nvSpPr>
          <p:spPr>
            <a:xfrm>
              <a:off x="-2" y="517254"/>
              <a:ext cx="11436708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6"/>
              </a:endParaRP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de-DE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hlinkClick r:id="rId6"/>
                </a:rPr>
                <a:t>RU2772342C1</a:t>
              </a:r>
              <a:endPara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" name="Group 7">
            <a:extLst>
              <a:ext uri="{FF2B5EF4-FFF2-40B4-BE49-F238E27FC236}">
                <a16:creationId xmlns:a16="http://schemas.microsoft.com/office/drawing/2014/main" id="{EEFBFD71-9C24-F3D3-D32B-3FE2C3EB3F77}"/>
              </a:ext>
            </a:extLst>
          </p:cNvPr>
          <p:cNvGrpSpPr/>
          <p:nvPr/>
        </p:nvGrpSpPr>
        <p:grpSpPr>
          <a:xfrm>
            <a:off x="4012164" y="5106756"/>
            <a:ext cx="3504880" cy="887527"/>
            <a:chOff x="-2" y="-9525"/>
            <a:chExt cx="11436708" cy="1183370"/>
          </a:xfrm>
        </p:grpSpPr>
        <p:sp>
          <p:nvSpPr>
            <p:cNvPr id="82" name="TextBox 8">
              <a:extLst>
                <a:ext uri="{FF2B5EF4-FFF2-40B4-BE49-F238E27FC236}">
                  <a16:creationId xmlns:a16="http://schemas.microsoft.com/office/drawing/2014/main" id="{E4269640-4B84-8A74-23B6-368CA8E0AB03}"/>
                </a:ext>
              </a:extLst>
            </p:cNvPr>
            <p:cNvSpPr txBox="1"/>
            <p:nvPr/>
          </p:nvSpPr>
          <p:spPr>
            <a:xfrm>
              <a:off x="-2" y="-9525"/>
              <a:ext cx="11436708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Патент на материалы </a:t>
              </a: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для нанесения покрытий 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TextBox 9">
              <a:extLst>
                <a:ext uri="{FF2B5EF4-FFF2-40B4-BE49-F238E27FC236}">
                  <a16:creationId xmlns:a16="http://schemas.microsoft.com/office/drawing/2014/main" id="{59CA7508-C15D-23CA-72D1-149C7364F72C}"/>
                </a:ext>
              </a:extLst>
            </p:cNvPr>
            <p:cNvSpPr txBox="1"/>
            <p:nvPr/>
          </p:nvSpPr>
          <p:spPr>
            <a:xfrm>
              <a:off x="-2" y="517254"/>
              <a:ext cx="11436708" cy="6565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7"/>
              </a:endParaRP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de-DE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hlinkClick r:id="rId6"/>
                </a:rPr>
                <a:t>RU2781578C1</a:t>
              </a:r>
              <a:endPara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4" name="Picture 3">
            <a:hlinkClick r:id="rId8"/>
            <a:extLst>
              <a:ext uri="{FF2B5EF4-FFF2-40B4-BE49-F238E27FC236}">
                <a16:creationId xmlns:a16="http://schemas.microsoft.com/office/drawing/2014/main" id="{ACF8BF86-828C-A420-C89F-05F6DBF2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61893" y="3192181"/>
            <a:ext cx="1941715" cy="166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9" name="Group 7">
            <a:extLst>
              <a:ext uri="{FF2B5EF4-FFF2-40B4-BE49-F238E27FC236}">
                <a16:creationId xmlns:a16="http://schemas.microsoft.com/office/drawing/2014/main" id="{0B221C00-F020-4656-E98A-3FDF6DD58995}"/>
              </a:ext>
            </a:extLst>
          </p:cNvPr>
          <p:cNvGrpSpPr/>
          <p:nvPr/>
        </p:nvGrpSpPr>
        <p:grpSpPr>
          <a:xfrm>
            <a:off x="7914395" y="5107405"/>
            <a:ext cx="3930331" cy="861774"/>
            <a:chOff x="-2" y="-9525"/>
            <a:chExt cx="11436708" cy="1149032"/>
          </a:xfrm>
        </p:grpSpPr>
        <p:sp>
          <p:nvSpPr>
            <p:cNvPr id="90" name="TextBox 8">
              <a:extLst>
                <a:ext uri="{FF2B5EF4-FFF2-40B4-BE49-F238E27FC236}">
                  <a16:creationId xmlns:a16="http://schemas.microsoft.com/office/drawing/2014/main" id="{BAEBB645-55DE-8127-4EC9-DF60CF87758A}"/>
                </a:ext>
              </a:extLst>
            </p:cNvPr>
            <p:cNvSpPr txBox="1"/>
            <p:nvPr/>
          </p:nvSpPr>
          <p:spPr>
            <a:xfrm>
              <a:off x="-2" y="-9525"/>
              <a:ext cx="11436708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Свидетельство </a:t>
              </a:r>
            </a:p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о рег. программы ЭВМ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TextBox 9">
              <a:extLst>
                <a:ext uri="{FF2B5EF4-FFF2-40B4-BE49-F238E27FC236}">
                  <a16:creationId xmlns:a16="http://schemas.microsoft.com/office/drawing/2014/main" id="{1AB9C2C3-E0C9-0A4E-360C-A05EAF74FE33}"/>
                </a:ext>
              </a:extLst>
            </p:cNvPr>
            <p:cNvSpPr txBox="1"/>
            <p:nvPr/>
          </p:nvSpPr>
          <p:spPr>
            <a:xfrm>
              <a:off x="-2" y="811212"/>
              <a:ext cx="11436708" cy="32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r>
                <a:rPr lang="en-US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hlinkClick r:id="rId10"/>
                </a:rPr>
                <a:t>RU</a:t>
              </a:r>
              <a:r>
                <a:rPr lang="ru-RU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hlinkClick r:id="rId10"/>
                </a:rPr>
                <a:t> </a:t>
              </a:r>
              <a:r>
                <a:rPr lang="en-US" sz="1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hlinkClick r:id="rId10"/>
                </a:rPr>
                <a:t>2022684387</a:t>
              </a:r>
              <a:endParaRPr lang="ru-RU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9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4">
            <a:extLst>
              <a:ext uri="{FF2B5EF4-FFF2-40B4-BE49-F238E27FC236}">
                <a16:creationId xmlns:a16="http://schemas.microsoft.com/office/drawing/2014/main" id="{A0FCB800-49E0-1277-B2B5-94B0FA26F94A}"/>
              </a:ext>
            </a:extLst>
          </p:cNvPr>
          <p:cNvSpPr/>
          <p:nvPr/>
        </p:nvSpPr>
        <p:spPr>
          <a:xfrm>
            <a:off x="1169896" y="6579263"/>
            <a:ext cx="3069409" cy="2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Архипелаг2035.рф   /   Сахалин 8 – 21 июля 2024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B3C8E9AB-A7AA-C710-E7D8-6C1C9D8597F0}"/>
              </a:ext>
            </a:extLst>
          </p:cNvPr>
          <p:cNvSpPr txBox="1"/>
          <p:nvPr/>
        </p:nvSpPr>
        <p:spPr>
          <a:xfrm>
            <a:off x="-223150" y="1327570"/>
            <a:ext cx="1219200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Зарубежные покрытия имеют малую стойкость к окислению (до 20%) 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ru-RU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rPr>
              <a:t>и высокую стоимость нанесения, не локализованы в РФ</a:t>
            </a:r>
            <a:endParaRPr lang="en-US" sz="2000" b="1" kern="0" dirty="0">
              <a:solidFill>
                <a:srgbClr val="FFC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5F90858-C510-3E6F-7EBF-5D24F9AD8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02933"/>
              </p:ext>
            </p:extLst>
          </p:nvPr>
        </p:nvGraphicFramePr>
        <p:xfrm>
          <a:off x="449566" y="2382327"/>
          <a:ext cx="10846568" cy="4173337"/>
        </p:xfrm>
        <a:graphic>
          <a:graphicData uri="http://schemas.openxmlformats.org/drawingml/2006/table">
            <a:tbl>
              <a:tblPr firstRow="1" bandRow="1"/>
              <a:tblGrid>
                <a:gridCol w="257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1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716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ВВСТ (наше решение), Россия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Graphite Cova GmbH,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Германия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Aremco Products Inc., </a:t>
                      </a: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США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74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нанесения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защитного покрытия, количество этапов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Металлизация</a:t>
                      </a:r>
                    </a:p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порошковыми проволоками</a:t>
                      </a:r>
                    </a:p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один слой (1 этап)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Металлизация сплошными проволоками + шликер + оплавление (3 этапа)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Шликер </a:t>
                      </a:r>
                    </a:p>
                    <a:p>
                      <a:pPr algn="l"/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обмазка (1-2 этапа)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807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Производительность нанесения, тонн электродов в час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1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0,1…0,3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0,3…0,5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нанесения покрытия, руб. на </a:t>
                      </a:r>
                      <a:r>
                        <a:rPr lang="ru-RU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тонну электродов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24 600 …32 800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32 800 … 49 200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9 020…16 400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>
                      <a:noFill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Стойкость покрытия, снижение расхода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электродов %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30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kern="1200" cap="none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  <a:sym typeface="Arial"/>
                        </a:defRPr>
                      </a:lvl9pPr>
                    </a:lstStyle>
                    <a:p>
                      <a:r>
                        <a:rPr lang="ru-R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10…15</a:t>
                      </a:r>
                      <a:endParaRPr lang="ru-RU" sz="1600" b="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  <a:headEnd type="none" w="med" len="med"/>
                      <a:tailEnd type="none" w="med" len="med"/>
                    </a:lnR>
                    <a:lnT>
                      <a:noFill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4F81BD"/>
                      </a:solidFill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Shape 0">
            <a:extLst>
              <a:ext uri="{FF2B5EF4-FFF2-40B4-BE49-F238E27FC236}">
                <a16:creationId xmlns:a16="http://schemas.microsoft.com/office/drawing/2014/main" id="{23A8E68D-F023-8D03-B1DE-30621F7D5AD8}"/>
              </a:ext>
            </a:extLst>
          </p:cNvPr>
          <p:cNvSpPr/>
          <p:nvPr/>
        </p:nvSpPr>
        <p:spPr>
          <a:xfrm>
            <a:off x="11265119" y="0"/>
            <a:ext cx="925563" cy="6858000"/>
          </a:xfrm>
          <a:prstGeom prst="rect">
            <a:avLst/>
          </a:prstGeom>
          <a:solidFill>
            <a:srgbClr val="EE6442">
              <a:alpha val="100000"/>
            </a:srgbClr>
          </a:solidFill>
          <a:ln/>
        </p:spPr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D0D376-0985-E736-FB80-F203080B916A}"/>
              </a:ext>
            </a:extLst>
          </p:cNvPr>
          <p:cNvCxnSpPr>
            <a:cxnSpLocks/>
            <a:stCxn id="10" idx="0"/>
            <a:endCxn id="10" idx="2"/>
          </p:cNvCxnSpPr>
          <p:nvPr/>
        </p:nvCxnSpPr>
        <p:spPr>
          <a:xfrm>
            <a:off x="11727901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1893667-3FBC-7E3E-B3DD-BCBDA4FCCB74}"/>
              </a:ext>
            </a:extLst>
          </p:cNvPr>
          <p:cNvCxnSpPr>
            <a:cxnSpLocks/>
          </p:cNvCxnSpPr>
          <p:nvPr/>
        </p:nvCxnSpPr>
        <p:spPr>
          <a:xfrm>
            <a:off x="1332" y="1036702"/>
            <a:ext cx="11263787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Google Shape;97;p3">
            <a:extLst>
              <a:ext uri="{FF2B5EF4-FFF2-40B4-BE49-F238E27FC236}">
                <a16:creationId xmlns:a16="http://schemas.microsoft.com/office/drawing/2014/main" id="{19E5E36F-4DE7-D310-40CB-18AD563797B4}"/>
              </a:ext>
            </a:extLst>
          </p:cNvPr>
          <p:cNvSpPr txBox="1">
            <a:spLocks/>
          </p:cNvSpPr>
          <p:nvPr/>
        </p:nvSpPr>
        <p:spPr>
          <a:xfrm>
            <a:off x="638175" y="7855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sz="3200" dirty="0">
                <a:latin typeface="+mn-lt"/>
              </a:rPr>
              <a:t>Преимущества перед конкурентами</a:t>
            </a:r>
          </a:p>
        </p:txBody>
      </p:sp>
      <p:sp>
        <p:nvSpPr>
          <p:cNvPr id="14" name="Google Shape;302;p5">
            <a:extLst>
              <a:ext uri="{FF2B5EF4-FFF2-40B4-BE49-F238E27FC236}">
                <a16:creationId xmlns:a16="http://schemas.microsoft.com/office/drawing/2014/main" id="{01AC29D5-9483-E45A-0E9A-BAA03910126D}"/>
              </a:ext>
            </a:extLst>
          </p:cNvPr>
          <p:cNvSpPr txBox="1"/>
          <p:nvPr/>
        </p:nvSpPr>
        <p:spPr>
          <a:xfrm>
            <a:off x="9046891" y="193508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DDCF12-74EC-AD4A-6339-3F1D11766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876" y="274402"/>
            <a:ext cx="1234303" cy="6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7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265119" y="0"/>
            <a:ext cx="925563" cy="6858000"/>
          </a:xfrm>
          <a:prstGeom prst="rect">
            <a:avLst/>
          </a:prstGeom>
          <a:solidFill>
            <a:srgbClr val="EE6442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834616" y="294480"/>
            <a:ext cx="4951822" cy="604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32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4C1BF12-22A0-1F9E-547B-1FA3931391C1}"/>
              </a:ext>
            </a:extLst>
          </p:cNvPr>
          <p:cNvCxnSpPr>
            <a:cxnSpLocks/>
          </p:cNvCxnSpPr>
          <p:nvPr/>
        </p:nvCxnSpPr>
        <p:spPr>
          <a:xfrm>
            <a:off x="1332" y="1036702"/>
            <a:ext cx="11263787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7D814AF-7AA9-4E66-728E-B2C01D68186C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11727901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4">
            <a:extLst>
              <a:ext uri="{FF2B5EF4-FFF2-40B4-BE49-F238E27FC236}">
                <a16:creationId xmlns:a16="http://schemas.microsoft.com/office/drawing/2014/main" id="{D2995084-2709-3773-3C51-7DACB1C5FBC0}"/>
              </a:ext>
            </a:extLst>
          </p:cNvPr>
          <p:cNvSpPr/>
          <p:nvPr/>
        </p:nvSpPr>
        <p:spPr>
          <a:xfrm>
            <a:off x="834616" y="6579263"/>
            <a:ext cx="3069409" cy="2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Архипелаг2035.рф   /   Сахалин 8 – 21 июля 2024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E3E94-982D-68B1-632B-C329EBC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876" y="274402"/>
            <a:ext cx="1234303" cy="604759"/>
          </a:xfrm>
          <a:prstGeom prst="rect">
            <a:avLst/>
          </a:prstGeom>
        </p:spPr>
      </p:pic>
      <p:sp>
        <p:nvSpPr>
          <p:cNvPr id="10" name="Google Shape;97;p3">
            <a:extLst>
              <a:ext uri="{FF2B5EF4-FFF2-40B4-BE49-F238E27FC236}">
                <a16:creationId xmlns:a16="http://schemas.microsoft.com/office/drawing/2014/main" id="{DD5E9940-4602-4B9E-81DC-2AD1D6D5C039}"/>
              </a:ext>
            </a:extLst>
          </p:cNvPr>
          <p:cNvSpPr txBox="1">
            <a:spLocks/>
          </p:cNvSpPr>
          <p:nvPr/>
        </p:nvSpPr>
        <p:spPr>
          <a:xfrm>
            <a:off x="638175" y="7855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ru-RU" sz="3200" dirty="0">
                <a:latin typeface="+mn-lt"/>
              </a:rPr>
              <a:t>Эффект от внедрения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B95BC7C-945A-950A-D4F8-D0BFBCE16FA7}"/>
              </a:ext>
            </a:extLst>
          </p:cNvPr>
          <p:cNvSpPr txBox="1"/>
          <p:nvPr/>
        </p:nvSpPr>
        <p:spPr>
          <a:xfrm>
            <a:off x="363762" y="1367879"/>
            <a:ext cx="11013106" cy="4835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17145" tIns="17145" rIns="17145" bIns="17145" numCol="1" anchor="t">
            <a:spAutoFit/>
          </a:bodyPr>
          <a:lstStyle>
            <a:lvl1pPr algn="ctr" defTabSz="816174">
              <a:defRPr sz="2200" b="1" spc="-113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360000" algn="l">
              <a:buClr>
                <a:srgbClr val="000000"/>
              </a:buClr>
              <a:buFont typeface="Arial"/>
              <a:buNone/>
            </a:pPr>
            <a:r>
              <a:rPr lang="ru-RU" sz="20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Среднее годовое потребление</a:t>
            </a:r>
          </a:p>
          <a:p>
            <a:pPr marL="360000" algn="l">
              <a:buClr>
                <a:srgbClr val="000000"/>
              </a:buClr>
              <a:buFont typeface="Arial"/>
              <a:buNone/>
            </a:pPr>
            <a:r>
              <a:rPr lang="ru-RU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электродов на металлургическом заводе составляет </a:t>
            </a:r>
            <a:r>
              <a:rPr lang="ru-RU" sz="20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~ 6000 тонн,</a:t>
            </a:r>
          </a:p>
          <a:p>
            <a:pPr marL="360000" algn="l">
              <a:buClr>
                <a:srgbClr val="000000"/>
              </a:buClr>
              <a:buFont typeface="Arial"/>
              <a:buNone/>
            </a:pPr>
            <a:r>
              <a:rPr lang="ru-RU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текущая стоимость электродов </a:t>
            </a:r>
            <a:r>
              <a:rPr lang="en-US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UHP</a:t>
            </a:r>
            <a:r>
              <a:rPr lang="en-US" sz="24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 </a:t>
            </a:r>
            <a:r>
              <a:rPr lang="ru-RU" sz="20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400 000 руб. за тонну.</a:t>
            </a:r>
          </a:p>
          <a:p>
            <a:pPr marL="360000" algn="l">
              <a:buClr>
                <a:srgbClr val="000000"/>
              </a:buClr>
              <a:buFont typeface="Arial"/>
              <a:buNone/>
            </a:pPr>
            <a:r>
              <a:rPr lang="ru-RU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 </a:t>
            </a:r>
            <a:endParaRPr lang="ru-RU" sz="1600" b="0" kern="0" spc="0" dirty="0">
              <a:solidFill>
                <a:srgbClr val="FFC000"/>
              </a:solidFill>
              <a:latin typeface="Arial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marL="360000" algn="l">
              <a:buClr>
                <a:srgbClr val="000000"/>
              </a:buClr>
              <a:buFont typeface="Arial"/>
              <a:buNone/>
            </a:pPr>
            <a:r>
              <a:rPr lang="ru-RU" sz="20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Снижение расхода </a:t>
            </a:r>
          </a:p>
          <a:p>
            <a:pPr marL="360000" algn="l">
              <a:buClr>
                <a:srgbClr val="000000"/>
              </a:buClr>
              <a:buFont typeface="Arial"/>
              <a:buNone/>
            </a:pPr>
            <a:r>
              <a:rPr lang="ru-RU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электродов с защитным покрытием  от 10 до 30%, </a:t>
            </a:r>
            <a:r>
              <a:rPr lang="ru-RU" sz="20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примем равным 20%, </a:t>
            </a:r>
          </a:p>
          <a:p>
            <a:pPr marL="360000" algn="l">
              <a:buClr>
                <a:srgbClr val="000000"/>
              </a:buClr>
              <a:buFont typeface="Arial"/>
              <a:buNone/>
            </a:pPr>
            <a:r>
              <a:rPr lang="ru-RU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стоимость покрытия 10% от стоимости электродов или </a:t>
            </a:r>
            <a:r>
              <a:rPr lang="ru-RU" sz="20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40 000 руб. за тонну  электродов</a:t>
            </a:r>
          </a:p>
          <a:p>
            <a:pPr marL="355600" algn="l">
              <a:buClr>
                <a:srgbClr val="000000"/>
              </a:buClr>
              <a:buFont typeface="Arial"/>
              <a:buNone/>
            </a:pPr>
            <a:r>
              <a:rPr lang="ru-RU" sz="24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 </a:t>
            </a:r>
          </a:p>
          <a:p>
            <a:pPr marL="396000" algn="l">
              <a:buClr>
                <a:srgbClr val="000000"/>
              </a:buClr>
              <a:buFont typeface="Arial"/>
              <a:buNone/>
            </a:pPr>
            <a:r>
              <a:rPr lang="ru-RU" sz="2000" kern="0" dirty="0">
                <a:solidFill>
                  <a:srgbClr val="FFC000"/>
                </a:solidFill>
                <a:latin typeface="Arial"/>
              </a:rPr>
              <a:t>Величина годовой экономии </a:t>
            </a:r>
          </a:p>
          <a:p>
            <a:pPr marL="396000" algn="l">
              <a:buClr>
                <a:srgbClr val="000000"/>
              </a:buClr>
              <a:buFont typeface="Arial"/>
              <a:buNone/>
            </a:pPr>
            <a:r>
              <a:rPr lang="ru-RU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для завода при использовании электродов с защитным покрытием </a:t>
            </a:r>
          </a:p>
          <a:p>
            <a:pPr marL="396000" algn="l">
              <a:buClr>
                <a:srgbClr val="000000"/>
              </a:buClr>
              <a:buFont typeface="Arial"/>
              <a:buNone/>
            </a:pPr>
            <a:r>
              <a:rPr lang="ru-RU" sz="1600" b="0" kern="0" spc="0" dirty="0">
                <a:solidFill>
                  <a:srgbClr val="000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400 000*6000*0,2 – 40 000*6000 = </a:t>
            </a:r>
            <a:r>
              <a:rPr lang="ru-RU" sz="2000" kern="0" spc="0" dirty="0">
                <a:solidFill>
                  <a:srgbClr val="FFC000"/>
                </a:solidFill>
                <a:latin typeface="Arial"/>
                <a:ea typeface="Open Sans Extra Bold 1" panose="020B0604020202020204" charset="0"/>
                <a:cs typeface="Open Sans Extra Bold 1" panose="020B0604020202020204" charset="0"/>
              </a:rPr>
              <a:t>480 000 000 – 240 000 000 = 160 000 000</a:t>
            </a:r>
          </a:p>
          <a:p>
            <a:pPr marL="396000" algn="l">
              <a:buClr>
                <a:srgbClr val="000000"/>
              </a:buClr>
              <a:buFont typeface="Arial"/>
              <a:buNone/>
            </a:pPr>
            <a:endParaRPr lang="ru-RU" sz="2000" kern="0" spc="0" dirty="0">
              <a:solidFill>
                <a:srgbClr val="FFC000"/>
              </a:solidFill>
              <a:latin typeface="Arial"/>
              <a:ea typeface="Open Sans Extra Bold 1" panose="020B0604020202020204" charset="0"/>
              <a:cs typeface="Open Sans Extra Bold 1" panose="020B0604020202020204" charset="0"/>
            </a:endParaRPr>
          </a:p>
          <a:p>
            <a:pPr lvl="1" defTabSz="914400">
              <a:buClr>
                <a:srgbClr val="000000"/>
              </a:buClr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2027 г планируются продажи </a:t>
            </a:r>
          </a:p>
          <a:p>
            <a:pPr lvl="1" defTabSz="914400">
              <a:buClr>
                <a:srgbClr val="000000"/>
              </a:buClr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6000 тонн графитированных электродов с покрытием на сумму в 175 млн. руб., </a:t>
            </a:r>
          </a:p>
          <a:p>
            <a:pPr lvl="1" defTabSz="914400">
              <a:buClr>
                <a:srgbClr val="000000"/>
              </a:buClr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см.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A1D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Финансовую модель проекта.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A6BA6"/>
              </a:solidFill>
              <a:effectLst/>
              <a:uLnTx/>
              <a:uFillTx/>
              <a:latin typeface="Arial" panose="020B0604020202020204" pitchFamily="34" charset="0"/>
              <a:ea typeface="Open Sans Extra Bold 1" panose="020B0604020202020204" charset="0"/>
              <a:cs typeface="Arial" panose="020B0604020202020204" pitchFamily="34" charset="0"/>
              <a:sym typeface="Arial"/>
            </a:endParaRPr>
          </a:p>
          <a:p>
            <a:pPr marL="396000" algn="l">
              <a:buClr>
                <a:srgbClr val="000000"/>
              </a:buClr>
              <a:buFont typeface="Arial"/>
              <a:buNone/>
            </a:pPr>
            <a:endParaRPr lang="ru-RU" sz="2000" kern="0" spc="0" dirty="0">
              <a:solidFill>
                <a:srgbClr val="FFC000"/>
              </a:solidFill>
              <a:latin typeface="Arial"/>
              <a:ea typeface="Open Sans Extra Bold 1" panose="020B0604020202020204" charset="0"/>
              <a:cs typeface="Open Sans Extra Bold 1" panose="020B0604020202020204" charset="0"/>
            </a:endParaRPr>
          </a:p>
        </p:txBody>
      </p:sp>
      <p:sp>
        <p:nvSpPr>
          <p:cNvPr id="6" name="Google Shape;302;p5">
            <a:extLst>
              <a:ext uri="{FF2B5EF4-FFF2-40B4-BE49-F238E27FC236}">
                <a16:creationId xmlns:a16="http://schemas.microsoft.com/office/drawing/2014/main" id="{44482854-0FD0-DED1-E597-3E6C244512B0}"/>
              </a:ext>
            </a:extLst>
          </p:cNvPr>
          <p:cNvSpPr txBox="1"/>
          <p:nvPr/>
        </p:nvSpPr>
        <p:spPr>
          <a:xfrm>
            <a:off x="9046891" y="193508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116171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265119" y="0"/>
            <a:ext cx="925563" cy="6858000"/>
          </a:xfrm>
          <a:prstGeom prst="rect">
            <a:avLst/>
          </a:prstGeom>
          <a:solidFill>
            <a:srgbClr val="EE6442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834616" y="294480"/>
            <a:ext cx="4951822" cy="604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/>
            <a:endParaRPr lang="en-US" sz="32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4C1BF12-22A0-1F9E-547B-1FA3931391C1}"/>
              </a:ext>
            </a:extLst>
          </p:cNvPr>
          <p:cNvCxnSpPr>
            <a:cxnSpLocks/>
          </p:cNvCxnSpPr>
          <p:nvPr/>
        </p:nvCxnSpPr>
        <p:spPr>
          <a:xfrm>
            <a:off x="1332" y="1036702"/>
            <a:ext cx="11263787" cy="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7D814AF-7AA9-4E66-728E-B2C01D68186C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11727901" y="0"/>
            <a:ext cx="0" cy="6858000"/>
          </a:xfrm>
          <a:prstGeom prst="line">
            <a:avLst/>
          </a:prstGeom>
          <a:ln w="6350">
            <a:solidFill>
              <a:schemeClr val="bg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4">
            <a:extLst>
              <a:ext uri="{FF2B5EF4-FFF2-40B4-BE49-F238E27FC236}">
                <a16:creationId xmlns:a16="http://schemas.microsoft.com/office/drawing/2014/main" id="{D2995084-2709-3773-3C51-7DACB1C5FBC0}"/>
              </a:ext>
            </a:extLst>
          </p:cNvPr>
          <p:cNvSpPr/>
          <p:nvPr/>
        </p:nvSpPr>
        <p:spPr>
          <a:xfrm>
            <a:off x="834616" y="6579263"/>
            <a:ext cx="3069409" cy="2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Архипелаг2035.рф   /   Сахалин 8 – 21 июля 2024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E3E94-982D-68B1-632B-C329EBC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876" y="274402"/>
            <a:ext cx="1234303" cy="604759"/>
          </a:xfrm>
          <a:prstGeom prst="rect">
            <a:avLst/>
          </a:prstGeom>
        </p:spPr>
      </p:pic>
      <p:sp>
        <p:nvSpPr>
          <p:cNvPr id="10" name="Google Shape;97;p3">
            <a:extLst>
              <a:ext uri="{FF2B5EF4-FFF2-40B4-BE49-F238E27FC236}">
                <a16:creationId xmlns:a16="http://schemas.microsoft.com/office/drawing/2014/main" id="{DD5E9940-4602-4B9E-81DC-2AD1D6D5C039}"/>
              </a:ext>
            </a:extLst>
          </p:cNvPr>
          <p:cNvSpPr txBox="1">
            <a:spLocks/>
          </p:cNvSpPr>
          <p:nvPr/>
        </p:nvSpPr>
        <p:spPr>
          <a:xfrm>
            <a:off x="638175" y="7855"/>
            <a:ext cx="10515600" cy="11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sz="3200" dirty="0">
                <a:latin typeface="+mn-lt"/>
              </a:rPr>
              <a:t>Бизнес-модель</a:t>
            </a:r>
          </a:p>
        </p:txBody>
      </p:sp>
      <p:sp>
        <p:nvSpPr>
          <p:cNvPr id="32" name="Прямоугольник: скругленные углы 17">
            <a:extLst>
              <a:ext uri="{FF2B5EF4-FFF2-40B4-BE49-F238E27FC236}">
                <a16:creationId xmlns:a16="http://schemas.microsoft.com/office/drawing/2014/main" id="{F62E6DC2-1CEF-91F9-EDF7-37D2D8052229}"/>
              </a:ext>
            </a:extLst>
          </p:cNvPr>
          <p:cNvSpPr/>
          <p:nvPr/>
        </p:nvSpPr>
        <p:spPr>
          <a:xfrm>
            <a:off x="115852" y="1015215"/>
            <a:ext cx="3353019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17">
            <a:extLst>
              <a:ext uri="{FF2B5EF4-FFF2-40B4-BE49-F238E27FC236}">
                <a16:creationId xmlns:a16="http://schemas.microsoft.com/office/drawing/2014/main" id="{FF0C3482-8A65-4CA7-850D-36209040C3DE}"/>
              </a:ext>
            </a:extLst>
          </p:cNvPr>
          <p:cNvSpPr/>
          <p:nvPr/>
        </p:nvSpPr>
        <p:spPr>
          <a:xfrm>
            <a:off x="3640543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17">
            <a:extLst>
              <a:ext uri="{FF2B5EF4-FFF2-40B4-BE49-F238E27FC236}">
                <a16:creationId xmlns:a16="http://schemas.microsoft.com/office/drawing/2014/main" id="{EC424BC7-2F14-4F3E-1207-23CF5F6D66FB}"/>
              </a:ext>
            </a:extLst>
          </p:cNvPr>
          <p:cNvSpPr/>
          <p:nvPr/>
        </p:nvSpPr>
        <p:spPr>
          <a:xfrm>
            <a:off x="7446254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F54584A7-10D7-1DDA-A61E-DC9EB82DED78}"/>
              </a:ext>
            </a:extLst>
          </p:cNvPr>
          <p:cNvSpPr txBox="1"/>
          <p:nvPr/>
        </p:nvSpPr>
        <p:spPr>
          <a:xfrm>
            <a:off x="167803" y="2011421"/>
            <a:ext cx="3230067" cy="27821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Нанесение покрытий на графитированные электроды (обработка давальческого сырья).     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производственных площадках  ООО «ВВСТ» в г. Челябинск , г. Кимры.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площадке производителя электродов в г. Новочеркасск (в 2025 г.).</a:t>
            </a: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6B9CB1CA-11C6-3C50-3ABE-28C28C76E52F}"/>
              </a:ext>
            </a:extLst>
          </p:cNvPr>
          <p:cNvSpPr txBox="1"/>
          <p:nvPr/>
        </p:nvSpPr>
        <p:spPr>
          <a:xfrm>
            <a:off x="585098" y="1238271"/>
            <a:ext cx="28937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бизнес-модели    и принципа работы:</a:t>
            </a:r>
            <a:endParaRPr lang="ru-RU" sz="1600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4292715B-5085-6056-7188-7FEDF8125C83}"/>
              </a:ext>
            </a:extLst>
          </p:cNvPr>
          <p:cNvSpPr txBox="1"/>
          <p:nvPr/>
        </p:nvSpPr>
        <p:spPr>
          <a:xfrm>
            <a:off x="3788913" y="2011421"/>
            <a:ext cx="3230067" cy="33669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выпускаемого металла, снижение себестоимости его производства и углеродного следа за счет уменьшения расхода графитированных электродов и электроэнергии при выплавке до 30 %.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Благодаря использованию разработанных нами экономичных покрытий (стоимость нанесения до 10% от стоимости электрода).</a:t>
            </a:r>
          </a:p>
        </p:txBody>
      </p:sp>
      <p:sp>
        <p:nvSpPr>
          <p:cNvPr id="38" name="object 4">
            <a:extLst>
              <a:ext uri="{FF2B5EF4-FFF2-40B4-BE49-F238E27FC236}">
                <a16:creationId xmlns:a16="http://schemas.microsoft.com/office/drawing/2014/main" id="{D673FF44-BC89-AE25-59E0-29A662BDEFE3}"/>
              </a:ext>
            </a:extLst>
          </p:cNvPr>
          <p:cNvSpPr txBox="1"/>
          <p:nvPr/>
        </p:nvSpPr>
        <p:spPr>
          <a:xfrm>
            <a:off x="4159371" y="1254815"/>
            <a:ext cx="3115211" cy="297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Предоставленная ценность:</a:t>
            </a:r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4DE1D29A-745C-300D-3862-C39B386B2271}"/>
              </a:ext>
            </a:extLst>
          </p:cNvPr>
          <p:cNvSpPr txBox="1"/>
          <p:nvPr/>
        </p:nvSpPr>
        <p:spPr>
          <a:xfrm>
            <a:off x="7617926" y="2011421"/>
            <a:ext cx="3230067" cy="32746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Оказание услуги по нанесению покрытий на графитированные электроды от крупнейших металлургических компаний.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Оказание услуги по нанесению покрытий для дилеров графитированных электродов.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совместного предприятия с производителем электродов.</a:t>
            </a: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1FCFAE31-77BD-7D7C-6404-276E11159CD1}"/>
              </a:ext>
            </a:extLst>
          </p:cNvPr>
          <p:cNvSpPr txBox="1"/>
          <p:nvPr/>
        </p:nvSpPr>
        <p:spPr>
          <a:xfrm>
            <a:off x="8035221" y="1238271"/>
            <a:ext cx="2893795" cy="297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rgbClr val="FFC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Каналы продаж:</a:t>
            </a:r>
          </a:p>
        </p:txBody>
      </p:sp>
      <p:sp>
        <p:nvSpPr>
          <p:cNvPr id="41" name="Номер слайда 38">
            <a:extLst>
              <a:ext uri="{FF2B5EF4-FFF2-40B4-BE49-F238E27FC236}">
                <a16:creationId xmlns:a16="http://schemas.microsoft.com/office/drawing/2014/main" id="{724D3B02-6BFD-9D7A-AF72-F8A4E6615C9F}"/>
              </a:ext>
            </a:extLst>
          </p:cNvPr>
          <p:cNvSpPr txBox="1">
            <a:spLocks/>
          </p:cNvSpPr>
          <p:nvPr/>
        </p:nvSpPr>
        <p:spPr>
          <a:xfrm>
            <a:off x="11171230" y="6356358"/>
            <a:ext cx="55911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786FA4C-D021-7771-4817-3B55E2BB6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7499" y="1232681"/>
            <a:ext cx="396000" cy="396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1615E5D-6239-E05B-EDC8-8829DCC94E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852" y="1217694"/>
            <a:ext cx="396000" cy="396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A839197-C928-B566-D15B-FE89BD71D1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92747" y="1232681"/>
            <a:ext cx="396000" cy="396000"/>
          </a:xfrm>
          <a:prstGeom prst="rect">
            <a:avLst/>
          </a:prstGeom>
        </p:spPr>
      </p:pic>
      <p:sp>
        <p:nvSpPr>
          <p:cNvPr id="45" name="Google Shape;302;p5">
            <a:extLst>
              <a:ext uri="{FF2B5EF4-FFF2-40B4-BE49-F238E27FC236}">
                <a16:creationId xmlns:a16="http://schemas.microsoft.com/office/drawing/2014/main" id="{8BC35190-B8ED-5C66-42A4-C1ED5F3C9B0B}"/>
              </a:ext>
            </a:extLst>
          </p:cNvPr>
          <p:cNvSpPr txBox="1"/>
          <p:nvPr/>
        </p:nvSpPr>
        <p:spPr>
          <a:xfrm>
            <a:off x="9046891" y="193508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7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5965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4">
            <a:extLst>
              <a:ext uri="{FF2B5EF4-FFF2-40B4-BE49-F238E27FC236}">
                <a16:creationId xmlns:a16="http://schemas.microsoft.com/office/drawing/2014/main" id="{DE34B96D-289C-7685-E551-43834EA6A322}"/>
              </a:ext>
            </a:extLst>
          </p:cNvPr>
          <p:cNvSpPr/>
          <p:nvPr/>
        </p:nvSpPr>
        <p:spPr>
          <a:xfrm>
            <a:off x="1159736" y="6579263"/>
            <a:ext cx="3069409" cy="2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Архипелаг2035.рф   /   Сахалин 8 – 21 июля 2024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5679"/>
            <a:ext cx="12192000" cy="4762"/>
          </a:xfrm>
          <a:prstGeom prst="rect">
            <a:avLst/>
          </a:prstGeom>
        </p:spPr>
      </p:pic>
      <p:sp>
        <p:nvSpPr>
          <p:cNvPr id="21" name="Text 1"/>
          <p:cNvSpPr/>
          <p:nvPr/>
        </p:nvSpPr>
        <p:spPr>
          <a:xfrm>
            <a:off x="970276" y="444879"/>
            <a:ext cx="4932292" cy="564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65"/>
              </a:lnSpc>
            </a:pPr>
            <a:r>
              <a:rPr lang="ru-RU" sz="3200" dirty="0">
                <a:solidFill>
                  <a:srgbClr val="1E1E1E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Команда проекта</a:t>
            </a:r>
            <a:r>
              <a:rPr lang="en-US" sz="3200" dirty="0">
                <a:solidFill>
                  <a:srgbClr val="1E1E1E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  </a:t>
            </a:r>
            <a:endParaRPr lang="en-US" sz="32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45A96A5-1A6A-0CDF-EA9C-26FC865E3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177" y="314868"/>
            <a:ext cx="1151711" cy="564292"/>
          </a:xfrm>
          <a:prstGeom prst="rect">
            <a:avLst/>
          </a:prstGeom>
        </p:spPr>
      </p:pic>
      <p:grpSp>
        <p:nvGrpSpPr>
          <p:cNvPr id="50" name="Group 13">
            <a:extLst>
              <a:ext uri="{FF2B5EF4-FFF2-40B4-BE49-F238E27FC236}">
                <a16:creationId xmlns:a16="http://schemas.microsoft.com/office/drawing/2014/main" id="{B6798ADE-0DB7-28C2-3BA0-216195A79DA6}"/>
              </a:ext>
            </a:extLst>
          </p:cNvPr>
          <p:cNvGrpSpPr/>
          <p:nvPr/>
        </p:nvGrpSpPr>
        <p:grpSpPr>
          <a:xfrm>
            <a:off x="286156" y="2324761"/>
            <a:ext cx="3942937" cy="1215390"/>
            <a:chOff x="0" y="0"/>
            <a:chExt cx="5257249" cy="1620520"/>
          </a:xfrm>
        </p:grpSpPr>
        <p:sp>
          <p:nvSpPr>
            <p:cNvPr id="51" name="TextBox 14">
              <a:extLst>
                <a:ext uri="{FF2B5EF4-FFF2-40B4-BE49-F238E27FC236}">
                  <a16:creationId xmlns:a16="http://schemas.microsoft.com/office/drawing/2014/main" id="{93AB9637-B214-6AEE-A7AD-E0E50D273FD3}"/>
                </a:ext>
              </a:extLst>
            </p:cNvPr>
            <p:cNvSpPr txBox="1"/>
            <p:nvPr/>
          </p:nvSpPr>
          <p:spPr>
            <a:xfrm>
              <a:off x="0" y="0"/>
              <a:ext cx="525724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lnSpc>
                  <a:spcPts val="3419"/>
                </a:lnSpc>
                <a:buClr>
                  <a:srgbClr val="000000"/>
                </a:buClr>
                <a:buFont typeface="Arial"/>
                <a:buNone/>
              </a:pPr>
              <a:endParaRPr lang="en-US" sz="1600" b="1" kern="0" spc="580" dirty="0">
                <a:solidFill>
                  <a:srgbClr val="F8CF2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TextBox 15">
              <a:extLst>
                <a:ext uri="{FF2B5EF4-FFF2-40B4-BE49-F238E27FC236}">
                  <a16:creationId xmlns:a16="http://schemas.microsoft.com/office/drawing/2014/main" id="{8E7ABFD0-3FDC-C839-B328-FF935479C6D6}"/>
                </a:ext>
              </a:extLst>
            </p:cNvPr>
            <p:cNvSpPr txBox="1"/>
            <p:nvPr/>
          </p:nvSpPr>
          <p:spPr>
            <a:xfrm>
              <a:off x="0" y="1292225"/>
              <a:ext cx="5257249" cy="32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pic>
        <p:nvPicPr>
          <p:cNvPr id="53" name="Рисунок 13">
            <a:extLst>
              <a:ext uri="{FF2B5EF4-FFF2-40B4-BE49-F238E27FC236}">
                <a16:creationId xmlns:a16="http://schemas.microsoft.com/office/drawing/2014/main" id="{EDE722A6-9DB7-45FE-B711-C2624236A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752" y="1280304"/>
            <a:ext cx="752582" cy="962862"/>
          </a:xfrm>
          <a:prstGeom prst="rect">
            <a:avLst/>
          </a:prstGeom>
        </p:spPr>
      </p:pic>
      <p:pic>
        <p:nvPicPr>
          <p:cNvPr id="54" name="Рисунок 14">
            <a:extLst>
              <a:ext uri="{FF2B5EF4-FFF2-40B4-BE49-F238E27FC236}">
                <a16:creationId xmlns:a16="http://schemas.microsoft.com/office/drawing/2014/main" id="{65CC9465-9831-1A7A-5C70-775F6FDF6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867" y="1254955"/>
            <a:ext cx="637511" cy="984227"/>
          </a:xfrm>
          <a:prstGeom prst="rect">
            <a:avLst/>
          </a:prstGeom>
        </p:spPr>
      </p:pic>
      <p:grpSp>
        <p:nvGrpSpPr>
          <p:cNvPr id="55" name="Group 7">
            <a:extLst>
              <a:ext uri="{FF2B5EF4-FFF2-40B4-BE49-F238E27FC236}">
                <a16:creationId xmlns:a16="http://schemas.microsoft.com/office/drawing/2014/main" id="{835467D2-0351-1BE0-B901-F078D5042F80}"/>
              </a:ext>
            </a:extLst>
          </p:cNvPr>
          <p:cNvGrpSpPr/>
          <p:nvPr/>
        </p:nvGrpSpPr>
        <p:grpSpPr>
          <a:xfrm>
            <a:off x="626306" y="2324761"/>
            <a:ext cx="3262636" cy="1619234"/>
            <a:chOff x="-1" y="-9525"/>
            <a:chExt cx="11436707" cy="2158980"/>
          </a:xfrm>
        </p:grpSpPr>
        <p:sp>
          <p:nvSpPr>
            <p:cNvPr id="56" name="TextBox 8">
              <a:extLst>
                <a:ext uri="{FF2B5EF4-FFF2-40B4-BE49-F238E27FC236}">
                  <a16:creationId xmlns:a16="http://schemas.microsoft.com/office/drawing/2014/main" id="{AB1209CC-1825-1794-1C48-E74778A71EBF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Андрей Герасимов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TextBox 9">
              <a:extLst>
                <a:ext uri="{FF2B5EF4-FFF2-40B4-BE49-F238E27FC236}">
                  <a16:creationId xmlns:a16="http://schemas.microsoft.com/office/drawing/2014/main" id="{66FAF410-F795-B695-A52C-52F56F266548}"/>
                </a:ext>
              </a:extLst>
            </p:cNvPr>
            <p:cNvSpPr txBox="1"/>
            <p:nvPr/>
          </p:nvSpPr>
          <p:spPr>
            <a:xfrm>
              <a:off x="-1" y="507979"/>
              <a:ext cx="11436707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Генеральный директор, 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магистр МИСиС, 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с 2015 г работа в Плакарт, ТСЗП,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внедрение технологий 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нанесения покрытий</a:t>
              </a: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grpSp>
        <p:nvGrpSpPr>
          <p:cNvPr id="58" name="Group 7">
            <a:extLst>
              <a:ext uri="{FF2B5EF4-FFF2-40B4-BE49-F238E27FC236}">
                <a16:creationId xmlns:a16="http://schemas.microsoft.com/office/drawing/2014/main" id="{FC68FD11-E18A-DA0B-2F41-76F1E31E0D32}"/>
              </a:ext>
            </a:extLst>
          </p:cNvPr>
          <p:cNvGrpSpPr/>
          <p:nvPr/>
        </p:nvGrpSpPr>
        <p:grpSpPr>
          <a:xfrm>
            <a:off x="4229093" y="2339515"/>
            <a:ext cx="3262636" cy="1619234"/>
            <a:chOff x="-1" y="-9525"/>
            <a:chExt cx="11436707" cy="2158980"/>
          </a:xfrm>
        </p:grpSpPr>
        <p:sp>
          <p:nvSpPr>
            <p:cNvPr id="59" name="TextBox 8">
              <a:extLst>
                <a:ext uri="{FF2B5EF4-FFF2-40B4-BE49-F238E27FC236}">
                  <a16:creationId xmlns:a16="http://schemas.microsoft.com/office/drawing/2014/main" id="{375A5957-38A9-D4A2-1D11-192BA4339DC3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Станислав Невежин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TextBox 9">
              <a:extLst>
                <a:ext uri="{FF2B5EF4-FFF2-40B4-BE49-F238E27FC236}">
                  <a16:creationId xmlns:a16="http://schemas.microsoft.com/office/drawing/2014/main" id="{991265AB-0DE1-33F2-9D8B-35080AD13A91}"/>
                </a:ext>
              </a:extLst>
            </p:cNvPr>
            <p:cNvSpPr txBox="1"/>
            <p:nvPr/>
          </p:nvSpPr>
          <p:spPr>
            <a:xfrm>
              <a:off x="-1" y="507979"/>
              <a:ext cx="11436707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Основатель компании,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к.т.н. УрФУ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с 2014 г разработка материалов для нанесения покрытий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совместно с Техникорд, ЗСМ</a:t>
              </a: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grpSp>
        <p:nvGrpSpPr>
          <p:cNvPr id="61" name="Group 7">
            <a:extLst>
              <a:ext uri="{FF2B5EF4-FFF2-40B4-BE49-F238E27FC236}">
                <a16:creationId xmlns:a16="http://schemas.microsoft.com/office/drawing/2014/main" id="{74C942F4-F3E0-D88B-08E8-42D6100284ED}"/>
              </a:ext>
            </a:extLst>
          </p:cNvPr>
          <p:cNvGrpSpPr/>
          <p:nvPr/>
        </p:nvGrpSpPr>
        <p:grpSpPr>
          <a:xfrm>
            <a:off x="8067726" y="2324277"/>
            <a:ext cx="3262636" cy="1619234"/>
            <a:chOff x="-1" y="-9525"/>
            <a:chExt cx="11436707" cy="2158980"/>
          </a:xfrm>
        </p:grpSpPr>
        <p:sp>
          <p:nvSpPr>
            <p:cNvPr id="62" name="TextBox 8">
              <a:extLst>
                <a:ext uri="{FF2B5EF4-FFF2-40B4-BE49-F238E27FC236}">
                  <a16:creationId xmlns:a16="http://schemas.microsoft.com/office/drawing/2014/main" id="{D88FE732-C972-881B-5EEA-C8F71D8CBBA1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Алексей Шураев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TextBox 9">
              <a:extLst>
                <a:ext uri="{FF2B5EF4-FFF2-40B4-BE49-F238E27FC236}">
                  <a16:creationId xmlns:a16="http://schemas.microsoft.com/office/drawing/2014/main" id="{75866170-2CF7-3EFD-F7D1-2A48C7534BE8}"/>
                </a:ext>
              </a:extLst>
            </p:cNvPr>
            <p:cNvSpPr txBox="1"/>
            <p:nvPr/>
          </p:nvSpPr>
          <p:spPr>
            <a:xfrm>
              <a:off x="-1" y="507979"/>
              <a:ext cx="11436707" cy="1641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Маркетолог,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-US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MBA </a:t>
              </a: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РАНХиГС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зам. ген. директора ГрафитЭл, продажи изделий 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из графита с покрытиями</a:t>
              </a: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grpSp>
        <p:nvGrpSpPr>
          <p:cNvPr id="64" name="Group 13">
            <a:extLst>
              <a:ext uri="{FF2B5EF4-FFF2-40B4-BE49-F238E27FC236}">
                <a16:creationId xmlns:a16="http://schemas.microsoft.com/office/drawing/2014/main" id="{F8333DC5-94CA-7800-787D-16ED44EFC9A2}"/>
              </a:ext>
            </a:extLst>
          </p:cNvPr>
          <p:cNvGrpSpPr/>
          <p:nvPr/>
        </p:nvGrpSpPr>
        <p:grpSpPr>
          <a:xfrm>
            <a:off x="328313" y="5181768"/>
            <a:ext cx="3942937" cy="1215390"/>
            <a:chOff x="0" y="0"/>
            <a:chExt cx="5257249" cy="1620520"/>
          </a:xfrm>
        </p:grpSpPr>
        <p:sp>
          <p:nvSpPr>
            <p:cNvPr id="65" name="TextBox 14">
              <a:extLst>
                <a:ext uri="{FF2B5EF4-FFF2-40B4-BE49-F238E27FC236}">
                  <a16:creationId xmlns:a16="http://schemas.microsoft.com/office/drawing/2014/main" id="{94442712-2FCE-3E4F-F832-009AB2AE5CD9}"/>
                </a:ext>
              </a:extLst>
            </p:cNvPr>
            <p:cNvSpPr txBox="1"/>
            <p:nvPr/>
          </p:nvSpPr>
          <p:spPr>
            <a:xfrm>
              <a:off x="0" y="0"/>
              <a:ext cx="525724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lnSpc>
                  <a:spcPts val="3419"/>
                </a:lnSpc>
                <a:buClr>
                  <a:srgbClr val="000000"/>
                </a:buClr>
                <a:buFont typeface="Arial"/>
                <a:buNone/>
              </a:pPr>
              <a:endParaRPr lang="en-US" sz="1600" b="1" kern="0" spc="580" dirty="0">
                <a:solidFill>
                  <a:srgbClr val="F8CF2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TextBox 15">
              <a:extLst>
                <a:ext uri="{FF2B5EF4-FFF2-40B4-BE49-F238E27FC236}">
                  <a16:creationId xmlns:a16="http://schemas.microsoft.com/office/drawing/2014/main" id="{8005BE7D-C890-77E5-6A05-09DB8059939D}"/>
                </a:ext>
              </a:extLst>
            </p:cNvPr>
            <p:cNvSpPr txBox="1"/>
            <p:nvPr/>
          </p:nvSpPr>
          <p:spPr>
            <a:xfrm>
              <a:off x="0" y="1292225"/>
              <a:ext cx="5257249" cy="328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grpSp>
        <p:nvGrpSpPr>
          <p:cNvPr id="67" name="Group 7">
            <a:extLst>
              <a:ext uri="{FF2B5EF4-FFF2-40B4-BE49-F238E27FC236}">
                <a16:creationId xmlns:a16="http://schemas.microsoft.com/office/drawing/2014/main" id="{BDE71688-1D48-AFC2-533D-89C455999621}"/>
              </a:ext>
            </a:extLst>
          </p:cNvPr>
          <p:cNvGrpSpPr/>
          <p:nvPr/>
        </p:nvGrpSpPr>
        <p:grpSpPr>
          <a:xfrm>
            <a:off x="668463" y="5181768"/>
            <a:ext cx="3262636" cy="1373013"/>
            <a:chOff x="-1" y="-9525"/>
            <a:chExt cx="11436707" cy="1830685"/>
          </a:xfrm>
        </p:grpSpPr>
        <p:sp>
          <p:nvSpPr>
            <p:cNvPr id="68" name="TextBox 8">
              <a:extLst>
                <a:ext uri="{FF2B5EF4-FFF2-40B4-BE49-F238E27FC236}">
                  <a16:creationId xmlns:a16="http://schemas.microsoft.com/office/drawing/2014/main" id="{EEEFEC3B-FC0C-F9EA-C222-75B8589CBC51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Александр Балин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TextBox 9">
              <a:extLst>
                <a:ext uri="{FF2B5EF4-FFF2-40B4-BE49-F238E27FC236}">
                  <a16:creationId xmlns:a16="http://schemas.microsoft.com/office/drawing/2014/main" id="{FEDF72C0-026B-A3F8-1EF6-28E4989E7BF7}"/>
                </a:ext>
              </a:extLst>
            </p:cNvPr>
            <p:cNvSpPr txBox="1"/>
            <p:nvPr/>
          </p:nvSpPr>
          <p:spPr>
            <a:xfrm>
              <a:off x="-1" y="507979"/>
              <a:ext cx="11436707" cy="131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к.т.н., директор 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Завода сварочных материалов,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производство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 порошковых проволок</a:t>
              </a: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grpSp>
        <p:nvGrpSpPr>
          <p:cNvPr id="70" name="Group 7">
            <a:extLst>
              <a:ext uri="{FF2B5EF4-FFF2-40B4-BE49-F238E27FC236}">
                <a16:creationId xmlns:a16="http://schemas.microsoft.com/office/drawing/2014/main" id="{A5EE7324-C5A3-291B-B22A-D514AA7EDB83}"/>
              </a:ext>
            </a:extLst>
          </p:cNvPr>
          <p:cNvGrpSpPr/>
          <p:nvPr/>
        </p:nvGrpSpPr>
        <p:grpSpPr>
          <a:xfrm>
            <a:off x="4271250" y="5196522"/>
            <a:ext cx="3262636" cy="1373013"/>
            <a:chOff x="-1" y="-9525"/>
            <a:chExt cx="11436707" cy="1830685"/>
          </a:xfrm>
        </p:grpSpPr>
        <p:sp>
          <p:nvSpPr>
            <p:cNvPr id="71" name="TextBox 8">
              <a:extLst>
                <a:ext uri="{FF2B5EF4-FFF2-40B4-BE49-F238E27FC236}">
                  <a16:creationId xmlns:a16="http://schemas.microsoft.com/office/drawing/2014/main" id="{FD3D8A00-9CC3-5335-4093-BE070C47B4AD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Борис Гельчинский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TextBox 9">
              <a:extLst>
                <a:ext uri="{FF2B5EF4-FFF2-40B4-BE49-F238E27FC236}">
                  <a16:creationId xmlns:a16="http://schemas.microsoft.com/office/drawing/2014/main" id="{88D89A5D-5773-4869-9DEF-2E3E735121A0}"/>
                </a:ext>
              </a:extLst>
            </p:cNvPr>
            <p:cNvSpPr txBox="1"/>
            <p:nvPr/>
          </p:nvSpPr>
          <p:spPr>
            <a:xfrm>
              <a:off x="-1" y="507979"/>
              <a:ext cx="11436707" cy="131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д.ф-м.н., ИМЕТ УрО РАН,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зав. лаб. композиционных 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и нано-материалов, 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модификация покрытий</a:t>
              </a: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grpSp>
        <p:nvGrpSpPr>
          <p:cNvPr id="73" name="Group 7">
            <a:extLst>
              <a:ext uri="{FF2B5EF4-FFF2-40B4-BE49-F238E27FC236}">
                <a16:creationId xmlns:a16="http://schemas.microsoft.com/office/drawing/2014/main" id="{84C0F8DA-FB43-A6B7-402C-2CE1F133A631}"/>
              </a:ext>
            </a:extLst>
          </p:cNvPr>
          <p:cNvGrpSpPr/>
          <p:nvPr/>
        </p:nvGrpSpPr>
        <p:grpSpPr>
          <a:xfrm>
            <a:off x="8109883" y="5181284"/>
            <a:ext cx="3262636" cy="1373013"/>
            <a:chOff x="-1" y="-9525"/>
            <a:chExt cx="11436707" cy="1830685"/>
          </a:xfrm>
        </p:grpSpPr>
        <p:sp>
          <p:nvSpPr>
            <p:cNvPr id="74" name="TextBox 8">
              <a:extLst>
                <a:ext uri="{FF2B5EF4-FFF2-40B4-BE49-F238E27FC236}">
                  <a16:creationId xmlns:a16="http://schemas.microsoft.com/office/drawing/2014/main" id="{8054D1DD-1ABE-9BE2-D58A-8AF76EB2F33F}"/>
                </a:ext>
              </a:extLst>
            </p:cNvPr>
            <p:cNvSpPr txBox="1"/>
            <p:nvPr/>
          </p:nvSpPr>
          <p:spPr>
            <a:xfrm>
              <a:off x="-1" y="-9525"/>
              <a:ext cx="11436707" cy="41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2000" b="1" kern="0" dirty="0">
                  <a:solidFill>
                    <a:srgbClr val="FFC000"/>
                  </a:solidFill>
                  <a:latin typeface="Arial"/>
                  <a:cs typeface="Arial"/>
                  <a:sym typeface="Arial"/>
                </a:rPr>
                <a:t>Сергей Беликов</a:t>
              </a:r>
              <a:endParaRPr lang="en-US" sz="2000" b="1" kern="0" dirty="0">
                <a:solidFill>
                  <a:srgbClr val="FFC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TextBox 9">
              <a:extLst>
                <a:ext uri="{FF2B5EF4-FFF2-40B4-BE49-F238E27FC236}">
                  <a16:creationId xmlns:a16="http://schemas.microsoft.com/office/drawing/2014/main" id="{0C368298-3258-8BF8-0744-B58C290DC450}"/>
                </a:ext>
              </a:extLst>
            </p:cNvPr>
            <p:cNvSpPr txBox="1"/>
            <p:nvPr/>
          </p:nvSpPr>
          <p:spPr>
            <a:xfrm>
              <a:off x="-1" y="507979"/>
              <a:ext cx="11436707" cy="1313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к.т.н. УрФУ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зав. лаб. структурных методов анализа и свойств материалов,</a:t>
              </a:r>
            </a:p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Arial"/>
                  <a:ea typeface="Open Sans Light Bold" panose="020B0604020202020204" charset="0"/>
                  <a:cs typeface="Open Sans Light Bold" panose="020B0604020202020204" charset="0"/>
                  <a:sym typeface="Arial"/>
                </a:rPr>
                <a:t>исследование свойств  покрытий</a:t>
              </a:r>
              <a:endParaRPr lang="en-US" sz="1600" kern="0" dirty="0">
                <a:solidFill>
                  <a:srgbClr val="000000"/>
                </a:solidFill>
                <a:latin typeface="Arial"/>
                <a:ea typeface="Open Sans Light Bold" panose="020B0604020202020204" charset="0"/>
                <a:cs typeface="Open Sans Light Bold" panose="020B0604020202020204" charset="0"/>
                <a:sym typeface="Arial"/>
              </a:endParaRPr>
            </a:p>
          </p:txBody>
        </p:sp>
      </p:grpSp>
      <p:pic>
        <p:nvPicPr>
          <p:cNvPr id="76" name="Рисунок 37">
            <a:extLst>
              <a:ext uri="{FF2B5EF4-FFF2-40B4-BE49-F238E27FC236}">
                <a16:creationId xmlns:a16="http://schemas.microsoft.com/office/drawing/2014/main" id="{697AB429-0882-0E11-00F3-5A3608B18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2231" y="4097223"/>
            <a:ext cx="815097" cy="1059213"/>
          </a:xfrm>
          <a:prstGeom prst="rect">
            <a:avLst/>
          </a:prstGeom>
        </p:spPr>
      </p:pic>
      <p:pic>
        <p:nvPicPr>
          <p:cNvPr id="77" name="Рисунок 38">
            <a:extLst>
              <a:ext uri="{FF2B5EF4-FFF2-40B4-BE49-F238E27FC236}">
                <a16:creationId xmlns:a16="http://schemas.microsoft.com/office/drawing/2014/main" id="{0559BACF-228E-68E9-E207-6D39D3C72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546" y="4137309"/>
            <a:ext cx="800043" cy="1059212"/>
          </a:xfrm>
          <a:prstGeom prst="rect">
            <a:avLst/>
          </a:prstGeom>
        </p:spPr>
      </p:pic>
      <p:pic>
        <p:nvPicPr>
          <p:cNvPr id="78" name="Рисунок 39">
            <a:extLst>
              <a:ext uri="{FF2B5EF4-FFF2-40B4-BE49-F238E27FC236}">
                <a16:creationId xmlns:a16="http://schemas.microsoft.com/office/drawing/2014/main" id="{CEE6D9FA-D420-73AA-1522-0B933AFCC0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0389" y="4137308"/>
            <a:ext cx="721626" cy="1044459"/>
          </a:xfrm>
          <a:prstGeom prst="rect">
            <a:avLst/>
          </a:prstGeom>
        </p:spPr>
      </p:pic>
      <p:pic>
        <p:nvPicPr>
          <p:cNvPr id="79" name="Рисунок 42">
            <a:extLst>
              <a:ext uri="{FF2B5EF4-FFF2-40B4-BE49-F238E27FC236}">
                <a16:creationId xmlns:a16="http://schemas.microsoft.com/office/drawing/2014/main" id="{F59B1640-AB30-9080-4C9B-8D029E9AD07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698" r="27100" b="26027"/>
          <a:stretch>
            <a:fillRect/>
          </a:stretch>
        </p:blipFill>
        <p:spPr>
          <a:xfrm>
            <a:off x="5205884" y="1216395"/>
            <a:ext cx="1209128" cy="1123120"/>
          </a:xfrm>
          <a:prstGeom prst="rect">
            <a:avLst/>
          </a:prstGeom>
        </p:spPr>
      </p:pic>
      <p:sp>
        <p:nvSpPr>
          <p:cNvPr id="80" name="Google Shape;302;p5">
            <a:extLst>
              <a:ext uri="{FF2B5EF4-FFF2-40B4-BE49-F238E27FC236}">
                <a16:creationId xmlns:a16="http://schemas.microsoft.com/office/drawing/2014/main" id="{2A89C3F0-A825-A781-5268-684CB9380541}"/>
              </a:ext>
            </a:extLst>
          </p:cNvPr>
          <p:cNvSpPr txBox="1"/>
          <p:nvPr/>
        </p:nvSpPr>
        <p:spPr>
          <a:xfrm>
            <a:off x="9964278" y="245940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8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" y="2"/>
            <a:ext cx="1808735" cy="6857999"/>
          </a:xfrm>
          <a:prstGeom prst="rect">
            <a:avLst/>
          </a:prstGeom>
          <a:solidFill>
            <a:srgbClr val="EE6442">
              <a:alpha val="100000"/>
            </a:srgbClr>
          </a:solidFill>
          <a:ln/>
        </p:spPr>
      </p:sp>
      <p:sp>
        <p:nvSpPr>
          <p:cNvPr id="9" name="Text 3"/>
          <p:cNvSpPr/>
          <p:nvPr/>
        </p:nvSpPr>
        <p:spPr>
          <a:xfrm>
            <a:off x="2552885" y="1956627"/>
            <a:ext cx="8804228" cy="2965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350" indent="-6350">
              <a:lnSpc>
                <a:spcPct val="111000"/>
              </a:lnSpc>
            </a:pPr>
            <a:r>
              <a:rPr lang="ru-RU" sz="1600" b="0" i="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Получили оценку и осуществили доработку проекта с 5 экспертами НТИ:</a:t>
            </a:r>
            <a:endParaRPr lang="ru-RU" sz="1600" b="1" i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" indent="-6350">
              <a:lnSpc>
                <a:spcPct val="111000"/>
              </a:lnSpc>
            </a:pPr>
            <a:r>
              <a:rPr lang="ru-RU" sz="1600" b="0" i="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https://pt.2035.university/project/vvst-pokrytia-dla-snizenia-rashoda-grafitirovannyh-elektrodov</a:t>
            </a:r>
            <a:endParaRPr lang="ru-RU" sz="1600" b="1" i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  <a:spcAft>
                <a:spcPts val="1913"/>
              </a:spcAft>
            </a:pPr>
            <a:endParaRPr lang="en-US" sz="2000" dirty="0"/>
          </a:p>
          <a:p>
            <a:pPr marL="6350" indent="-6350">
              <a:lnSpc>
                <a:spcPct val="111000"/>
              </a:lnSpc>
            </a:pPr>
            <a:r>
              <a:rPr lang="ru-RU" sz="1600" b="0" i="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Согласовали поддержку проекта с Членом Генерального совета ФМоС «Деловая Россия» Кирилловой Натальей Лимовной:</a:t>
            </a:r>
          </a:p>
          <a:p>
            <a:pPr marL="6350" indent="-6350">
              <a:lnSpc>
                <a:spcPct val="111000"/>
              </a:lnSpc>
            </a:pPr>
            <a:r>
              <a:rPr lang="en-US" sz="1600" b="0" i="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https://deloros.ru/litsa/kirillova-natalya-limovna/</a:t>
            </a:r>
            <a:endParaRPr lang="ru-RU" sz="1600" b="0" i="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" indent="-6350">
              <a:lnSpc>
                <a:spcPct val="111000"/>
              </a:lnSpc>
            </a:pPr>
            <a:endParaRPr lang="ru-RU" sz="1600" b="0" i="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350" indent="-6350">
              <a:lnSpc>
                <a:spcPct val="111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Встретились с индустриальным партнёром – ООО «Эл 6», ведущим производителем графитированных электродов в России:</a:t>
            </a:r>
          </a:p>
          <a:p>
            <a:pPr marL="6350" indent="-6350">
              <a:lnSpc>
                <a:spcPct val="111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https://www.el6group.ru/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-6350">
              <a:lnSpc>
                <a:spcPct val="111000"/>
              </a:lnSpc>
              <a:spcAft>
                <a:spcPts val="2885"/>
              </a:spcAf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A9DEEA39-A21C-239A-61B1-1D8931A52D88}"/>
              </a:ext>
            </a:extLst>
          </p:cNvPr>
          <p:cNvSpPr/>
          <p:nvPr/>
        </p:nvSpPr>
        <p:spPr>
          <a:xfrm>
            <a:off x="2502229" y="572804"/>
            <a:ext cx="5372264" cy="798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40"/>
              </a:lnSpc>
            </a:pPr>
            <a:r>
              <a:rPr lang="ru-RU" sz="3200" dirty="0">
                <a:solidFill>
                  <a:srgbClr val="1E1E1E">
                    <a:alpha val="100000"/>
                  </a:srgbClr>
                </a:solidFill>
                <a:ea typeface="Calleo-Trial SemiBold" pitchFamily="34" charset="-122"/>
                <a:cs typeface="Calleo-Trial SemiBold" pitchFamily="34" charset="-120"/>
              </a:rPr>
              <a:t>Итоги работы на Акселераторе</a:t>
            </a:r>
            <a:endParaRPr lang="en-US" sz="32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080100E-BD14-4C42-6D2D-AC8CCA9BB895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0" y="3428999"/>
            <a:ext cx="1808736" cy="3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4">
            <a:extLst>
              <a:ext uri="{FF2B5EF4-FFF2-40B4-BE49-F238E27FC236}">
                <a16:creationId xmlns:a16="http://schemas.microsoft.com/office/drawing/2014/main" id="{DD66B1DF-42F4-487D-0732-AC6E651B1081}"/>
              </a:ext>
            </a:extLst>
          </p:cNvPr>
          <p:cNvSpPr/>
          <p:nvPr/>
        </p:nvSpPr>
        <p:spPr>
          <a:xfrm>
            <a:off x="2065351" y="6555170"/>
            <a:ext cx="3069409" cy="2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492"/>
              </a:lnSpc>
            </a:pPr>
            <a:r>
              <a:rPr lang="ru-RU" sz="1100" dirty="0">
                <a:solidFill>
                  <a:schemeClr val="bg1">
                    <a:lumMod val="65000"/>
                  </a:schemeClr>
                </a:solidFill>
                <a:latin typeface="+mj-lt"/>
                <a:ea typeface="Calleo-Trial Light" pitchFamily="34" charset="-122"/>
                <a:cs typeface="Calleo-Trial Light" pitchFamily="34" charset="-120"/>
              </a:rPr>
              <a:t>Архипелаг2035.рф   /   Сахалин 8 – 21 июля 2024 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0BB96F-6D8A-57E8-3E2F-3B61AEFA6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0082" y="407910"/>
            <a:ext cx="1151711" cy="564292"/>
          </a:xfrm>
          <a:prstGeom prst="rect">
            <a:avLst/>
          </a:prstGeom>
        </p:spPr>
      </p:pic>
      <p:sp>
        <p:nvSpPr>
          <p:cNvPr id="3" name="Google Shape;302;p5">
            <a:extLst>
              <a:ext uri="{FF2B5EF4-FFF2-40B4-BE49-F238E27FC236}">
                <a16:creationId xmlns:a16="http://schemas.microsoft.com/office/drawing/2014/main" id="{4A1D941D-CA16-74B6-EB56-8379B6927666}"/>
              </a:ext>
            </a:extLst>
          </p:cNvPr>
          <p:cNvSpPr txBox="1"/>
          <p:nvPr/>
        </p:nvSpPr>
        <p:spPr>
          <a:xfrm>
            <a:off x="9964278" y="245940"/>
            <a:ext cx="12006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ru-RU" sz="4800" b="1" kern="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9</a:t>
            </a:r>
            <a:endParaRPr sz="4800" b="1" kern="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562</TotalTime>
  <Words>933</Words>
  <Application>Microsoft Office PowerPoint</Application>
  <PresentationFormat>Широкоэкранный</PresentationFormat>
  <Paragraphs>188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Calleo-Trial Regular</vt:lpstr>
      <vt:lpstr>Wingdings</vt:lpstr>
      <vt:lpstr>Open Sans Extra Bold 1</vt:lpstr>
      <vt:lpstr>Calibri Light</vt:lpstr>
      <vt:lpstr>Bebas Neue</vt:lpstr>
      <vt:lpstr>Calleo-Trial Light</vt:lpstr>
      <vt:lpstr>Batang</vt:lpstr>
      <vt:lpstr>Arial</vt:lpstr>
      <vt:lpstr>Calleo-Trial SemiBold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Станислав Невежин</cp:lastModifiedBy>
  <cp:revision>34</cp:revision>
  <dcterms:created xsi:type="dcterms:W3CDTF">2023-07-06T08:19:37Z</dcterms:created>
  <dcterms:modified xsi:type="dcterms:W3CDTF">2024-07-20T18:21:38Z</dcterms:modified>
</cp:coreProperties>
</file>