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82" r:id="rId3"/>
    <p:sldId id="263" r:id="rId4"/>
    <p:sldId id="276" r:id="rId5"/>
    <p:sldId id="277" r:id="rId6"/>
    <p:sldId id="266" r:id="rId7"/>
    <p:sldId id="275" r:id="rId8"/>
    <p:sldId id="271" r:id="rId9"/>
    <p:sldId id="267" r:id="rId10"/>
    <p:sldId id="278" r:id="rId11"/>
    <p:sldId id="279" r:id="rId12"/>
    <p:sldId id="280" r:id="rId13"/>
    <p:sldId id="281" r:id="rId14"/>
    <p:sldId id="285" r:id="rId15"/>
    <p:sldId id="290" r:id="rId16"/>
    <p:sldId id="288" r:id="rId17"/>
    <p:sldId id="289" r:id="rId18"/>
    <p:sldId id="284" r:id="rId19"/>
    <p:sldId id="283" r:id="rId20"/>
    <p:sldId id="287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7174" userDrawn="1">
          <p15:clr>
            <a:srgbClr val="A4A3A4"/>
          </p15:clr>
        </p15:guide>
        <p15:guide id="6" pos="3613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633B"/>
    <a:srgbClr val="211F1F"/>
    <a:srgbClr val="818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6279" autoAdjust="0"/>
  </p:normalViewPr>
  <p:slideViewPr>
    <p:cSldViewPr snapToGrid="0" snapToObjects="1">
      <p:cViewPr varScale="1">
        <p:scale>
          <a:sx n="107" d="100"/>
          <a:sy n="107" d="100"/>
        </p:scale>
        <p:origin x="426" y="108"/>
      </p:cViewPr>
      <p:guideLst>
        <p:guide orient="horz" pos="2160"/>
        <p:guide pos="982"/>
        <p:guide orient="horz" pos="981"/>
        <p:guide orient="horz" pos="3952"/>
        <p:guide pos="7174"/>
        <p:guide pos="3613"/>
        <p:guide pos="3840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5943-07FE-4B3A-B72A-2B573234EB47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3547-213E-4057-8D12-B9EC99400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83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3547-213E-4057-8D12-B9EC9940057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3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82F33-EDE1-9642-926E-FC97F4D96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1BB52D-A377-204D-BFB8-CDE1E4EB4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872AB-9EF6-E841-A23F-3F5A4E0F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384F1-95FC-D943-93CD-51BF52B9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8D556F-FA3D-1C4B-9794-D9940FF9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4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AC8D9-0B14-CD40-91A8-5015C153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F3B234-2DCC-4742-9996-D364E2A6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9B123-97F2-274E-8926-464FCB3F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8A326D-6DE9-D249-8DB0-8CABC243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F7967-0BA4-714A-BA7F-DA980419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8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2FD552-180C-B847-8140-23A0188E7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159AAE-DEDD-9E45-9BE0-0EC4D6E8A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7F6B3-19CC-1248-BEF3-8B08B1F3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18875D-B762-3344-84BB-CEE777DD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5059F-C104-7347-A29A-6C380504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1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106B6-E2F2-6C4C-ACFB-D643DCE4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815F4-BDCD-9541-8879-1633ECF50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3DF23-3B7C-C849-92BD-F90A32B2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DDD51-4F09-A240-9F69-FC182994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41794-8502-FC4E-A48B-0E6F67C1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4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CB50F-0785-8E48-8454-C25CEFF6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20D09-B78C-2B40-AA8F-ADBD1480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0A284-956E-6D49-808E-D9179131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8B5B2-90E8-E34E-B030-50405E5F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D91912-46F8-EA47-863F-308EC771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6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C1A5E-52E1-A740-B0C0-38F0D697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FDE98F-6380-E946-8A39-DB28F9050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AF57E6-8859-3049-A4B7-85F34A639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D61951-3C9B-EA45-84EF-B9767753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7609FC-C8F1-2647-BB86-7DC4DF65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3987DA-F658-5E4C-AF78-04F2B0F1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36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0B139-BA2A-A943-A65A-411A6EF6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57479-4F1B-064A-9EB3-451E6FFD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63ABE9-B7DE-A848-9C3A-917AAA4AB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A2642B-EED4-114B-A2D8-F21D116B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EDC37D-ABDD-AF49-AD4B-CD65130A7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CB0957-5554-9C4E-98FD-7F949F8F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B8208E-41A4-994B-B187-113B0ECB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CE7BBA-93CA-9042-A8A7-3E76673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4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7B609-4973-714B-A156-A43D9EF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D972C8-652B-F34E-BFC7-D2D4BB47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3EE1AB-B37D-5149-8C17-5B45C4D8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A4C623-58E0-874F-83F5-AA105822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9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DCEFE6-ECB9-0044-91B0-1DC5B4E1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322E01-5EF3-8C45-AAF8-8C1B2BCD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4B2AB9-9AAF-3F49-908B-2D9041F1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97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B86FE-26DF-F54E-A941-93C717FF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5ADDF-6EF8-C44D-9C08-DAC22EB1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0D37AD-11B4-FD48-B804-3DB9318A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257F10-C976-1747-B375-0EC7D778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C67E5C-3C48-7646-BC5E-4301D65D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221DED-EAC5-BE4C-A500-D4F08282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673D9-7A10-044B-82F9-2F01F556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A091AB-50EA-9146-B86F-B73723ADA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E92EDA-E858-3645-B34C-94CBCA88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8CF516-6359-8741-BCD6-CF25BA8E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66FE7-FF8D-EB4B-9139-25915D9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C5DD21-9ECB-A84D-97A1-FFE732D9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118B-4042-8848-ABA9-DCC8B9FA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B4A2C6-5030-BF4E-9DE7-2122D9A94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7B039-F07D-914C-931A-BB0F7684F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FF3D28-0A9F-9E43-BEF8-0CEBEBEEA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A550B-2DE1-D842-86BD-A0AB158CF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8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openxmlformats.org/officeDocument/2006/relationships/image" Target="../media/image5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hyperlink" Target="mailto:v.s.padalko@mail.ru?subject=&#1060;&#1080;&#1076;&#1078;&#1080;&#1090;&#1072;&#1083;%20&#1080;&#1075;&#1088;&#1072;%20%22XorO@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77AD8C-F4BF-8245-9D39-440EB7437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733" y="4614270"/>
            <a:ext cx="2133219" cy="53147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800" dirty="0">
                <a:latin typeface="Calleo-Trial" pitchFamily="2" charset="0"/>
                <a:ea typeface="+mj-ea"/>
                <a:cs typeface="+mj-cs"/>
              </a:rPr>
              <a:t>ФИДЖИТАЛ ИГРА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6" y="760931"/>
            <a:ext cx="2391719" cy="1178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43" y="628958"/>
            <a:ext cx="5020032" cy="47935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7216" b="11991"/>
          <a:stretch/>
        </p:blipFill>
        <p:spPr>
          <a:xfrm>
            <a:off x="1116662" y="2398704"/>
            <a:ext cx="4365067" cy="2125598"/>
          </a:xfrm>
          <a:custGeom>
            <a:avLst/>
            <a:gdLst>
              <a:gd name="connsiteX0" fmla="*/ 504010 w 6210000"/>
              <a:gd name="connsiteY0" fmla="*/ 0 h 3024000"/>
              <a:gd name="connsiteX1" fmla="*/ 5705990 w 6210000"/>
              <a:gd name="connsiteY1" fmla="*/ 0 h 3024000"/>
              <a:gd name="connsiteX2" fmla="*/ 6210000 w 6210000"/>
              <a:gd name="connsiteY2" fmla="*/ 504010 h 3024000"/>
              <a:gd name="connsiteX3" fmla="*/ 6210000 w 6210000"/>
              <a:gd name="connsiteY3" fmla="*/ 2519990 h 3024000"/>
              <a:gd name="connsiteX4" fmla="*/ 5705990 w 6210000"/>
              <a:gd name="connsiteY4" fmla="*/ 3024000 h 3024000"/>
              <a:gd name="connsiteX5" fmla="*/ 504010 w 6210000"/>
              <a:gd name="connsiteY5" fmla="*/ 3024000 h 3024000"/>
              <a:gd name="connsiteX6" fmla="*/ 0 w 6210000"/>
              <a:gd name="connsiteY6" fmla="*/ 2519990 h 3024000"/>
              <a:gd name="connsiteX7" fmla="*/ 0 w 6210000"/>
              <a:gd name="connsiteY7" fmla="*/ 504010 h 3024000"/>
              <a:gd name="connsiteX8" fmla="*/ 504010 w 6210000"/>
              <a:gd name="connsiteY8" fmla="*/ 0 h 30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0000" h="3024000">
                <a:moveTo>
                  <a:pt x="504010" y="0"/>
                </a:moveTo>
                <a:lnTo>
                  <a:pt x="5705990" y="0"/>
                </a:lnTo>
                <a:cubicBezTo>
                  <a:pt x="5984347" y="0"/>
                  <a:pt x="6210000" y="225653"/>
                  <a:pt x="6210000" y="504010"/>
                </a:cubicBezTo>
                <a:lnTo>
                  <a:pt x="6210000" y="2519990"/>
                </a:lnTo>
                <a:cubicBezTo>
                  <a:pt x="6210000" y="2798347"/>
                  <a:pt x="5984347" y="3024000"/>
                  <a:pt x="5705990" y="3024000"/>
                </a:cubicBezTo>
                <a:lnTo>
                  <a:pt x="504010" y="3024000"/>
                </a:lnTo>
                <a:cubicBezTo>
                  <a:pt x="225653" y="3024000"/>
                  <a:pt x="0" y="2798347"/>
                  <a:pt x="0" y="2519990"/>
                </a:cubicBezTo>
                <a:lnTo>
                  <a:pt x="0" y="504010"/>
                </a:lnTo>
                <a:cubicBezTo>
                  <a:pt x="0" y="225653"/>
                  <a:pt x="225653" y="0"/>
                  <a:pt x="504010" y="0"/>
                </a:cubicBezTo>
                <a:close/>
              </a:path>
            </a:pathLst>
          </a:cu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759" y="6137856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2139" y="6137856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3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Целевая аудитория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50847" y="2912665"/>
            <a:ext cx="5194354" cy="1748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Уникальный </a:t>
            </a:r>
            <a:r>
              <a:rPr lang="ru-RU" sz="2500" dirty="0" err="1">
                <a:solidFill>
                  <a:srgbClr val="211F1F"/>
                </a:solidFill>
                <a:latin typeface="Calleo-Trial" pitchFamily="2" charset="0"/>
              </a:rPr>
              <a:t>гейплей</a:t>
            </a:r>
            <a:endParaRPr lang="ru-RU" sz="2500" dirty="0">
              <a:solidFill>
                <a:srgbClr val="211F1F"/>
              </a:solidFill>
              <a:latin typeface="Calleo-Trial" pitchFamily="2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Снижение затрат 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на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эксплуатацию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Повышение зрелищности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55A993D-0BB8-8D48-BF52-2D658A2423F7}"/>
              </a:ext>
            </a:extLst>
          </p:cNvPr>
          <p:cNvSpPr txBox="1">
            <a:spLocks/>
          </p:cNvSpPr>
          <p:nvPr/>
        </p:nvSpPr>
        <p:spPr>
          <a:xfrm>
            <a:off x="1011235" y="1058278"/>
            <a:ext cx="2070746" cy="653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Calleo-Trial" pitchFamily="2" charset="0"/>
              </a:rPr>
              <a:t>Ценность</a:t>
            </a:r>
            <a:endParaRPr lang="ru-RU" sz="3000" dirty="0">
              <a:solidFill>
                <a:schemeClr val="bg1"/>
              </a:solidFill>
              <a:latin typeface="Calleo-Trial" pitchFamily="2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55A993D-0BB8-8D48-BF52-2D658A2423F7}"/>
              </a:ext>
            </a:extLst>
          </p:cNvPr>
          <p:cNvSpPr txBox="1">
            <a:spLocks/>
          </p:cNvSpPr>
          <p:nvPr/>
        </p:nvSpPr>
        <p:spPr>
          <a:xfrm>
            <a:off x="6200634" y="1058278"/>
            <a:ext cx="5826266" cy="742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Calleo-Trial" pitchFamily="2" charset="0"/>
              </a:rPr>
              <a:t>ОРГАНИЗАТОРЫ ФИДЖИТАЛ ИГР</a:t>
            </a:r>
            <a:endParaRPr lang="ru-RU" sz="2800" dirty="0">
              <a:latin typeface="Calleo-Trial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990" y="4750878"/>
            <a:ext cx="4053553" cy="1509802"/>
          </a:xfrm>
          <a:prstGeom prst="rect">
            <a:avLst/>
          </a:prstGeom>
        </p:spPr>
      </p:pic>
      <p:pic>
        <p:nvPicPr>
          <p:cNvPr id="14" name="Picture 2" descr="Игры Будущего» - Всероссийская Федерация Фиджитал Спор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3" y="1800566"/>
            <a:ext cx="3401048" cy="22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6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Целевая аудитория</a:t>
            </a:r>
            <a:endParaRPr lang="ru-RU" sz="2000" b="1" dirty="0">
              <a:latin typeface="Calleo-Trial SemiBold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5FC8AE9-96C2-E94B-8ADA-F9262095C7E8}"/>
              </a:ext>
            </a:extLst>
          </p:cNvPr>
          <p:cNvCxnSpPr>
            <a:cxnSpLocks/>
          </p:cNvCxnSpPr>
          <p:nvPr/>
        </p:nvCxnSpPr>
        <p:spPr>
          <a:xfrm>
            <a:off x="0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5EEEC71-19BD-BC49-A25C-29254ACB5E7E}"/>
              </a:ext>
            </a:extLst>
          </p:cNvPr>
          <p:cNvCxnSpPr>
            <a:cxnSpLocks/>
          </p:cNvCxnSpPr>
          <p:nvPr/>
        </p:nvCxnSpPr>
        <p:spPr>
          <a:xfrm>
            <a:off x="11340602" y="992777"/>
            <a:ext cx="0" cy="5865223"/>
          </a:xfrm>
          <a:prstGeom prst="line">
            <a:avLst/>
          </a:prstGeom>
          <a:ln w="12700" cap="rnd">
            <a:solidFill>
              <a:srgbClr val="F9633B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8BB449A-6636-5C44-855F-FCE67FD51059}"/>
              </a:ext>
            </a:extLst>
          </p:cNvPr>
          <p:cNvSpPr txBox="1">
            <a:spLocks/>
          </p:cNvSpPr>
          <p:nvPr/>
        </p:nvSpPr>
        <p:spPr>
          <a:xfrm>
            <a:off x="981450" y="1155839"/>
            <a:ext cx="4974849" cy="1282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ru-RU" sz="4300" dirty="0" err="1">
                <a:solidFill>
                  <a:schemeClr val="bg1"/>
                </a:solidFill>
                <a:latin typeface="Calleo-Trial" pitchFamily="2" charset="0"/>
              </a:rPr>
              <a:t>Хисамиев</a:t>
            </a:r>
            <a:r>
              <a:rPr lang="ru-RU" sz="4300" dirty="0">
                <a:solidFill>
                  <a:schemeClr val="bg1"/>
                </a:solidFill>
                <a:latin typeface="Calleo-Trial" pitchFamily="2" charset="0"/>
              </a:rPr>
              <a:t> Ильяс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ru-RU" sz="2900" dirty="0">
                <a:solidFill>
                  <a:schemeClr val="bg1"/>
                </a:solidFill>
                <a:latin typeface="Calleo-Trial" pitchFamily="2" charset="0"/>
              </a:rPr>
              <a:t>Республика Татарстан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ru-RU" sz="2900" dirty="0">
                <a:solidFill>
                  <a:schemeClr val="bg1"/>
                </a:solidFill>
                <a:latin typeface="Calleo-Trial" pitchFamily="2" charset="0"/>
              </a:rPr>
              <a:t>Чемпион России по </a:t>
            </a:r>
            <a:r>
              <a:rPr lang="ru-RU" sz="2900" dirty="0" err="1">
                <a:solidFill>
                  <a:schemeClr val="bg1"/>
                </a:solidFill>
                <a:latin typeface="Calleo-Trial" pitchFamily="2" charset="0"/>
              </a:rPr>
              <a:t>дронрейсингу</a:t>
            </a:r>
            <a:endParaRPr lang="ru-RU" sz="2900" dirty="0">
              <a:solidFill>
                <a:schemeClr val="bg1"/>
              </a:solidFill>
              <a:latin typeface="Calleo-Trial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88504" y="2438400"/>
            <a:ext cx="5067796" cy="4204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«…Считаю что это отличный </a:t>
            </a:r>
            <a:r>
              <a:rPr lang="ru-RU" sz="2500" dirty="0" err="1">
                <a:solidFill>
                  <a:srgbClr val="211F1F"/>
                </a:solidFill>
                <a:latin typeface="Calleo-Trial" pitchFamily="2" charset="0"/>
              </a:rPr>
              <a:t>дрон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 для начинающих, для образовательных учреждений…Данный </a:t>
            </a:r>
            <a:r>
              <a:rPr lang="ru-RU" sz="2500" dirty="0" err="1">
                <a:solidFill>
                  <a:srgbClr val="211F1F"/>
                </a:solidFill>
                <a:latin typeface="Calleo-Trial" pitchFamily="2" charset="0"/>
              </a:rPr>
              <a:t>дрон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 можно использовать в различных мероприятиях таких как </a:t>
            </a:r>
            <a:r>
              <a:rPr lang="ru-RU" sz="2500" dirty="0" err="1">
                <a:solidFill>
                  <a:srgbClr val="211F1F"/>
                </a:solidFill>
                <a:latin typeface="Calleo-Trial" pitchFamily="2" charset="0"/>
              </a:rPr>
              <a:t>дрон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-футбол, </a:t>
            </a:r>
            <a:r>
              <a:rPr lang="ru-RU" sz="2500" dirty="0" err="1">
                <a:solidFill>
                  <a:srgbClr val="211F1F"/>
                </a:solidFill>
                <a:latin typeface="Calleo-Trial" pitchFamily="2" charset="0"/>
              </a:rPr>
              <a:t>дрон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-баскетбол, можно придумать множество интересных вариантов – уникальный </a:t>
            </a:r>
            <a:r>
              <a:rPr lang="ru-RU" sz="2500" dirty="0" err="1">
                <a:solidFill>
                  <a:srgbClr val="211F1F"/>
                </a:solidFill>
                <a:latin typeface="Calleo-Trial" pitchFamily="2" charset="0"/>
              </a:rPr>
              <a:t>дрон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01" y="1155839"/>
            <a:ext cx="4152002" cy="5295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6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Целевая аудитория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50847" y="2468165"/>
            <a:ext cx="5194354" cy="2459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Имеет оптимальные летные 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качества для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начинающего пилота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Уникальная игрушка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Ликвидация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психологического барьера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55A993D-0BB8-8D48-BF52-2D658A2423F7}"/>
              </a:ext>
            </a:extLst>
          </p:cNvPr>
          <p:cNvSpPr txBox="1">
            <a:spLocks/>
          </p:cNvSpPr>
          <p:nvPr/>
        </p:nvSpPr>
        <p:spPr>
          <a:xfrm>
            <a:off x="1011235" y="1058278"/>
            <a:ext cx="2070746" cy="653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Calleo-Trial" pitchFamily="2" charset="0"/>
              </a:rPr>
              <a:t>Ценность</a:t>
            </a:r>
            <a:endParaRPr lang="ru-RU" sz="3000" dirty="0">
              <a:solidFill>
                <a:schemeClr val="bg1"/>
              </a:solidFill>
              <a:latin typeface="Calleo-Trial" pitchFamily="2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55A993D-0BB8-8D48-BF52-2D658A2423F7}"/>
              </a:ext>
            </a:extLst>
          </p:cNvPr>
          <p:cNvSpPr txBox="1">
            <a:spLocks/>
          </p:cNvSpPr>
          <p:nvPr/>
        </p:nvSpPr>
        <p:spPr>
          <a:xfrm>
            <a:off x="6200634" y="1058278"/>
            <a:ext cx="5826266" cy="742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latin typeface="Calleo-Trial" pitchFamily="2" charset="0"/>
              </a:rPr>
              <a:t>Частные лица</a:t>
            </a:r>
            <a:endParaRPr lang="ru-RU" sz="2800" dirty="0">
              <a:latin typeface="Calleo-Trial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306">
            <a:off x="6548855" y="1939842"/>
            <a:ext cx="2777449" cy="2652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815" y="189528"/>
            <a:ext cx="5047071" cy="66684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2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Целевая аудитория</a:t>
            </a:r>
            <a:endParaRPr lang="ru-RU" sz="2000" b="1" dirty="0">
              <a:latin typeface="Calleo-Trial SemiBold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5FC8AE9-96C2-E94B-8ADA-F9262095C7E8}"/>
              </a:ext>
            </a:extLst>
          </p:cNvPr>
          <p:cNvCxnSpPr>
            <a:cxnSpLocks/>
          </p:cNvCxnSpPr>
          <p:nvPr/>
        </p:nvCxnSpPr>
        <p:spPr>
          <a:xfrm>
            <a:off x="0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5EEEC71-19BD-BC49-A25C-29254ACB5E7E}"/>
              </a:ext>
            </a:extLst>
          </p:cNvPr>
          <p:cNvCxnSpPr>
            <a:cxnSpLocks/>
          </p:cNvCxnSpPr>
          <p:nvPr/>
        </p:nvCxnSpPr>
        <p:spPr>
          <a:xfrm>
            <a:off x="11340602" y="992777"/>
            <a:ext cx="0" cy="5865223"/>
          </a:xfrm>
          <a:prstGeom prst="line">
            <a:avLst/>
          </a:prstGeom>
          <a:ln w="12700" cap="rnd">
            <a:solidFill>
              <a:srgbClr val="F9633B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8BB449A-6636-5C44-855F-FCE67FD51059}"/>
              </a:ext>
            </a:extLst>
          </p:cNvPr>
          <p:cNvSpPr txBox="1">
            <a:spLocks/>
          </p:cNvSpPr>
          <p:nvPr/>
        </p:nvSpPr>
        <p:spPr>
          <a:xfrm>
            <a:off x="981451" y="1155839"/>
            <a:ext cx="4301750" cy="975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ru-RU" sz="3000" dirty="0" smtClean="0">
                <a:solidFill>
                  <a:schemeClr val="bg1"/>
                </a:solidFill>
                <a:latin typeface="Calleo-Trial" pitchFamily="2" charset="0"/>
              </a:rPr>
              <a:t>Лобанова Ольга</a:t>
            </a:r>
            <a:endParaRPr lang="ru-RU" sz="3000" dirty="0">
              <a:solidFill>
                <a:schemeClr val="bg1"/>
              </a:solidFill>
              <a:latin typeface="Calleo-Trial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88504" y="2438400"/>
            <a:ext cx="5067796" cy="4204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«Мой сын Тимофей увлекается беспилотными аппаратами. Когда он учился много </a:t>
            </a:r>
            <a:r>
              <a:rPr lang="ru-RU" sz="2500" dirty="0" err="1" smtClean="0">
                <a:solidFill>
                  <a:srgbClr val="211F1F"/>
                </a:solidFill>
                <a:latin typeface="Calleo-Trial" pitchFamily="2" charset="0"/>
              </a:rPr>
              <a:t>дронов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 было сломано. Я думаю что этот </a:t>
            </a:r>
            <a:r>
              <a:rPr lang="ru-RU" sz="2500" dirty="0" err="1" smtClean="0">
                <a:solidFill>
                  <a:srgbClr val="211F1F"/>
                </a:solidFill>
                <a:latin typeface="Calleo-Trial" pitchFamily="2" charset="0"/>
              </a:rPr>
              <a:t>дрон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 поможет родителям тех детей которые только начинают свой путь в </a:t>
            </a:r>
            <a:r>
              <a:rPr lang="ru-RU" sz="2500" dirty="0" err="1" smtClean="0">
                <a:solidFill>
                  <a:srgbClr val="211F1F"/>
                </a:solidFill>
                <a:latin typeface="Calleo-Trial" pitchFamily="2" charset="0"/>
              </a:rPr>
              <a:t>аэротехнологиях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»</a:t>
            </a:r>
            <a:endParaRPr lang="ru-RU" sz="2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502" y="1155839"/>
            <a:ext cx="4547098" cy="53049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3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Calleo-Trial SemiBold" pitchFamily="2" charset="0"/>
              </a:rPr>
              <a:t>Ассортиментная матрица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76115" y="242668"/>
            <a:ext cx="1279609" cy="62537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645460" y="3146003"/>
            <a:ext cx="3209364" cy="9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err="1" smtClean="0">
                <a:solidFill>
                  <a:srgbClr val="211F1F"/>
                </a:solidFill>
                <a:latin typeface="Calleo-Trial" pitchFamily="2" charset="0"/>
              </a:rPr>
              <a:t>Дрон</a:t>
            </a:r>
            <a:endParaRPr lang="ru-RU" sz="1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Пульт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АКБ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зарядное устройство</a:t>
            </a:r>
            <a:endParaRPr lang="ru-RU" sz="1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8BB449A-6636-5C44-855F-FCE67FD51059}"/>
              </a:ext>
            </a:extLst>
          </p:cNvPr>
          <p:cNvSpPr txBox="1">
            <a:spLocks/>
          </p:cNvSpPr>
          <p:nvPr/>
        </p:nvSpPr>
        <p:spPr>
          <a:xfrm>
            <a:off x="7047742" y="4918811"/>
            <a:ext cx="4456747" cy="975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ru-RU" sz="2500" dirty="0" smtClean="0">
                <a:solidFill>
                  <a:schemeClr val="bg1"/>
                </a:solidFill>
                <a:latin typeface="Calleo-Trial" pitchFamily="2" charset="0"/>
              </a:rPr>
              <a:t>318 750р (420 </a:t>
            </a:r>
            <a:r>
              <a:rPr lang="en-US" sz="2500" dirty="0" smtClean="0">
                <a:solidFill>
                  <a:schemeClr val="bg1"/>
                </a:solidFill>
                <a:latin typeface="Calleo-Trial" pitchFamily="2" charset="0"/>
              </a:rPr>
              <a:t>750</a:t>
            </a:r>
            <a:r>
              <a:rPr lang="ru-RU" sz="2500" dirty="0" smtClean="0">
                <a:solidFill>
                  <a:schemeClr val="bg1"/>
                </a:solidFill>
                <a:latin typeface="Calleo-Trial" pitchFamily="2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Calleo-Trial" pitchFamily="2" charset="0"/>
              </a:rPr>
              <a:t>c FPV)</a:t>
            </a:r>
            <a:endParaRPr lang="ru-RU" sz="2500" dirty="0">
              <a:solidFill>
                <a:schemeClr val="bg1"/>
              </a:solidFill>
              <a:latin typeface="Calleo-Trial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66" y="1124053"/>
            <a:ext cx="1582981" cy="151156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1026762" y="2668364"/>
            <a:ext cx="1465188" cy="517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40 000р</a:t>
            </a:r>
            <a:endParaRPr lang="ru-RU" sz="2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3505293" y="3146003"/>
            <a:ext cx="3209364" cy="9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211F1F"/>
                </a:solidFill>
                <a:latin typeface="Calleo-Trial" pitchFamily="2" charset="0"/>
              </a:rPr>
              <a:t>FPV </a:t>
            </a:r>
            <a:r>
              <a:rPr lang="ru-RU" sz="1500" dirty="0" err="1" smtClean="0">
                <a:solidFill>
                  <a:srgbClr val="211F1F"/>
                </a:solidFill>
                <a:latin typeface="Calleo-Trial" pitchFamily="2" charset="0"/>
              </a:rPr>
              <a:t>дрон</a:t>
            </a:r>
            <a:endParaRPr lang="ru-RU" sz="1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Пульт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АКБ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зарядное устройство</a:t>
            </a:r>
            <a:endParaRPr lang="ru-RU" sz="1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99" y="1124053"/>
            <a:ext cx="1582981" cy="1511569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3905360" y="2668364"/>
            <a:ext cx="1446423" cy="517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60 000р</a:t>
            </a:r>
            <a:endParaRPr lang="ru-RU" sz="2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31" y="4695645"/>
            <a:ext cx="1434719" cy="1851363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2646947" y="5111719"/>
            <a:ext cx="3404229" cy="9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Автоматизированная ячейка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11F1F"/>
                </a:solidFill>
                <a:latin typeface="Calleo-Trial" pitchFamily="2" charset="0"/>
              </a:rPr>
              <a:t>Распознавание </a:t>
            </a: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пролета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Распознавание цвета(команды) </a:t>
            </a:r>
            <a:r>
              <a:rPr lang="ru-RU" sz="1600" dirty="0" err="1"/>
              <a:t>дрона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Интерактивная подсветка</a:t>
            </a:r>
            <a:endParaRPr lang="ru-RU" sz="1500" dirty="0">
              <a:solidFill>
                <a:srgbClr val="211F1F"/>
              </a:solidFill>
              <a:latin typeface="Calleo-Trial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211F1F"/>
                </a:solidFill>
                <a:latin typeface="Calleo-Trial" pitchFamily="2" charset="0"/>
              </a:rPr>
              <a:t>ПО для построения игр</a:t>
            </a:r>
            <a:endParaRPr lang="ru-RU" sz="1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3643513" y="4617751"/>
            <a:ext cx="1309105" cy="517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15 000р</a:t>
            </a:r>
            <a:endParaRPr lang="ru-RU" sz="2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39" y="3417702"/>
            <a:ext cx="816163" cy="10531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55" y="2253194"/>
            <a:ext cx="1111230" cy="10610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25" y="2290328"/>
            <a:ext cx="1111230" cy="10610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6" y="2301107"/>
            <a:ext cx="1111230" cy="10610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8" y="3462990"/>
            <a:ext cx="816163" cy="10531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301" y="3417702"/>
            <a:ext cx="816163" cy="10531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55" y="1114529"/>
            <a:ext cx="1111230" cy="106109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25" y="1151663"/>
            <a:ext cx="1111230" cy="106109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6" y="1162442"/>
            <a:ext cx="1111230" cy="10610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29" y="3417702"/>
            <a:ext cx="816163" cy="105317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65" y="3462990"/>
            <a:ext cx="816163" cy="105317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28" y="3395556"/>
            <a:ext cx="816163" cy="105317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065" y="2175628"/>
            <a:ext cx="816163" cy="105317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065" y="1096982"/>
            <a:ext cx="816163" cy="105317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118" y="1623571"/>
            <a:ext cx="816163" cy="1053178"/>
          </a:xfrm>
          <a:prstGeom prst="rect">
            <a:avLst/>
          </a:prstGeom>
        </p:spPr>
      </p:pic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7487595" y="5425336"/>
            <a:ext cx="3209364" cy="9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bg1"/>
                </a:solidFill>
                <a:latin typeface="Calleo-Trial" pitchFamily="2" charset="0"/>
              </a:rPr>
              <a:t>Комплект из 6-ти </a:t>
            </a:r>
            <a:r>
              <a:rPr lang="ru-RU" sz="1500" dirty="0" err="1" smtClean="0">
                <a:solidFill>
                  <a:schemeClr val="bg1"/>
                </a:solidFill>
                <a:latin typeface="Calleo-Trial" pitchFamily="2" charset="0"/>
              </a:rPr>
              <a:t>дронов</a:t>
            </a:r>
            <a:endParaRPr lang="ru-RU" sz="1500" dirty="0" smtClean="0">
              <a:solidFill>
                <a:schemeClr val="bg1"/>
              </a:solidFill>
              <a:latin typeface="Calleo-Trial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bg1"/>
                </a:solidFill>
                <a:latin typeface="Calleo-Trial" pitchFamily="2" charset="0"/>
              </a:rPr>
              <a:t>Комплект из 9-ти автоматизированных ячеек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bg1"/>
                </a:solidFill>
                <a:latin typeface="Calleo-Trial" pitchFamily="2" charset="0"/>
              </a:rPr>
              <a:t>ПО для построения игр</a:t>
            </a:r>
            <a:endParaRPr lang="ru-RU" sz="1500" dirty="0">
              <a:solidFill>
                <a:schemeClr val="bg1"/>
              </a:solidFill>
              <a:latin typeface="Calleo-Trial" pitchFamily="2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43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Объем рынка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96469" y="1039907"/>
            <a:ext cx="5647764" cy="56477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613644" y="2483222"/>
            <a:ext cx="4213413" cy="42134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07019" y="4061009"/>
            <a:ext cx="2626662" cy="26266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969553" y="5186078"/>
            <a:ext cx="1501593" cy="150159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2440516" y="1490195"/>
            <a:ext cx="2559666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Calleo-Trial SemiBold" pitchFamily="2" charset="0"/>
              </a:rPr>
              <a:t>Потенциальный объем рынка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2447238" y="3158720"/>
            <a:ext cx="2559666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Calleo-Trial SemiBold" pitchFamily="2" charset="0"/>
              </a:rPr>
              <a:t>Общий объем рынка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2474015" y="4589680"/>
            <a:ext cx="2559666" cy="45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Calleo-Trial SemiBold" pitchFamily="2" charset="0"/>
              </a:rPr>
              <a:t>Доступный объем рынка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2943777" y="5574089"/>
            <a:ext cx="1566588" cy="8751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Calleo-Trial SemiBold" pitchFamily="2" charset="0"/>
              </a:rPr>
              <a:t>Реально достижимый объем рынка</a:t>
            </a:r>
            <a:endParaRPr lang="ru-RU" sz="2000" b="1" dirty="0">
              <a:latin typeface="Calleo-Trial SemiBold" pitchFamily="2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5585013" y="2084051"/>
            <a:ext cx="27700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275732" y="3577520"/>
            <a:ext cx="30793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787155" y="5186078"/>
            <a:ext cx="35679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294095" y="6127134"/>
            <a:ext cx="40610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8453718" y="1633630"/>
            <a:ext cx="3442447" cy="9840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ru-RU" sz="3000" b="1" dirty="0">
                <a:latin typeface="Calleo-Trial SemiBold" pitchFamily="2" charset="0"/>
              </a:rPr>
              <a:t>11 970 000 </a:t>
            </a:r>
            <a:r>
              <a:rPr lang="ru-RU" sz="3000" b="1" dirty="0" smtClean="0">
                <a:latin typeface="Calleo-Trial SemiBold" pitchFamily="2" charset="0"/>
              </a:rPr>
              <a:t>000 р</a:t>
            </a:r>
            <a:endParaRPr lang="ru-RU" sz="3000" b="1" dirty="0">
              <a:latin typeface="Calleo-Trial SemiBold" pitchFamily="2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8453718" y="3283136"/>
            <a:ext cx="3442447" cy="9840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ru-RU" sz="3000" b="1" dirty="0">
                <a:latin typeface="Calleo-Trial SemiBold" pitchFamily="2" charset="0"/>
              </a:rPr>
              <a:t>3 340 000 </a:t>
            </a:r>
            <a:r>
              <a:rPr lang="ru-RU" sz="3000" b="1" dirty="0" smtClean="0">
                <a:latin typeface="Calleo-Trial SemiBold" pitchFamily="2" charset="0"/>
              </a:rPr>
              <a:t>000 р</a:t>
            </a:r>
            <a:endParaRPr lang="ru-RU" sz="3000" b="1" dirty="0">
              <a:latin typeface="Calleo-Trial SemiBold" pitchFamily="2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8453718" y="4882308"/>
            <a:ext cx="3442447" cy="9840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ru-RU" sz="3000" b="1" dirty="0">
                <a:latin typeface="Calleo-Trial SemiBold" pitchFamily="2" charset="0"/>
              </a:rPr>
              <a:t>210 000 </a:t>
            </a:r>
            <a:r>
              <a:rPr lang="ru-RU" sz="3000" b="1" dirty="0" smtClean="0">
                <a:latin typeface="Calleo-Trial SemiBold" pitchFamily="2" charset="0"/>
              </a:rPr>
              <a:t>000 р</a:t>
            </a:r>
            <a:endParaRPr lang="ru-RU" sz="3000" b="1" dirty="0">
              <a:latin typeface="Calleo-Trial SemiBold" pitchFamily="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8453718" y="5802218"/>
            <a:ext cx="3442447" cy="9840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ru-RU" sz="3000" b="1" dirty="0">
                <a:latin typeface="Calleo-Trial SemiBold" pitchFamily="2" charset="0"/>
              </a:rPr>
              <a:t>8 </a:t>
            </a:r>
            <a:r>
              <a:rPr lang="ru-RU" sz="3000" b="1" dirty="0" smtClean="0">
                <a:latin typeface="Calleo-Trial SemiBold" pitchFamily="2" charset="0"/>
              </a:rPr>
              <a:t>400</a:t>
            </a:r>
            <a:r>
              <a:rPr lang="ru-RU" sz="3000" b="1" dirty="0">
                <a:latin typeface="Calleo-Trial SemiBold" pitchFamily="2" charset="0"/>
              </a:rPr>
              <a:t> 000 </a:t>
            </a:r>
            <a:r>
              <a:rPr lang="ru-RU" sz="3000" b="1" dirty="0" smtClean="0">
                <a:latin typeface="Calleo-Trial SemiBold" pitchFamily="2" charset="0"/>
              </a:rPr>
              <a:t>р</a:t>
            </a:r>
            <a:endParaRPr lang="ru-RU" sz="3000" b="1" dirty="0">
              <a:latin typeface="Calleo-Trial SemiBold" pitchFamily="2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525905" y="2162971"/>
            <a:ext cx="2805484" cy="4005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 smtClean="0">
                <a:solidFill>
                  <a:srgbClr val="211F1F"/>
                </a:solidFill>
                <a:latin typeface="Calleo-Trial" pitchFamily="2" charset="0"/>
              </a:rPr>
              <a:t>*на основе статистики роста рынка БПЛА</a:t>
            </a:r>
            <a:endParaRPr lang="ru-RU" sz="10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525905" y="3812345"/>
            <a:ext cx="3468872" cy="4005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 smtClean="0">
                <a:solidFill>
                  <a:srgbClr val="211F1F"/>
                </a:solidFill>
                <a:latin typeface="Calleo-Trial" pitchFamily="2" charset="0"/>
              </a:rPr>
              <a:t>*на основе количества образовательных учреждений</a:t>
            </a:r>
            <a:endParaRPr lang="ru-RU" sz="10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453717" y="5373834"/>
            <a:ext cx="3442447" cy="4005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 smtClean="0">
                <a:solidFill>
                  <a:srgbClr val="211F1F"/>
                </a:solidFill>
                <a:latin typeface="Calleo-Trial" pitchFamily="2" charset="0"/>
              </a:rPr>
              <a:t>*профильные учреждения</a:t>
            </a:r>
            <a:endParaRPr lang="ru-RU" sz="1000" dirty="0">
              <a:solidFill>
                <a:srgbClr val="211F1F"/>
              </a:solidFill>
              <a:latin typeface="Calleo-Trial" pitchFamily="2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453717" y="6248990"/>
            <a:ext cx="3541060" cy="4005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 smtClean="0">
                <a:solidFill>
                  <a:srgbClr val="211F1F"/>
                </a:solidFill>
                <a:latin typeface="Calleo-Trial" pitchFamily="2" charset="0"/>
              </a:rPr>
              <a:t>*на основе опросов и предварительных договоренностей проведенных в рамках А2023</a:t>
            </a:r>
            <a:endParaRPr lang="ru-RU" sz="1000" dirty="0">
              <a:solidFill>
                <a:srgbClr val="211F1F"/>
              </a:solidFill>
              <a:latin typeface="Calleo-Trial" pitchFamily="2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4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Дорожная карта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739346" y="694004"/>
            <a:ext cx="1358395" cy="3529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dirty="0" smtClean="0">
                <a:latin typeface="Calleo-Trial SemiBold" pitchFamily="2" charset="0"/>
              </a:rPr>
              <a:t>Ключевые точки</a:t>
            </a:r>
            <a:endParaRPr lang="ru-RU" sz="1000" b="1" dirty="0">
              <a:latin typeface="Calleo-Trial SemiBold" pitchFamily="2" charset="0"/>
            </a:endParaRPr>
          </a:p>
        </p:txBody>
      </p:sp>
      <p:sp>
        <p:nvSpPr>
          <p:cNvPr id="20" name="Шеврон 19"/>
          <p:cNvSpPr/>
          <p:nvPr/>
        </p:nvSpPr>
        <p:spPr>
          <a:xfrm>
            <a:off x="237564" y="1216353"/>
            <a:ext cx="1438836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err="1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Таймлайн</a:t>
            </a:r>
            <a:endParaRPr lang="ru-RU" sz="1500" dirty="0">
              <a:solidFill>
                <a:schemeClr val="bg1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21" name="Шеврон 20"/>
          <p:cNvSpPr/>
          <p:nvPr/>
        </p:nvSpPr>
        <p:spPr>
          <a:xfrm>
            <a:off x="237564" y="2119247"/>
            <a:ext cx="1438836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Стратегия</a:t>
            </a:r>
          </a:p>
        </p:txBody>
      </p:sp>
      <p:sp>
        <p:nvSpPr>
          <p:cNvPr id="22" name="Шеврон 21"/>
          <p:cNvSpPr/>
          <p:nvPr/>
        </p:nvSpPr>
        <p:spPr>
          <a:xfrm>
            <a:off x="237564" y="3029055"/>
            <a:ext cx="1438836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Продукт</a:t>
            </a:r>
          </a:p>
        </p:txBody>
      </p:sp>
      <p:sp>
        <p:nvSpPr>
          <p:cNvPr id="23" name="Шеврон 22"/>
          <p:cNvSpPr/>
          <p:nvPr/>
        </p:nvSpPr>
        <p:spPr>
          <a:xfrm>
            <a:off x="237564" y="3938863"/>
            <a:ext cx="1438836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Продажи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Клиенты</a:t>
            </a:r>
          </a:p>
        </p:txBody>
      </p:sp>
      <p:sp>
        <p:nvSpPr>
          <p:cNvPr id="24" name="Шеврон 23"/>
          <p:cNvSpPr/>
          <p:nvPr/>
        </p:nvSpPr>
        <p:spPr>
          <a:xfrm>
            <a:off x="237564" y="4848671"/>
            <a:ext cx="1438836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Команда</a:t>
            </a:r>
          </a:p>
        </p:txBody>
      </p:sp>
      <p:sp>
        <p:nvSpPr>
          <p:cNvPr id="25" name="Шеврон 24"/>
          <p:cNvSpPr/>
          <p:nvPr/>
        </p:nvSpPr>
        <p:spPr>
          <a:xfrm>
            <a:off x="237564" y="5758479"/>
            <a:ext cx="1438836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Финансы</a:t>
            </a:r>
          </a:p>
        </p:txBody>
      </p:sp>
      <p:sp>
        <p:nvSpPr>
          <p:cNvPr id="30" name="Шеврон 29"/>
          <p:cNvSpPr/>
          <p:nvPr/>
        </p:nvSpPr>
        <p:spPr>
          <a:xfrm>
            <a:off x="1676400" y="1216353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10.09.2023</a:t>
            </a:r>
          </a:p>
        </p:txBody>
      </p:sp>
      <p:sp>
        <p:nvSpPr>
          <p:cNvPr id="47" name="Шеврон 46"/>
          <p:cNvSpPr/>
          <p:nvPr/>
        </p:nvSpPr>
        <p:spPr>
          <a:xfrm>
            <a:off x="4554072" y="5758479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Прибыль от первых продаж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78" name="Шеврон 77"/>
          <p:cNvSpPr/>
          <p:nvPr/>
        </p:nvSpPr>
        <p:spPr>
          <a:xfrm>
            <a:off x="3115236" y="1216353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10.11.2023</a:t>
            </a:r>
            <a:endParaRPr lang="ru-RU" sz="14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79" name="Шеврон 78"/>
          <p:cNvSpPr/>
          <p:nvPr/>
        </p:nvSpPr>
        <p:spPr>
          <a:xfrm>
            <a:off x="4554072" y="1218179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25.01.2024</a:t>
            </a:r>
            <a:endParaRPr lang="ru-RU" sz="14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0" name="Шеврон 79"/>
          <p:cNvSpPr/>
          <p:nvPr/>
        </p:nvSpPr>
        <p:spPr>
          <a:xfrm>
            <a:off x="5992908" y="1222639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22.02.2024</a:t>
            </a:r>
            <a:endParaRPr lang="ru-RU" sz="14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1" name="Шеврон 80"/>
          <p:cNvSpPr/>
          <p:nvPr/>
        </p:nvSpPr>
        <p:spPr>
          <a:xfrm>
            <a:off x="7431744" y="1222639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25.04.2024</a:t>
            </a:r>
            <a:endParaRPr lang="ru-RU" sz="14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2" name="Шеврон 81"/>
          <p:cNvSpPr/>
          <p:nvPr/>
        </p:nvSpPr>
        <p:spPr>
          <a:xfrm>
            <a:off x="8870580" y="1222639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25.06.2024</a:t>
            </a:r>
            <a:endParaRPr lang="ru-RU" sz="14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3" name="Шеврон 82"/>
          <p:cNvSpPr/>
          <p:nvPr/>
        </p:nvSpPr>
        <p:spPr>
          <a:xfrm>
            <a:off x="10309416" y="1216352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25.08.2024</a:t>
            </a:r>
            <a:endParaRPr lang="ru-RU" sz="14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4" name="Шеврон 83"/>
          <p:cNvSpPr/>
          <p:nvPr/>
        </p:nvSpPr>
        <p:spPr>
          <a:xfrm>
            <a:off x="1676400" y="3029054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Повышение </a:t>
            </a:r>
            <a:r>
              <a:rPr lang="ru-RU" sz="1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тяговооружён-ности</a:t>
            </a:r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 </a:t>
            </a:r>
            <a:r>
              <a:rPr lang="ru-RU" sz="1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дрона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5" name="Шеврон 84"/>
          <p:cNvSpPr/>
          <p:nvPr/>
        </p:nvSpPr>
        <p:spPr>
          <a:xfrm>
            <a:off x="7431744" y="3046538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Усовершенствование корпуса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6" name="Шеврон 85"/>
          <p:cNvSpPr/>
          <p:nvPr/>
        </p:nvSpPr>
        <p:spPr>
          <a:xfrm>
            <a:off x="4554072" y="3029052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Разработка </a:t>
            </a:r>
            <a:r>
              <a:rPr lang="ru-RU" sz="1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автоматизиро</a:t>
            </a:r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-ванной ячейки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7" name="Шеврон 86"/>
          <p:cNvSpPr/>
          <p:nvPr/>
        </p:nvSpPr>
        <p:spPr>
          <a:xfrm>
            <a:off x="5992908" y="3037795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Проработка перехода на российскую элементную базу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8" name="Шеврон 87"/>
          <p:cNvSpPr/>
          <p:nvPr/>
        </p:nvSpPr>
        <p:spPr>
          <a:xfrm>
            <a:off x="3115236" y="3037795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Апробация продукта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89" name="Шеврон 88"/>
          <p:cNvSpPr/>
          <p:nvPr/>
        </p:nvSpPr>
        <p:spPr>
          <a:xfrm>
            <a:off x="8870580" y="3046538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Подготовка к производству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0" name="Шеврон 89"/>
          <p:cNvSpPr/>
          <p:nvPr/>
        </p:nvSpPr>
        <p:spPr>
          <a:xfrm>
            <a:off x="10309416" y="3046538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Разработка обучающего комплекса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1" name="Шеврон 90"/>
          <p:cNvSpPr/>
          <p:nvPr/>
        </p:nvSpPr>
        <p:spPr>
          <a:xfrm>
            <a:off x="1676400" y="3935325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B2B</a:t>
            </a:r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 на основе контактов А2023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2" name="Шеврон 91"/>
          <p:cNvSpPr/>
          <p:nvPr/>
        </p:nvSpPr>
        <p:spPr>
          <a:xfrm>
            <a:off x="3115236" y="3942398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В2С</a:t>
            </a:r>
            <a:r>
              <a:rPr lang="en-US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на основе контактов А2023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3" name="Шеврон 92"/>
          <p:cNvSpPr/>
          <p:nvPr/>
        </p:nvSpPr>
        <p:spPr>
          <a:xfrm>
            <a:off x="4554072" y="3935324"/>
            <a:ext cx="7194180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Увеличение сегмента </a:t>
            </a:r>
            <a:r>
              <a:rPr lang="en-US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B2B/</a:t>
            </a:r>
            <a:r>
              <a:rPr lang="en-US" sz="1000" b="1" dirty="0" smtClean="0">
                <a:solidFill>
                  <a:schemeClr val="tx1"/>
                </a:solidFill>
                <a:latin typeface="Calleo-Trial SemiBold" pitchFamily="2" charset="0"/>
              </a:rPr>
              <a:t>B2C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</a:endParaRPr>
          </a:p>
        </p:txBody>
      </p:sp>
      <p:sp>
        <p:nvSpPr>
          <p:cNvPr id="94" name="Шеврон 93"/>
          <p:cNvSpPr/>
          <p:nvPr/>
        </p:nvSpPr>
        <p:spPr>
          <a:xfrm>
            <a:off x="1676400" y="4849550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Бухгалтер на </a:t>
            </a:r>
            <a:r>
              <a:rPr lang="ru-RU" sz="1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аутсорс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5" name="Шеврон 94"/>
          <p:cNvSpPr/>
          <p:nvPr/>
        </p:nvSpPr>
        <p:spPr>
          <a:xfrm>
            <a:off x="10280920" y="4850429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Методист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6" name="Шеврон 95"/>
          <p:cNvSpPr/>
          <p:nvPr/>
        </p:nvSpPr>
        <p:spPr>
          <a:xfrm>
            <a:off x="3115236" y="4839927"/>
            <a:ext cx="7165684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Формирование отдела сборки и тестирования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7" name="Шеврон 96"/>
          <p:cNvSpPr/>
          <p:nvPr/>
        </p:nvSpPr>
        <p:spPr>
          <a:xfrm>
            <a:off x="1676400" y="5744530"/>
            <a:ext cx="2877672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Краевой конкурс «Проекты НТИ» в2023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8" name="Шеврон 97"/>
          <p:cNvSpPr/>
          <p:nvPr/>
        </p:nvSpPr>
        <p:spPr>
          <a:xfrm>
            <a:off x="1676400" y="2115468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Первые продажи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99" name="Шеврон 98"/>
          <p:cNvSpPr/>
          <p:nvPr/>
        </p:nvSpPr>
        <p:spPr>
          <a:xfrm>
            <a:off x="3115236" y="2115467"/>
            <a:ext cx="2877672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Подписание соглашения о сотрудничестве с АНО «Платформа НТИ»</a:t>
            </a:r>
          </a:p>
        </p:txBody>
      </p:sp>
      <p:sp>
        <p:nvSpPr>
          <p:cNvPr id="101" name="Шеврон 100"/>
          <p:cNvSpPr/>
          <p:nvPr/>
        </p:nvSpPr>
        <p:spPr>
          <a:xfrm>
            <a:off x="5978660" y="2115468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Прохождение </a:t>
            </a:r>
            <a:r>
              <a:rPr lang="en-US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FAST-TRACK </a:t>
            </a:r>
            <a:r>
              <a:rPr lang="ru-RU" sz="15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Сколково</a:t>
            </a:r>
            <a:endParaRPr lang="ru-RU" sz="15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103" name="Шеврон 102"/>
          <p:cNvSpPr/>
          <p:nvPr/>
        </p:nvSpPr>
        <p:spPr>
          <a:xfrm>
            <a:off x="7431744" y="2111425"/>
            <a:ext cx="284917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Увеличение объемов производства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104" name="Шеврон 103"/>
          <p:cNvSpPr/>
          <p:nvPr/>
        </p:nvSpPr>
        <p:spPr>
          <a:xfrm>
            <a:off x="10309416" y="2131433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Выход на самоокупаемость</a:t>
            </a:r>
            <a:endParaRPr lang="ru-RU" sz="8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105" name="Шеврон 104"/>
          <p:cNvSpPr/>
          <p:nvPr/>
        </p:nvSpPr>
        <p:spPr>
          <a:xfrm>
            <a:off x="5992908" y="5758479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Поиск </a:t>
            </a:r>
            <a:r>
              <a:rPr lang="ru-RU" sz="1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бизнесангелов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106" name="Шеврон 105"/>
          <p:cNvSpPr/>
          <p:nvPr/>
        </p:nvSpPr>
        <p:spPr>
          <a:xfrm>
            <a:off x="7417496" y="5758479"/>
            <a:ext cx="2863424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Микрогранты</a:t>
            </a:r>
            <a:r>
              <a:rPr lang="ru-RU" sz="1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 </a:t>
            </a:r>
            <a:r>
              <a:rPr lang="ru-RU" sz="1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Сколково</a:t>
            </a:r>
            <a:endParaRPr lang="ru-RU" sz="1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107" name="Шеврон 106"/>
          <p:cNvSpPr/>
          <p:nvPr/>
        </p:nvSpPr>
        <p:spPr>
          <a:xfrm>
            <a:off x="10266672" y="5744530"/>
            <a:ext cx="1438836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Прибыль от продаж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0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Финансовая модель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Шеврон 4"/>
          <p:cNvSpPr/>
          <p:nvPr/>
        </p:nvSpPr>
        <p:spPr>
          <a:xfrm>
            <a:off x="237564" y="1216353"/>
            <a:ext cx="3796554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Аренда помещения</a:t>
            </a:r>
            <a:endParaRPr lang="ru-RU" sz="2000" dirty="0">
              <a:solidFill>
                <a:schemeClr val="bg1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6" name="Шеврон 5"/>
          <p:cNvSpPr/>
          <p:nvPr/>
        </p:nvSpPr>
        <p:spPr>
          <a:xfrm>
            <a:off x="237564" y="2119247"/>
            <a:ext cx="3796554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Заработная плата</a:t>
            </a:r>
          </a:p>
        </p:txBody>
      </p:sp>
      <p:sp>
        <p:nvSpPr>
          <p:cNvPr id="7" name="Шеврон 6"/>
          <p:cNvSpPr/>
          <p:nvPr/>
        </p:nvSpPr>
        <p:spPr>
          <a:xfrm>
            <a:off x="237564" y="3029055"/>
            <a:ext cx="3796554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Стоимость разработки</a:t>
            </a:r>
            <a:endParaRPr lang="ru-RU" sz="2000" dirty="0">
              <a:solidFill>
                <a:schemeClr val="bg1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8" name="Шеврон 7"/>
          <p:cNvSpPr/>
          <p:nvPr/>
        </p:nvSpPr>
        <p:spPr>
          <a:xfrm>
            <a:off x="237564" y="3938863"/>
            <a:ext cx="3796554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Прибыль от продаж</a:t>
            </a:r>
            <a:endParaRPr lang="ru-RU" sz="1700" dirty="0">
              <a:solidFill>
                <a:schemeClr val="bg1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9" name="Шеврон 8"/>
          <p:cNvSpPr/>
          <p:nvPr/>
        </p:nvSpPr>
        <p:spPr>
          <a:xfrm>
            <a:off x="237564" y="4848671"/>
            <a:ext cx="3796554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Непредвиденные расходы</a:t>
            </a:r>
            <a:endParaRPr lang="ru-RU" sz="1700" dirty="0">
              <a:solidFill>
                <a:schemeClr val="bg1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10" name="Шеврон 9"/>
          <p:cNvSpPr/>
          <p:nvPr/>
        </p:nvSpPr>
        <p:spPr>
          <a:xfrm>
            <a:off x="237564" y="5758479"/>
            <a:ext cx="3796554" cy="815441"/>
          </a:xfrm>
          <a:prstGeom prst="chevron">
            <a:avLst>
              <a:gd name="adj" fmla="val 1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Внешнее </a:t>
            </a:r>
            <a:r>
              <a:rPr lang="ru-RU" sz="1700" dirty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ф</a:t>
            </a:r>
            <a:r>
              <a:rPr lang="ru-RU" sz="1700" dirty="0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инансирование (</a:t>
            </a:r>
            <a:r>
              <a:rPr lang="ru-RU" sz="1700" dirty="0" err="1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грантовая</a:t>
            </a:r>
            <a:r>
              <a:rPr lang="ru-RU" sz="1700" dirty="0" smtClean="0">
                <a:solidFill>
                  <a:schemeClr val="bg1"/>
                </a:solidFill>
                <a:latin typeface="Calleo-Trial" pitchFamily="2" charset="0"/>
                <a:ea typeface="+mj-ea"/>
                <a:cs typeface="+mj-cs"/>
              </a:rPr>
              <a:t> поддержка)</a:t>
            </a:r>
            <a:endParaRPr lang="ru-RU" sz="1700" dirty="0">
              <a:solidFill>
                <a:schemeClr val="bg1"/>
              </a:solidFill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11" name="Шеврон 10"/>
          <p:cNvSpPr/>
          <p:nvPr/>
        </p:nvSpPr>
        <p:spPr>
          <a:xfrm>
            <a:off x="4034117" y="1216353"/>
            <a:ext cx="7180729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204 </a:t>
            </a:r>
            <a:r>
              <a:rPr lang="ru-RU" sz="3000" b="1" dirty="0" err="1">
                <a:solidFill>
                  <a:schemeClr val="tx1"/>
                </a:solidFill>
                <a:latin typeface="Calleo-Trial SemiBold" pitchFamily="2" charset="0"/>
              </a:rPr>
              <a:t>тыс.руб</a:t>
            </a:r>
            <a:r>
              <a:rPr lang="ru-RU" sz="3000" b="1" dirty="0">
                <a:solidFill>
                  <a:schemeClr val="tx1"/>
                </a:solidFill>
                <a:latin typeface="Calleo-Trial SemiBold" pitchFamily="2" charset="0"/>
              </a:rPr>
              <a:t>.</a:t>
            </a:r>
            <a:endParaRPr lang="ru-RU" sz="3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19" name="Шеврон 18"/>
          <p:cNvSpPr/>
          <p:nvPr/>
        </p:nvSpPr>
        <p:spPr>
          <a:xfrm>
            <a:off x="4034117" y="3029054"/>
            <a:ext cx="7180729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800 </a:t>
            </a:r>
            <a:r>
              <a:rPr lang="ru-RU" sz="3000" b="1" dirty="0" err="1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тыс.руб</a:t>
            </a:r>
            <a:r>
              <a:rPr lang="ru-RU" sz="3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.</a:t>
            </a:r>
            <a:endParaRPr lang="ru-RU" sz="3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26" name="Шеврон 25"/>
          <p:cNvSpPr/>
          <p:nvPr/>
        </p:nvSpPr>
        <p:spPr>
          <a:xfrm>
            <a:off x="4034117" y="3935325"/>
            <a:ext cx="7180729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1.2 млн. руб.</a:t>
            </a:r>
            <a:endParaRPr lang="ru-RU" sz="3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29" name="Шеврон 28"/>
          <p:cNvSpPr/>
          <p:nvPr/>
        </p:nvSpPr>
        <p:spPr>
          <a:xfrm>
            <a:off x="4034117" y="4849550"/>
            <a:ext cx="7180729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150 </a:t>
            </a:r>
            <a:r>
              <a:rPr lang="ru-RU" sz="3000" b="1" dirty="0" err="1">
                <a:solidFill>
                  <a:schemeClr val="tx1"/>
                </a:solidFill>
                <a:latin typeface="Calleo-Trial SemiBold" pitchFamily="2" charset="0"/>
              </a:rPr>
              <a:t>тыс.руб</a:t>
            </a:r>
            <a:r>
              <a:rPr lang="ru-RU" sz="3000" b="1" dirty="0">
                <a:solidFill>
                  <a:schemeClr val="tx1"/>
                </a:solidFill>
                <a:latin typeface="Calleo-Trial SemiBold" pitchFamily="2" charset="0"/>
              </a:rPr>
              <a:t>.</a:t>
            </a:r>
            <a:endParaRPr lang="ru-RU" sz="3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32" name="Шеврон 31"/>
          <p:cNvSpPr/>
          <p:nvPr/>
        </p:nvSpPr>
        <p:spPr>
          <a:xfrm>
            <a:off x="4034117" y="5744530"/>
            <a:ext cx="7180729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Calleo-Trial SemiBold" pitchFamily="2" charset="0"/>
              </a:rPr>
              <a:t>2 </a:t>
            </a:r>
            <a:r>
              <a:rPr lang="ru-RU" sz="3000" b="1" dirty="0">
                <a:solidFill>
                  <a:schemeClr val="tx1"/>
                </a:solidFill>
                <a:latin typeface="Calleo-Trial SemiBold" pitchFamily="2" charset="0"/>
              </a:rPr>
              <a:t>млн. руб.</a:t>
            </a:r>
          </a:p>
        </p:txBody>
      </p:sp>
      <p:sp>
        <p:nvSpPr>
          <p:cNvPr id="33" name="Шеврон 32"/>
          <p:cNvSpPr/>
          <p:nvPr/>
        </p:nvSpPr>
        <p:spPr>
          <a:xfrm>
            <a:off x="4034117" y="2115468"/>
            <a:ext cx="7180729" cy="815441"/>
          </a:xfrm>
          <a:prstGeom prst="chevron">
            <a:avLst>
              <a:gd name="adj" fmla="val 1875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Calleo-Trial SemiBold" pitchFamily="2" charset="0"/>
                <a:ea typeface="+mj-ea"/>
                <a:cs typeface="+mj-cs"/>
              </a:rPr>
              <a:t>560 </a:t>
            </a:r>
            <a:r>
              <a:rPr lang="ru-RU" sz="3000" b="1" dirty="0" err="1">
                <a:solidFill>
                  <a:schemeClr val="tx1"/>
                </a:solidFill>
                <a:latin typeface="Calleo-Trial SemiBold" pitchFamily="2" charset="0"/>
              </a:rPr>
              <a:t>тыс.руб</a:t>
            </a:r>
            <a:r>
              <a:rPr lang="ru-RU" sz="3000" b="1" dirty="0">
                <a:solidFill>
                  <a:schemeClr val="tx1"/>
                </a:solidFill>
                <a:latin typeface="Calleo-Trial SemiBold" pitchFamily="2" charset="0"/>
              </a:rPr>
              <a:t>.</a:t>
            </a:r>
            <a:endParaRPr lang="ru-RU" sz="3000" b="1" dirty="0">
              <a:solidFill>
                <a:schemeClr val="tx1"/>
              </a:solidFill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 txBox="1">
            <a:spLocks/>
          </p:cNvSpPr>
          <p:nvPr/>
        </p:nvSpPr>
        <p:spPr>
          <a:xfrm>
            <a:off x="739346" y="694004"/>
            <a:ext cx="1358395" cy="3529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dirty="0" smtClean="0">
                <a:latin typeface="Calleo-Trial SemiBold" pitchFamily="2" charset="0"/>
              </a:rPr>
              <a:t>*</a:t>
            </a:r>
            <a:r>
              <a:rPr lang="en-US" sz="1000" b="1" dirty="0" smtClean="0">
                <a:latin typeface="Calleo-Trial SemiBold" pitchFamily="2" charset="0"/>
              </a:rPr>
              <a:t> </a:t>
            </a:r>
            <a:r>
              <a:rPr lang="ru-RU" sz="1000" b="1" dirty="0" smtClean="0">
                <a:latin typeface="Calleo-Trial SemiBold" pitchFamily="2" charset="0"/>
              </a:rPr>
              <a:t>На год</a:t>
            </a:r>
            <a:endParaRPr lang="ru-RU" sz="1000" b="1" dirty="0">
              <a:latin typeface="Calleo-Trial SemiBold" pitchFamily="2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8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Текущий статус проекта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60538" y="242668"/>
            <a:ext cx="1279609" cy="62537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6656832" y="2272605"/>
            <a:ext cx="4507991" cy="1220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Работоспособность </a:t>
            </a:r>
            <a:r>
              <a:rPr lang="ru-RU" sz="1600" dirty="0" smtClean="0">
                <a:solidFill>
                  <a:srgbClr val="FFFFFF"/>
                </a:solidFill>
                <a:latin typeface="Calleo-Trial" pitchFamily="2" charset="0"/>
              </a:rPr>
              <a:t>продемонстрирована </a:t>
            </a:r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на </a:t>
            </a:r>
            <a:r>
              <a:rPr lang="en-US" sz="1600" dirty="0" smtClean="0">
                <a:solidFill>
                  <a:srgbClr val="FFFFFF"/>
                </a:solidFill>
                <a:latin typeface="Calleo-Trial" pitchFamily="2" charset="0"/>
              </a:rPr>
              <a:t>MVP</a:t>
            </a:r>
            <a:endParaRPr lang="ru-RU" sz="1600" dirty="0">
              <a:solidFill>
                <a:srgbClr val="FFFFFF"/>
              </a:solidFill>
              <a:latin typeface="Calleo-Tria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19B56-E555-4A4E-8C9D-78DD0CB11EA4}"/>
              </a:ext>
            </a:extLst>
          </p:cNvPr>
          <p:cNvSpPr txBox="1"/>
          <p:nvPr/>
        </p:nvSpPr>
        <p:spPr>
          <a:xfrm>
            <a:off x="1021428" y="2340746"/>
            <a:ext cx="429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Компетентная проектная команда с внешней поддержкой 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1F239DE2-15B9-564B-99A2-17A326EE0B5C}"/>
              </a:ext>
            </a:extLst>
          </p:cNvPr>
          <p:cNvCxnSpPr>
            <a:cxnSpLocks/>
          </p:cNvCxnSpPr>
          <p:nvPr/>
        </p:nvCxnSpPr>
        <p:spPr>
          <a:xfrm>
            <a:off x="11340602" y="992777"/>
            <a:ext cx="0" cy="5865223"/>
          </a:xfrm>
          <a:prstGeom prst="line">
            <a:avLst/>
          </a:prstGeom>
          <a:ln w="12700" cap="rnd">
            <a:solidFill>
              <a:srgbClr val="FFFFFF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69062" y="1131971"/>
            <a:ext cx="387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alleo-Trial SemiBold" pitchFamily="2" charset="0"/>
                <a:ea typeface="+mj-ea"/>
                <a:cs typeface="+mj-cs"/>
              </a:rPr>
              <a:t>CRL-4</a:t>
            </a:r>
            <a:endParaRPr lang="ru-RU" sz="8000" b="1" dirty="0"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5135" y="3980610"/>
            <a:ext cx="3478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alleo-Trial SemiBold" pitchFamily="2" charset="0"/>
                <a:ea typeface="+mj-ea"/>
                <a:cs typeface="+mj-cs"/>
              </a:rPr>
              <a:t>IRL-4</a:t>
            </a:r>
            <a:endParaRPr lang="ru-RU" sz="8000" b="1" dirty="0"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5064" y="1109792"/>
            <a:ext cx="7181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alleo-Trial SemiBold" pitchFamily="2" charset="0"/>
                <a:ea typeface="+mj-ea"/>
                <a:cs typeface="+mj-cs"/>
              </a:rPr>
              <a:t>TRL-5</a:t>
            </a:r>
            <a:endParaRPr lang="ru-RU" sz="8000" b="1" dirty="0"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5064" y="3980609"/>
            <a:ext cx="8301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000"/>
            </a:lvl1pPr>
          </a:lstStyle>
          <a:p>
            <a:r>
              <a:rPr lang="en-US" sz="8000" b="1" dirty="0" smtClean="0">
                <a:latin typeface="Calleo-Trial SemiBold" pitchFamily="2" charset="0"/>
                <a:ea typeface="+mj-ea"/>
                <a:cs typeface="+mj-cs"/>
              </a:rPr>
              <a:t>MRL-6</a:t>
            </a:r>
            <a:endParaRPr lang="ru-RU" sz="8000" b="1" dirty="0"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E19B56-E555-4A4E-8C9D-78DD0CB11EA4}"/>
              </a:ext>
            </a:extLst>
          </p:cNvPr>
          <p:cNvSpPr txBox="1"/>
          <p:nvPr/>
        </p:nvSpPr>
        <p:spPr>
          <a:xfrm>
            <a:off x="1021427" y="5181482"/>
            <a:ext cx="429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Прогноз выручки по каналам продаж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6656832" y="5160146"/>
            <a:ext cx="4507991" cy="1220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FFFFFF"/>
                </a:solidFill>
                <a:latin typeface="Calleo-Trial" pitchFamily="2" charset="0"/>
              </a:rPr>
              <a:t>Достигнута возможность изготовления прототипов систем и подсистем при наличии готовых элементов основного производства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5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9776" y="988219"/>
            <a:ext cx="618363" cy="5869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78" y="353639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Команда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r="1558"/>
          <a:stretch>
            <a:fillRect/>
          </a:stretch>
        </p:blipFill>
        <p:spPr>
          <a:xfrm>
            <a:off x="940249" y="1448402"/>
            <a:ext cx="1581648" cy="1582821"/>
          </a:xfrm>
          <a:prstGeom prst="rect">
            <a:avLst/>
          </a:prstGeom>
        </p:spPr>
      </p:pic>
      <p:sp>
        <p:nvSpPr>
          <p:cNvPr id="11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 txBox="1">
            <a:spLocks/>
          </p:cNvSpPr>
          <p:nvPr/>
        </p:nvSpPr>
        <p:spPr>
          <a:xfrm>
            <a:off x="591887" y="3108432"/>
            <a:ext cx="2515362" cy="807994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Calleo-Trial SemiBold" pitchFamily="2" charset="0"/>
                <a:ea typeface="+mj-ea"/>
                <a:cs typeface="+mj-cs"/>
              </a:rPr>
              <a:t>Падалко Владимир Сергеевич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>
            <a:fillRect/>
          </a:stretch>
        </p:blipFill>
        <p:spPr>
          <a:xfrm>
            <a:off x="3906170" y="1451927"/>
            <a:ext cx="1581647" cy="1582821"/>
          </a:xfrm>
          <a:prstGeom prst="rect">
            <a:avLst/>
          </a:prstGeom>
        </p:spPr>
      </p:pic>
      <p:sp>
        <p:nvSpPr>
          <p:cNvPr id="15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 txBox="1">
            <a:spLocks/>
          </p:cNvSpPr>
          <p:nvPr/>
        </p:nvSpPr>
        <p:spPr>
          <a:xfrm>
            <a:off x="3625572" y="3136508"/>
            <a:ext cx="2483612" cy="438912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15875"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latin typeface="Calleo-Trial SemiBold" pitchFamily="2" charset="0"/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Скобелев Дмитрий Александрович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6673"/>
          <a:stretch>
            <a:fillRect/>
          </a:stretch>
        </p:blipFill>
        <p:spPr>
          <a:xfrm>
            <a:off x="6872090" y="1438469"/>
            <a:ext cx="1591574" cy="1592754"/>
          </a:xfrm>
          <a:prstGeom prst="rect">
            <a:avLst/>
          </a:prstGeom>
        </p:spPr>
      </p:pic>
      <p:sp>
        <p:nvSpPr>
          <p:cNvPr id="18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 txBox="1">
            <a:spLocks/>
          </p:cNvSpPr>
          <p:nvPr/>
        </p:nvSpPr>
        <p:spPr>
          <a:xfrm>
            <a:off x="6650734" y="3196860"/>
            <a:ext cx="211076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err="1">
                <a:latin typeface="Calleo-Trial SemiBold" pitchFamily="2" charset="0"/>
                <a:ea typeface="+mj-ea"/>
                <a:cs typeface="+mj-cs"/>
              </a:rPr>
              <a:t>Пузик</a:t>
            </a:r>
            <a:r>
              <a:rPr lang="ru-RU" sz="2000" dirty="0">
                <a:latin typeface="Calleo-Trial SemiBold" pitchFamily="2" charset="0"/>
                <a:ea typeface="+mj-ea"/>
                <a:cs typeface="+mj-cs"/>
              </a:rPr>
              <a:t> Данила Евгеньевич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>
          <a:xfrm>
            <a:off x="9847937" y="1438468"/>
            <a:ext cx="1591575" cy="1592755"/>
          </a:xfrm>
          <a:prstGeom prst="rect">
            <a:avLst/>
          </a:prstGeom>
        </p:spPr>
      </p:pic>
      <p:sp>
        <p:nvSpPr>
          <p:cNvPr id="22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 txBox="1">
            <a:spLocks/>
          </p:cNvSpPr>
          <p:nvPr/>
        </p:nvSpPr>
        <p:spPr>
          <a:xfrm>
            <a:off x="9721997" y="3196860"/>
            <a:ext cx="2177230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Calleo-Trial SemiBold" pitchFamily="2" charset="0"/>
                <a:ea typeface="+mj-ea"/>
                <a:cs typeface="+mj-cs"/>
              </a:rPr>
              <a:t>Рыжих Виктор Максимович</a:t>
            </a:r>
          </a:p>
        </p:txBody>
      </p:sp>
      <p:sp>
        <p:nvSpPr>
          <p:cNvPr id="23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 txBox="1">
            <a:spLocks/>
          </p:cNvSpPr>
          <p:nvPr/>
        </p:nvSpPr>
        <p:spPr>
          <a:xfrm>
            <a:off x="589466" y="3792542"/>
            <a:ext cx="2809875" cy="308044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500" dirty="0">
                <a:latin typeface="Calleo-Trial SemiBold" pitchFamily="2" charset="0"/>
                <a:ea typeface="+mj-ea"/>
                <a:cs typeface="+mj-cs"/>
              </a:rPr>
              <a:t>Руководитель </a:t>
            </a:r>
            <a:r>
              <a:rPr lang="ru-RU" sz="1500" dirty="0" smtClean="0">
                <a:latin typeface="Calleo-Trial SemiBold" pitchFamily="2" charset="0"/>
                <a:ea typeface="+mj-ea"/>
                <a:cs typeface="+mj-cs"/>
              </a:rPr>
              <a:t>проекта</a:t>
            </a:r>
          </a:p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500" dirty="0">
              <a:latin typeface="Calleo-Trial SemiBold" pitchFamily="2" charset="0"/>
              <a:ea typeface="+mj-ea"/>
              <a:cs typeface="+mj-cs"/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 txBox="1">
            <a:spLocks/>
          </p:cNvSpPr>
          <p:nvPr/>
        </p:nvSpPr>
        <p:spPr>
          <a:xfrm>
            <a:off x="3625572" y="3813314"/>
            <a:ext cx="2797937" cy="1730236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500" dirty="0">
                <a:latin typeface="Calleo-Trial SemiBold" pitchFamily="2" charset="0"/>
                <a:ea typeface="+mj-ea"/>
                <a:cs typeface="+mj-cs"/>
              </a:rPr>
              <a:t>Инженер-конструктор БПЛА 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 txBox="1">
            <a:spLocks/>
          </p:cNvSpPr>
          <p:nvPr/>
        </p:nvSpPr>
        <p:spPr>
          <a:xfrm>
            <a:off x="6672180" y="3813314"/>
            <a:ext cx="2265459" cy="1730236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500" dirty="0">
                <a:latin typeface="Calleo-Trial SemiBold" pitchFamily="2" charset="0"/>
                <a:ea typeface="+mj-ea"/>
                <a:cs typeface="+mj-cs"/>
              </a:rPr>
              <a:t>Инженер электронщик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 txBox="1">
            <a:spLocks/>
          </p:cNvSpPr>
          <p:nvPr/>
        </p:nvSpPr>
        <p:spPr>
          <a:xfrm>
            <a:off x="9721996" y="3833180"/>
            <a:ext cx="1934639" cy="1710370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500" dirty="0">
                <a:latin typeface="Calleo-Trial SemiBold" pitchFamily="2" charset="0"/>
                <a:ea typeface="+mj-ea"/>
                <a:cs typeface="+mj-cs"/>
              </a:rPr>
              <a:t>Дизайнер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546226" y="4154320"/>
            <a:ext cx="2561024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Стратегическое планирование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Экономика проекта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Разработка механических узлов БПЛА</a:t>
            </a:r>
            <a:endParaRPr lang="en-US" sz="1600" dirty="0" smtClean="0">
              <a:latin typeface="Calleo-Trial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leo-Trial" pitchFamily="2" charset="0"/>
              </a:rPr>
              <a:t>PR</a:t>
            </a:r>
            <a:endParaRPr lang="ru-RU" sz="1600" dirty="0">
              <a:latin typeface="Calleo-Trial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600" dirty="0">
              <a:latin typeface="Calleo-Trial" pitchFamily="2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3399341" y="4154320"/>
            <a:ext cx="2748549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lleo-Trial" pitchFamily="2" charset="0"/>
              </a:rPr>
              <a:t>Разработка/компоновка </a:t>
            </a:r>
            <a:r>
              <a:rPr lang="ru-RU" sz="1600" dirty="0" smtClean="0">
                <a:latin typeface="Calleo-Trial" pitchFamily="2" charset="0"/>
              </a:rPr>
              <a:t>БПЛА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Программист БПЛА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Продажи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Маркетинг</a:t>
            </a:r>
            <a:endParaRPr lang="en-US" sz="1600" dirty="0" smtClean="0">
              <a:latin typeface="Calleo-Trial" pitchFamily="2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6469181" y="4154320"/>
            <a:ext cx="2561024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Разработка электронных узлов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Разработка ПО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Тестирование</a:t>
            </a:r>
            <a:endParaRPr lang="ru-RU" sz="1600" dirty="0">
              <a:latin typeface="Calleo-Trial" pitchFamily="2" charset="0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9455883" y="4154320"/>
            <a:ext cx="2561024" cy="2324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Разработка дизайна продукта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leo-Trial" pitchFamily="2" charset="0"/>
              </a:rPr>
              <a:t>Разработка мультимедиа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leo-Trial" pitchFamily="2" charset="0"/>
              </a:rPr>
              <a:t>SMM</a:t>
            </a:r>
            <a:endParaRPr lang="ru-RU" sz="1600" dirty="0">
              <a:latin typeface="Calleo-Trial" pitchFamily="2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5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Решаемая проблема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1981947" y="1022230"/>
            <a:ext cx="852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Низкая степень защищенности БПЛА</a:t>
            </a:r>
            <a:endParaRPr lang="ru-RU" sz="3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27024" y="1943711"/>
            <a:ext cx="9952854" cy="689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Открытая винтомоторная группа в 95% случаев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3" name="Крест 2"/>
          <p:cNvSpPr/>
          <p:nvPr/>
        </p:nvSpPr>
        <p:spPr>
          <a:xfrm rot="18886599">
            <a:off x="840052" y="2043475"/>
            <a:ext cx="486265" cy="486265"/>
          </a:xfrm>
          <a:prstGeom prst="plus">
            <a:avLst>
              <a:gd name="adj" fmla="val 45752"/>
            </a:avLst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27024" y="2630447"/>
            <a:ext cx="9952854" cy="689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Защита только по периметру </a:t>
            </a:r>
            <a:r>
              <a:rPr lang="ru-RU" sz="3000" dirty="0" err="1" smtClean="0">
                <a:latin typeface="Calleo-Trial" pitchFamily="2" charset="0"/>
              </a:rPr>
              <a:t>дрона</a:t>
            </a:r>
            <a:r>
              <a:rPr lang="ru-RU" sz="3000" dirty="0" smtClean="0">
                <a:latin typeface="Calleo-Trial" pitchFamily="2" charset="0"/>
              </a:rPr>
              <a:t> в  95% случаев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11" name="Крест 10"/>
          <p:cNvSpPr/>
          <p:nvPr/>
        </p:nvSpPr>
        <p:spPr>
          <a:xfrm rot="18886599">
            <a:off x="840052" y="2730211"/>
            <a:ext cx="486265" cy="486265"/>
          </a:xfrm>
          <a:prstGeom prst="plus">
            <a:avLst>
              <a:gd name="adj" fmla="val 4575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27024" y="3319786"/>
            <a:ext cx="9952854" cy="1431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Защита </a:t>
            </a:r>
            <a:r>
              <a:rPr lang="ru-RU" sz="3000" dirty="0" err="1" smtClean="0">
                <a:latin typeface="Calleo-Trial" pitchFamily="2" charset="0"/>
              </a:rPr>
              <a:t>дрона</a:t>
            </a:r>
            <a:r>
              <a:rPr lang="ru-RU" sz="3000" dirty="0" smtClean="0">
                <a:latin typeface="Calleo-Trial" pitchFamily="2" charset="0"/>
              </a:rPr>
              <a:t> способствует выживанию </a:t>
            </a:r>
            <a:r>
              <a:rPr lang="ru-RU" sz="3000" dirty="0" err="1" smtClean="0">
                <a:latin typeface="Calleo-Trial" pitchFamily="2" charset="0"/>
              </a:rPr>
              <a:t>дрона</a:t>
            </a:r>
            <a:r>
              <a:rPr lang="ru-RU" sz="3000" dirty="0" smtClean="0">
                <a:latin typeface="Calleo-Trial" pitchFamily="2" charset="0"/>
              </a:rPr>
              <a:t>, но требует замены после удара/столкновения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14" name="Крест 13"/>
          <p:cNvSpPr/>
          <p:nvPr/>
        </p:nvSpPr>
        <p:spPr>
          <a:xfrm rot="18886599">
            <a:off x="840052" y="3419550"/>
            <a:ext cx="486265" cy="486265"/>
          </a:xfrm>
          <a:prstGeom prst="plus">
            <a:avLst>
              <a:gd name="adj" fmla="val 4575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427024" y="4447951"/>
            <a:ext cx="9952854" cy="19169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Сохраняется вероятность соприкосновения с пропеллером, что не позволяет контактировать с </a:t>
            </a:r>
            <a:r>
              <a:rPr lang="ru-RU" sz="3000" dirty="0" err="1" smtClean="0">
                <a:latin typeface="Calleo-Trial" pitchFamily="2" charset="0"/>
              </a:rPr>
              <a:t>дроном</a:t>
            </a:r>
            <a:r>
              <a:rPr lang="ru-RU" sz="3000" dirty="0" smtClean="0">
                <a:latin typeface="Calleo-Trial" pitchFamily="2" charset="0"/>
              </a:rPr>
              <a:t> в формате </a:t>
            </a:r>
            <a:r>
              <a:rPr lang="ru-RU" sz="3000" dirty="0" err="1" smtClean="0">
                <a:latin typeface="Calleo-Trial" pitchFamily="2" charset="0"/>
              </a:rPr>
              <a:t>дрон</a:t>
            </a:r>
            <a:r>
              <a:rPr lang="ru-RU" sz="3000" dirty="0" smtClean="0">
                <a:latin typeface="Calleo-Trial" pitchFamily="2" charset="0"/>
              </a:rPr>
              <a:t>-человек или </a:t>
            </a:r>
            <a:r>
              <a:rPr lang="ru-RU" sz="3000" dirty="0" err="1" smtClean="0">
                <a:latin typeface="Calleo-Trial" pitchFamily="2" charset="0"/>
              </a:rPr>
              <a:t>дрон-дрон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16" name="Крест 15"/>
          <p:cNvSpPr/>
          <p:nvPr/>
        </p:nvSpPr>
        <p:spPr>
          <a:xfrm rot="18886599">
            <a:off x="840052" y="4547715"/>
            <a:ext cx="486265" cy="486265"/>
          </a:xfrm>
          <a:prstGeom prst="plus">
            <a:avLst>
              <a:gd name="adj" fmla="val 4575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3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Запрос от акселератора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2239146" y="1601166"/>
            <a:ext cx="4448525" cy="629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Продвижение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FEABAB-DBB7-3147-BA49-EC68189A7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33" y="1929358"/>
            <a:ext cx="1371526" cy="119185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5424616" y="4377824"/>
            <a:ext cx="3200557" cy="6790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Поиск клиентов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6155126" y="2341020"/>
            <a:ext cx="4068341" cy="629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Поиск партнеров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944696" y="3304213"/>
            <a:ext cx="6680477" cy="591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Поиск поставщиков комплектующих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9E2E80-5D4C-2A4F-A119-326064B0E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4" y="1281953"/>
            <a:ext cx="911705" cy="10503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F0C023-DA04-9D42-92F2-1BA28DD93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4" y="3200642"/>
            <a:ext cx="829654" cy="8011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60EF70-EE41-F84B-8234-AD6EB821C8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73" y="4282090"/>
            <a:ext cx="789278" cy="78927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4292953" y="5676097"/>
            <a:ext cx="4654713" cy="6790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Поиск финансирования</a:t>
            </a:r>
            <a:endParaRPr lang="ru-RU" sz="3000" dirty="0">
              <a:latin typeface="Calleo-Trial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7D320F-9F7D-EE41-8196-C7F06B8481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42" y="5507797"/>
            <a:ext cx="1093694" cy="9321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7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13" y="275540"/>
            <a:ext cx="1768361" cy="8709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FF8509-A34A-C04E-9379-1856C97EF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778" y="829550"/>
            <a:ext cx="7357860" cy="3964014"/>
          </a:xfrm>
          <a:prstGeom prst="rect">
            <a:avLst/>
          </a:prstGeom>
        </p:spPr>
      </p:pic>
      <p:sp>
        <p:nvSpPr>
          <p:cNvPr id="15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 txBox="1">
            <a:spLocks/>
          </p:cNvSpPr>
          <p:nvPr/>
        </p:nvSpPr>
        <p:spPr>
          <a:xfrm>
            <a:off x="870766" y="5410296"/>
            <a:ext cx="1097537" cy="597662"/>
          </a:xfrm>
          <a:prstGeom prst="rect">
            <a:avLst/>
          </a:prstGeom>
        </p:spPr>
        <p:txBody>
          <a:bodyPr lIns="0" tIns="0" rIns="0" bIns="0"/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961" marR="0" lvl="0" indent="-376961" algn="l" defTabSz="1507846" rtl="0" eaLnBrk="1" fontAlgn="auto" latinLnBrk="0" hangingPunct="1">
              <a:lnSpc>
                <a:spcPts val="436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b="1" dirty="0" smtClean="0">
                <a:latin typeface="Calleo-Trial" pitchFamily="2" charset="0"/>
                <a:ea typeface="+mj-ea"/>
                <a:cs typeface="+mj-cs"/>
              </a:rPr>
              <a:t>Телефон</a:t>
            </a:r>
            <a:endParaRPr lang="ru-RU" sz="1800" b="1" dirty="0">
              <a:latin typeface="Calleo-Trial" pitchFamily="2" charset="0"/>
              <a:ea typeface="+mj-ea"/>
              <a:cs typeface="+mj-cs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 txBox="1">
            <a:spLocks/>
          </p:cNvSpPr>
          <p:nvPr/>
        </p:nvSpPr>
        <p:spPr>
          <a:xfrm>
            <a:off x="302399" y="4724969"/>
            <a:ext cx="3056324" cy="561967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dirty="0">
                <a:latin typeface="Calleo-Trial SemiBold" pitchFamily="2" charset="0"/>
              </a:rPr>
              <a:t>Владимир Сергеевич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Calleo-Trial SemiBold" pitchFamily="2" charset="0"/>
              </a:rPr>
              <a:t>Падалко </a:t>
            </a:r>
            <a:endParaRPr lang="ru-RU" sz="2000" dirty="0">
              <a:latin typeface="Calleo-Trial SemiBold" pitchFamily="2" charset="0"/>
            </a:endParaRP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038098" y="5410296"/>
            <a:ext cx="2417361" cy="5976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</a:pPr>
            <a:r>
              <a:rPr lang="en-US" sz="2000" b="1" dirty="0">
                <a:latin typeface="Calleo-Trial" pitchFamily="2" charset="0"/>
                <a:ea typeface="+mj-ea"/>
                <a:cs typeface="+mj-cs"/>
                <a:sym typeface="Arial"/>
              </a:rPr>
              <a:t>+7 (</a:t>
            </a:r>
            <a:r>
              <a:rPr lang="ru-RU" sz="2000" b="1" dirty="0">
                <a:latin typeface="Calleo-Trial" pitchFamily="2" charset="0"/>
                <a:ea typeface="+mj-ea"/>
                <a:cs typeface="+mj-cs"/>
                <a:sym typeface="Arial"/>
              </a:rPr>
              <a:t>909) </a:t>
            </a:r>
            <a:r>
              <a:rPr lang="ru-RU" sz="2000" b="1" dirty="0" smtClean="0">
                <a:latin typeface="Calleo-Trial" pitchFamily="2" charset="0"/>
                <a:ea typeface="+mj-ea"/>
                <a:cs typeface="+mj-cs"/>
                <a:sym typeface="Arial"/>
              </a:rPr>
              <a:t>500-00-30</a:t>
            </a:r>
            <a:endParaRPr lang="ru-RU" sz="2000" b="1" dirty="0">
              <a:latin typeface="Calleo-Trial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8" name="IMG_223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0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9000" y="275540"/>
            <a:ext cx="8477480" cy="46386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5" y="1293712"/>
            <a:ext cx="3319685" cy="3272709"/>
          </a:xfrm>
          <a:prstGeom prst="rect">
            <a:avLst/>
          </a:prstGeom>
        </p:spPr>
      </p:pic>
      <p:sp>
        <p:nvSpPr>
          <p:cNvPr id="20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038097" y="6163088"/>
            <a:ext cx="3735174" cy="5976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</a:pPr>
            <a:r>
              <a:rPr lang="en-US" sz="2000" b="1" dirty="0" smtClean="0">
                <a:latin typeface="Calleo-Trial" pitchFamily="2" charset="0"/>
                <a:ea typeface="+mj-ea"/>
                <a:cs typeface="+mj-cs"/>
                <a:sym typeface="Arial"/>
                <a:hlinkClick r:id="rId9"/>
              </a:rPr>
              <a:t>v.s.padalko@mail.ru</a:t>
            </a:r>
            <a:endParaRPr lang="ru-RU" sz="2000" b="1" dirty="0">
              <a:latin typeface="Calleo-Trial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 txBox="1">
            <a:spLocks/>
          </p:cNvSpPr>
          <p:nvPr/>
        </p:nvSpPr>
        <p:spPr>
          <a:xfrm>
            <a:off x="1136596" y="6159427"/>
            <a:ext cx="828597" cy="597662"/>
          </a:xfrm>
          <a:prstGeom prst="rect">
            <a:avLst/>
          </a:prstGeom>
        </p:spPr>
        <p:txBody>
          <a:bodyPr lIns="0" tIns="0" rIns="0" bIns="0"/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961" marR="0" lvl="0" indent="-376961" algn="l" defTabSz="1507846" rtl="0" eaLnBrk="1" fontAlgn="auto" latinLnBrk="0" hangingPunct="1">
              <a:lnSpc>
                <a:spcPts val="436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latin typeface="Calleo-Trial" pitchFamily="2" charset="0"/>
                <a:ea typeface="+mj-ea"/>
                <a:cs typeface="+mj-cs"/>
              </a:rPr>
              <a:t>email</a:t>
            </a:r>
            <a:endParaRPr lang="ru-RU" sz="1800" b="1" dirty="0">
              <a:latin typeface="Calleo-Trial" pitchFamily="2" charset="0"/>
              <a:ea typeface="+mj-ea"/>
              <a:cs typeface="+mj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014177F-9ACB-DB47-A14E-1B3AE43634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8" y="5424050"/>
            <a:ext cx="507613" cy="5188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0C33DD-7D28-BA42-892A-30D0309E2A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9" y="6224495"/>
            <a:ext cx="546242" cy="4675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36935" y="6130495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663315" y="6130495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2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Решаемая проблема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502978" y="5287737"/>
            <a:ext cx="4406899" cy="1328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000" dirty="0" err="1" smtClean="0">
                <a:latin typeface="Calleo-Trial" pitchFamily="2" charset="0"/>
              </a:rPr>
              <a:t>Квадрокоптер</a:t>
            </a:r>
            <a:r>
              <a:rPr lang="ru-RU" sz="3000" dirty="0" smtClean="0">
                <a:latin typeface="Calleo-Trial" pitchFamily="2" charset="0"/>
              </a:rPr>
              <a:t> фирмы РОББО 65 000р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1981947" y="1022230"/>
            <a:ext cx="852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Низкая степень защищенности БПЛА</a:t>
            </a:r>
            <a:endParaRPr lang="ru-RU" sz="3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28" name="Picture 4" descr="Квадрокоптер DJI Ryze Tell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6" b="23066"/>
          <a:stretch/>
        </p:blipFill>
        <p:spPr bwMode="auto">
          <a:xfrm>
            <a:off x="6499567" y="2499835"/>
            <a:ext cx="4076069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изнес Бюро – образовательная робототехника РОББ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28" y="228068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215384" y="5334944"/>
            <a:ext cx="2644433" cy="1191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000" dirty="0">
                <a:latin typeface="Calleo-Trial" pitchFamily="2" charset="0"/>
              </a:rPr>
              <a:t>DJI </a:t>
            </a:r>
            <a:r>
              <a:rPr lang="en-US" sz="3000" dirty="0" err="1">
                <a:latin typeface="Calleo-Trial" pitchFamily="2" charset="0"/>
              </a:rPr>
              <a:t>Ryze</a:t>
            </a:r>
            <a:r>
              <a:rPr lang="en-US" sz="3000" dirty="0">
                <a:latin typeface="Calleo-Trial" pitchFamily="2" charset="0"/>
              </a:rPr>
              <a:t> </a:t>
            </a:r>
            <a:r>
              <a:rPr lang="en-US" sz="3000" dirty="0" err="1" smtClean="0">
                <a:latin typeface="Calleo-Trial" pitchFamily="2" charset="0"/>
              </a:rPr>
              <a:t>Tello</a:t>
            </a:r>
            <a:endParaRPr lang="ru-RU" sz="3000" dirty="0" smtClean="0">
              <a:latin typeface="Calleo-Trial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26 582р</a:t>
            </a:r>
            <a:endParaRPr lang="ru-RU" sz="3000" dirty="0">
              <a:latin typeface="Calleo-Trial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8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Решаемая проблема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1017717" y="5434935"/>
            <a:ext cx="4406899" cy="1328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000" dirty="0">
                <a:latin typeface="Calleo-Trial" pitchFamily="2" charset="0"/>
              </a:rPr>
              <a:t>Tiny </a:t>
            </a:r>
            <a:r>
              <a:rPr lang="en-US" sz="3000" dirty="0" smtClean="0">
                <a:latin typeface="Calleo-Trial" pitchFamily="2" charset="0"/>
              </a:rPr>
              <a:t>Whoop</a:t>
            </a:r>
          </a:p>
          <a:p>
            <a:pPr algn="ctr">
              <a:lnSpc>
                <a:spcPct val="110000"/>
              </a:lnSpc>
            </a:pPr>
            <a:r>
              <a:rPr lang="en-US" sz="3000" dirty="0" smtClean="0">
                <a:latin typeface="Calleo-Trial" pitchFamily="2" charset="0"/>
              </a:rPr>
              <a:t>~22 000</a:t>
            </a:r>
            <a:r>
              <a:rPr lang="ru-RU" sz="3000" dirty="0" smtClean="0">
                <a:latin typeface="Calleo-Trial" pitchFamily="2" charset="0"/>
              </a:rPr>
              <a:t>р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1981947" y="1022230"/>
            <a:ext cx="852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Низкая степень защищенности БПЛА</a:t>
            </a:r>
            <a:endParaRPr lang="ru-RU" sz="3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7162800" y="5430398"/>
            <a:ext cx="2989821" cy="11496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000" dirty="0" smtClean="0">
                <a:latin typeface="Calleo-Trial" pitchFamily="2" charset="0"/>
              </a:rPr>
              <a:t>EDU.ARD</a:t>
            </a:r>
            <a:endParaRPr lang="ru-RU" sz="3000" dirty="0" smtClean="0">
              <a:latin typeface="Calleo-Trial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ru-RU" sz="3000" dirty="0" smtClean="0">
                <a:latin typeface="Calleo-Trial" pitchFamily="2" charset="0"/>
              </a:rPr>
              <a:t>129 900р</a:t>
            </a:r>
            <a:endParaRPr lang="ru-RU" sz="3000" dirty="0">
              <a:latin typeface="Calleo-Trial" pitchFamily="2" charset="0"/>
            </a:endParaRPr>
          </a:p>
        </p:txBody>
      </p:sp>
      <p:pic>
        <p:nvPicPr>
          <p:cNvPr id="5122" name="Picture 2" descr="Образовательный конструктор квадрокоптера EDU.ARD Стандар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15060" r="-1853" b="20347"/>
          <a:stretch/>
        </p:blipFill>
        <p:spPr bwMode="auto">
          <a:xfrm>
            <a:off x="5611428" y="2368407"/>
            <a:ext cx="6139503" cy="297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упить крошечные квадрокоптеры Tiny Whoop — в Москве | Copter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7" y="2483585"/>
            <a:ext cx="2859088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9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Решаемая проблема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203200" y="5287737"/>
            <a:ext cx="5706677" cy="1328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000" dirty="0">
                <a:latin typeface="Calleo-Trial" pitchFamily="2" charset="0"/>
              </a:rPr>
              <a:t>Образовательный конструктор </a:t>
            </a:r>
            <a:r>
              <a:rPr lang="ru-RU" sz="3000" dirty="0" smtClean="0">
                <a:latin typeface="Calleo-Trial" pitchFamily="2" charset="0"/>
              </a:rPr>
              <a:t>МУЛЬТРИКС 44 900р</a:t>
            </a:r>
            <a:endParaRPr lang="ru-RU" sz="3000" dirty="0">
              <a:latin typeface="Calleo-Tri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41D21-2FED-574C-8856-F1443B94F7B1}"/>
              </a:ext>
            </a:extLst>
          </p:cNvPr>
          <p:cNvSpPr txBox="1"/>
          <p:nvPr/>
        </p:nvSpPr>
        <p:spPr>
          <a:xfrm>
            <a:off x="1981947" y="1022230"/>
            <a:ext cx="852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05A1E"/>
                </a:solidFill>
                <a:latin typeface="Calleo-Trial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Низкая степень защищенности БПЛА</a:t>
            </a:r>
            <a:endParaRPr lang="ru-RU" sz="3600" dirty="0">
              <a:solidFill>
                <a:srgbClr val="F05A1E"/>
              </a:solidFill>
              <a:latin typeface="Calleo-Trial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67B37BB-468E-6C46-9CCC-6D1A340A4913}"/>
              </a:ext>
            </a:extLst>
          </p:cNvPr>
          <p:cNvSpPr txBox="1">
            <a:spLocks/>
          </p:cNvSpPr>
          <p:nvPr/>
        </p:nvSpPr>
        <p:spPr>
          <a:xfrm>
            <a:off x="6468391" y="5334944"/>
            <a:ext cx="4138416" cy="12815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000" dirty="0">
                <a:latin typeface="Calleo-Trial" pitchFamily="2" charset="0"/>
              </a:rPr>
              <a:t>Промышленный </a:t>
            </a:r>
            <a:r>
              <a:rPr lang="ru-RU" sz="3000" dirty="0" err="1" smtClean="0">
                <a:latin typeface="Calleo-Trial" pitchFamily="2" charset="0"/>
              </a:rPr>
              <a:t>дрон</a:t>
            </a:r>
            <a:r>
              <a:rPr lang="ru-RU" sz="3000" dirty="0" smtClean="0">
                <a:latin typeface="Calleo-Trial" pitchFamily="2" charset="0"/>
              </a:rPr>
              <a:t> </a:t>
            </a:r>
            <a:r>
              <a:rPr lang="ru-RU" sz="3000" dirty="0" err="1" smtClean="0">
                <a:latin typeface="Calleo-Trial" pitchFamily="2" charset="0"/>
              </a:rPr>
              <a:t>Elios</a:t>
            </a:r>
            <a:r>
              <a:rPr lang="ru-RU" sz="3000" dirty="0" smtClean="0">
                <a:latin typeface="Calleo-Trial" pitchFamily="2" charset="0"/>
              </a:rPr>
              <a:t> </a:t>
            </a:r>
            <a:r>
              <a:rPr lang="ru-RU" sz="3000" dirty="0">
                <a:latin typeface="Calleo-Trial" pitchFamily="2" charset="0"/>
              </a:rPr>
              <a:t>3 </a:t>
            </a:r>
            <a:r>
              <a:rPr lang="ru-RU" sz="3000" dirty="0" smtClean="0">
                <a:latin typeface="Calleo-Trial" pitchFamily="2" charset="0"/>
              </a:rPr>
              <a:t>– FLYABILITY</a:t>
            </a:r>
            <a:r>
              <a:rPr lang="en-US" sz="3000" dirty="0" smtClean="0">
                <a:latin typeface="Calleo-Trial" pitchFamily="2" charset="0"/>
              </a:rPr>
              <a:t>     ~6 000 000 </a:t>
            </a:r>
            <a:r>
              <a:rPr lang="ru-RU" sz="3000" dirty="0" smtClean="0">
                <a:latin typeface="Calleo-Trial" pitchFamily="2" charset="0"/>
              </a:rPr>
              <a:t> </a:t>
            </a:r>
            <a:r>
              <a:rPr lang="ru-RU" sz="3000" dirty="0">
                <a:latin typeface="Calleo-Trial" pitchFamily="2" charset="0"/>
              </a:rPr>
              <a:t>р</a:t>
            </a:r>
          </a:p>
        </p:txBody>
      </p:sp>
      <p:pic>
        <p:nvPicPr>
          <p:cNvPr id="4098" name="Picture 2" descr="Промышленный беспилотник - Elios 3 - FLYABILITY - для картографии / для  контроля / вертолетного ти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82" y="1820309"/>
            <a:ext cx="3514635" cy="35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бразовательный конструктор квадрокоптера МУЛЬТРИК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r="17158" b="6347"/>
          <a:stretch/>
        </p:blipFill>
        <p:spPr bwMode="auto">
          <a:xfrm>
            <a:off x="1027326" y="1754082"/>
            <a:ext cx="4306673" cy="36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05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Решаемая проблема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06005" y="242668"/>
            <a:ext cx="1279609" cy="62537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18DD45E-07D4-5D41-97A1-C996536D1F8A}"/>
              </a:ext>
            </a:extLst>
          </p:cNvPr>
          <p:cNvSpPr txBox="1">
            <a:spLocks/>
          </p:cNvSpPr>
          <p:nvPr/>
        </p:nvSpPr>
        <p:spPr>
          <a:xfrm>
            <a:off x="6096000" y="2067605"/>
            <a:ext cx="6096000" cy="32028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dirty="0" smtClean="0">
                <a:solidFill>
                  <a:srgbClr val="FFFFFF"/>
                </a:solidFill>
                <a:latin typeface="Calleo-Trial" pitchFamily="2" charset="0"/>
              </a:rPr>
              <a:t>Инфраструктурные издержки:</a:t>
            </a:r>
          </a:p>
          <a:p>
            <a:pPr>
              <a:lnSpc>
                <a:spcPct val="100000"/>
              </a:lnSpc>
            </a:pPr>
            <a:endParaRPr lang="ru-RU" sz="3000" dirty="0">
              <a:solidFill>
                <a:srgbClr val="FFFFFF"/>
              </a:solidFill>
              <a:latin typeface="Calleo-Trial" pitchFamily="2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900" dirty="0" smtClean="0">
                <a:solidFill>
                  <a:srgbClr val="FFFFFF"/>
                </a:solidFill>
                <a:latin typeface="Calleo-Trial" pitchFamily="2" charset="0"/>
              </a:rPr>
              <a:t>Затраты на транспортировку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900" dirty="0" smtClean="0">
                <a:solidFill>
                  <a:srgbClr val="FFFFFF"/>
                </a:solidFill>
                <a:latin typeface="Calleo-Trial" pitchFamily="2" charset="0"/>
              </a:rPr>
              <a:t>Затраты на монтаж/</a:t>
            </a:r>
            <a:r>
              <a:rPr lang="ru-RU" sz="2900" dirty="0" err="1" smtClean="0">
                <a:solidFill>
                  <a:srgbClr val="FFFFFF"/>
                </a:solidFill>
                <a:latin typeface="Calleo-Trial" pitchFamily="2" charset="0"/>
              </a:rPr>
              <a:t>деммонтаж</a:t>
            </a:r>
            <a:endParaRPr lang="ru-RU" sz="2900" dirty="0" smtClean="0">
              <a:solidFill>
                <a:srgbClr val="FFFFFF"/>
              </a:solidFill>
              <a:latin typeface="Calleo-Trial" pitchFamily="2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900" dirty="0" smtClean="0">
                <a:solidFill>
                  <a:srgbClr val="FFFFFF"/>
                </a:solidFill>
                <a:latin typeface="Calleo-Trial" pitchFamily="2" charset="0"/>
              </a:rPr>
              <a:t>Ограничения по использованию пространства</a:t>
            </a:r>
            <a:endParaRPr lang="ru-RU" sz="2900" dirty="0">
              <a:solidFill>
                <a:srgbClr val="FFFFFF"/>
              </a:solidFill>
              <a:latin typeface="Calleo-Trial" pitchFamily="2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34BC56B-B566-B24B-9EE3-7325B801D09B}"/>
              </a:ext>
            </a:extLst>
          </p:cNvPr>
          <p:cNvCxnSpPr>
            <a:cxnSpLocks/>
          </p:cNvCxnSpPr>
          <p:nvPr/>
        </p:nvCxnSpPr>
        <p:spPr>
          <a:xfrm>
            <a:off x="6096000" y="6049280"/>
            <a:ext cx="6096000" cy="0"/>
          </a:xfrm>
          <a:prstGeom prst="line">
            <a:avLst/>
          </a:prstGeom>
          <a:ln cap="rnd">
            <a:solidFill>
              <a:srgbClr val="211F1F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Оборудование для полетов квадрокоптеров и беспилотников от магазина  Edusnab.ru | Доставка по Росс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1" y="1292367"/>
            <a:ext cx="5597575" cy="53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0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Решение</a:t>
            </a:r>
            <a:endParaRPr lang="ru-RU" sz="2000" b="1" dirty="0">
              <a:latin typeface="Calleo-Trial SemiBold" pitchFamily="2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t="24205" r="13406" b="22058"/>
          <a:stretch/>
        </p:blipFill>
        <p:spPr>
          <a:xfrm>
            <a:off x="444501" y="1536700"/>
            <a:ext cx="5196770" cy="4622800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3AE0E41-7638-424C-A488-04D4AB73ED6E}"/>
              </a:ext>
            </a:extLst>
          </p:cNvPr>
          <p:cNvSpPr txBox="1">
            <a:spLocks/>
          </p:cNvSpPr>
          <p:nvPr/>
        </p:nvSpPr>
        <p:spPr>
          <a:xfrm>
            <a:off x="5854700" y="927100"/>
            <a:ext cx="6045200" cy="5232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500" dirty="0" err="1">
                <a:solidFill>
                  <a:srgbClr val="211F1F"/>
                </a:solidFill>
                <a:latin typeface="Calleo-Trial" pitchFamily="2" charset="0"/>
              </a:rPr>
              <a:t>Дрон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 размером с гандбольный мяч </a:t>
            </a:r>
            <a:endParaRPr lang="ru-RU" sz="2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Скрытая винтомоторная группа – винты невозможно задеть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Возможность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осуществления контактного 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взаимодействия/борьбы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Выдерживает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падение более чем с 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6-ти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метров </a:t>
            </a:r>
            <a:endParaRPr lang="ru-RU" sz="2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Выдерживает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удары/броски/чеканку </a:t>
            </a:r>
            <a:endParaRPr lang="ru-RU" sz="2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Можно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использовать в классических играх футбол, волейбол.</a:t>
            </a:r>
          </a:p>
        </p:txBody>
      </p:sp>
      <p:sp>
        <p:nvSpPr>
          <p:cNvPr id="6" name="Крест 5"/>
          <p:cNvSpPr/>
          <p:nvPr/>
        </p:nvSpPr>
        <p:spPr>
          <a:xfrm>
            <a:off x="5807075" y="1511164"/>
            <a:ext cx="388245" cy="388245"/>
          </a:xfrm>
          <a:prstGeom prst="plus">
            <a:avLst>
              <a:gd name="adj" fmla="val 3839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рест 6"/>
          <p:cNvSpPr/>
          <p:nvPr/>
        </p:nvSpPr>
        <p:spPr>
          <a:xfrm>
            <a:off x="5806382" y="1956027"/>
            <a:ext cx="388245" cy="388245"/>
          </a:xfrm>
          <a:prstGeom prst="plus">
            <a:avLst>
              <a:gd name="adj" fmla="val 3839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/>
          <p:cNvSpPr/>
          <p:nvPr/>
        </p:nvSpPr>
        <p:spPr>
          <a:xfrm>
            <a:off x="5800927" y="2782752"/>
            <a:ext cx="388245" cy="388245"/>
          </a:xfrm>
          <a:prstGeom prst="plus">
            <a:avLst>
              <a:gd name="adj" fmla="val 3839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/>
        </p:nvSpPr>
        <p:spPr>
          <a:xfrm>
            <a:off x="5800926" y="4054340"/>
            <a:ext cx="388245" cy="388245"/>
          </a:xfrm>
          <a:prstGeom prst="plus">
            <a:avLst>
              <a:gd name="adj" fmla="val 3839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>
            <a:off x="5800925" y="4881065"/>
            <a:ext cx="388245" cy="388245"/>
          </a:xfrm>
          <a:prstGeom prst="plus">
            <a:avLst>
              <a:gd name="adj" fmla="val 3839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>
            <a:off x="5800924" y="5319545"/>
            <a:ext cx="388245" cy="388245"/>
          </a:xfrm>
          <a:prstGeom prst="plus">
            <a:avLst>
              <a:gd name="adj" fmla="val 3839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4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Целевая аудитория</a:t>
            </a:r>
            <a:endParaRPr lang="ru-RU" sz="2000" b="1" dirty="0">
              <a:latin typeface="Calleo-Trial SemiBold" pitchFamily="2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055A993D-0BB8-8D48-BF52-2D658A2423F7}"/>
              </a:ext>
            </a:extLst>
          </p:cNvPr>
          <p:cNvSpPr txBox="1">
            <a:spLocks/>
          </p:cNvSpPr>
          <p:nvPr/>
        </p:nvSpPr>
        <p:spPr>
          <a:xfrm>
            <a:off x="1011235" y="1058278"/>
            <a:ext cx="2070746" cy="653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Calleo-Trial" pitchFamily="2" charset="0"/>
              </a:rPr>
              <a:t>Ценность</a:t>
            </a:r>
            <a:endParaRPr lang="ru-RU" sz="3000" dirty="0">
              <a:solidFill>
                <a:schemeClr val="bg1"/>
              </a:solidFill>
              <a:latin typeface="Calleo-Trial" pitchFamily="2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50846" y="2200638"/>
            <a:ext cx="5575299" cy="1748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снижение нагрузки на 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педагога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снижение ремонтных издержек </a:t>
            </a:r>
            <a:endParaRPr lang="ru-RU" sz="2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снижение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инфраструктурных издержек </a:t>
            </a:r>
            <a:endParaRPr lang="ru-RU" sz="2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ликвидация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психологического барьера </a:t>
            </a:r>
            <a:endParaRPr lang="ru-RU" sz="2500" dirty="0" smtClean="0">
              <a:solidFill>
                <a:srgbClr val="211F1F"/>
              </a:solidFill>
              <a:latin typeface="Calleo-Trial" pitchFamily="2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500" dirty="0" err="1" smtClean="0">
                <a:solidFill>
                  <a:srgbClr val="211F1F"/>
                </a:solidFill>
                <a:latin typeface="Calleo-Trial" pitchFamily="2" charset="0"/>
              </a:rPr>
              <a:t>геймификация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 </a:t>
            </a:r>
            <a:r>
              <a:rPr lang="ru-RU" sz="2500" dirty="0">
                <a:solidFill>
                  <a:srgbClr val="211F1F"/>
                </a:solidFill>
                <a:latin typeface="Calleo-Trial" pitchFamily="2" charset="0"/>
              </a:rPr>
              <a:t>обучающего процесса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2221D30-3FAB-3148-9031-4877C11E8983}"/>
              </a:ext>
            </a:extLst>
          </p:cNvPr>
          <p:cNvCxnSpPr>
            <a:cxnSpLocks/>
          </p:cNvCxnSpPr>
          <p:nvPr/>
        </p:nvCxnSpPr>
        <p:spPr>
          <a:xfrm>
            <a:off x="11390035" y="1645391"/>
            <a:ext cx="0" cy="5865223"/>
          </a:xfrm>
          <a:prstGeom prst="line">
            <a:avLst/>
          </a:prstGeom>
          <a:ln w="12700" cap="rnd">
            <a:solidFill>
              <a:srgbClr val="F9633B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8" descr="Центр образования цифрового и гуманитарного профилей “Точка роста” – МБОУ  СОШ с.Сырско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91" y="3539506"/>
            <a:ext cx="3158221" cy="10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IT-куб.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31" y="5184745"/>
            <a:ext cx="1135545" cy="124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Фонд Андрея Мельниченко | Филантроп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76" y="4741271"/>
            <a:ext cx="3611347" cy="212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58" y="1664093"/>
            <a:ext cx="3257089" cy="1834733"/>
          </a:xfrm>
          <a:prstGeom prst="rect">
            <a:avLst/>
          </a:prstGeom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055A993D-0BB8-8D48-BF52-2D658A2423F7}"/>
              </a:ext>
            </a:extLst>
          </p:cNvPr>
          <p:cNvSpPr txBox="1">
            <a:spLocks/>
          </p:cNvSpPr>
          <p:nvPr/>
        </p:nvSpPr>
        <p:spPr>
          <a:xfrm>
            <a:off x="6200634" y="1058278"/>
            <a:ext cx="5826266" cy="742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700" dirty="0" smtClean="0">
                <a:latin typeface="Calleo-Trial" pitchFamily="2" charset="0"/>
              </a:rPr>
              <a:t>ОБРАЗОВАТЕЛЬНЫЕ УЧРЕЖДЕНИЯ</a:t>
            </a:r>
            <a:endParaRPr lang="ru-RU" sz="2700" dirty="0">
              <a:latin typeface="Calleo-Trial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3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9FB-0393-CF4E-BB5A-B185753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365126"/>
            <a:ext cx="4685270" cy="450420"/>
          </a:xfrm>
        </p:spPr>
        <p:txBody>
          <a:bodyPr anchor="t">
            <a:normAutofit/>
          </a:bodyPr>
          <a:lstStyle/>
          <a:p>
            <a:r>
              <a:rPr lang="ru-RU" sz="2000" b="1" dirty="0" smtClean="0">
                <a:latin typeface="Calleo-Trial SemiBold" pitchFamily="2" charset="0"/>
              </a:rPr>
              <a:t>Целевая аудитория</a:t>
            </a:r>
            <a:endParaRPr lang="ru-RU" sz="2000" b="1" dirty="0">
              <a:latin typeface="Calleo-Trial SemiBold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5FC8AE9-96C2-E94B-8ADA-F9262095C7E8}"/>
              </a:ext>
            </a:extLst>
          </p:cNvPr>
          <p:cNvCxnSpPr>
            <a:cxnSpLocks/>
          </p:cNvCxnSpPr>
          <p:nvPr/>
        </p:nvCxnSpPr>
        <p:spPr>
          <a:xfrm>
            <a:off x="0" y="3753946"/>
            <a:ext cx="6092857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5EEEC71-19BD-BC49-A25C-29254ACB5E7E}"/>
              </a:ext>
            </a:extLst>
          </p:cNvPr>
          <p:cNvCxnSpPr>
            <a:cxnSpLocks/>
          </p:cNvCxnSpPr>
          <p:nvPr/>
        </p:nvCxnSpPr>
        <p:spPr>
          <a:xfrm>
            <a:off x="11340602" y="992777"/>
            <a:ext cx="0" cy="5865223"/>
          </a:xfrm>
          <a:prstGeom prst="line">
            <a:avLst/>
          </a:prstGeom>
          <a:ln w="12700" cap="rnd">
            <a:solidFill>
              <a:srgbClr val="F9633B">
                <a:alpha val="7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8BB449A-6636-5C44-855F-FCE67FD51059}"/>
              </a:ext>
            </a:extLst>
          </p:cNvPr>
          <p:cNvSpPr txBox="1">
            <a:spLocks/>
          </p:cNvSpPr>
          <p:nvPr/>
        </p:nvSpPr>
        <p:spPr>
          <a:xfrm>
            <a:off x="981450" y="1320939"/>
            <a:ext cx="4974849" cy="1282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ru-RU" sz="4300" dirty="0">
                <a:solidFill>
                  <a:schemeClr val="bg1"/>
                </a:solidFill>
                <a:latin typeface="Calleo-Trial" pitchFamily="2" charset="0"/>
              </a:rPr>
              <a:t>Михаил </a:t>
            </a:r>
            <a:r>
              <a:rPr lang="ru-RU" sz="4300" dirty="0" smtClean="0">
                <a:solidFill>
                  <a:schemeClr val="bg1"/>
                </a:solidFill>
                <a:latin typeface="Calleo-Trial" pitchFamily="2" charset="0"/>
              </a:rPr>
              <a:t>Луцкий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ru-RU" sz="2900" dirty="0" smtClean="0">
                <a:solidFill>
                  <a:schemeClr val="bg1"/>
                </a:solidFill>
                <a:latin typeface="Calleo-Trial" pitchFamily="2" charset="0"/>
              </a:rPr>
              <a:t>руководитель </a:t>
            </a:r>
            <a:r>
              <a:rPr lang="ru-RU" sz="2900" dirty="0">
                <a:solidFill>
                  <a:schemeClr val="bg1"/>
                </a:solidFill>
                <a:latin typeface="Calleo-Trial" pitchFamily="2" charset="0"/>
              </a:rPr>
              <a:t>отдела образовательных проектов </a:t>
            </a:r>
            <a:r>
              <a:rPr lang="ru-RU" sz="2900" dirty="0" smtClean="0">
                <a:solidFill>
                  <a:schemeClr val="bg1"/>
                </a:solidFill>
                <a:latin typeface="Calleo-Trial" pitchFamily="2" charset="0"/>
              </a:rPr>
              <a:t>«</a:t>
            </a:r>
            <a:r>
              <a:rPr lang="ru-RU" sz="2900" dirty="0" err="1" smtClean="0">
                <a:solidFill>
                  <a:schemeClr val="bg1"/>
                </a:solidFill>
                <a:latin typeface="Calleo-Trial" pitchFamily="2" charset="0"/>
              </a:rPr>
              <a:t>Геоскан</a:t>
            </a:r>
            <a:r>
              <a:rPr lang="ru-RU" sz="2900" dirty="0" smtClean="0">
                <a:solidFill>
                  <a:schemeClr val="bg1"/>
                </a:solidFill>
                <a:latin typeface="Calleo-Trial" pitchFamily="2" charset="0"/>
              </a:rPr>
              <a:t>»</a:t>
            </a:r>
            <a:endParaRPr lang="ru-RU" sz="2900" dirty="0">
              <a:solidFill>
                <a:schemeClr val="bg1"/>
              </a:solidFill>
              <a:latin typeface="Calleo-Trial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02" y="1298576"/>
            <a:ext cx="4550879" cy="5106908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AE0BA7B-68B3-DE42-AFA8-19A6112FCE48}"/>
              </a:ext>
            </a:extLst>
          </p:cNvPr>
          <p:cNvSpPr txBox="1">
            <a:spLocks/>
          </p:cNvSpPr>
          <p:nvPr/>
        </p:nvSpPr>
        <p:spPr>
          <a:xfrm>
            <a:off x="888504" y="2438400"/>
            <a:ext cx="5067796" cy="4204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«…поигрался сейчас с </a:t>
            </a:r>
            <a:r>
              <a:rPr lang="ru-RU" sz="2500" dirty="0" err="1" smtClean="0">
                <a:solidFill>
                  <a:srgbClr val="211F1F"/>
                </a:solidFill>
                <a:latin typeface="Calleo-Trial" pitchFamily="2" charset="0"/>
              </a:rPr>
              <a:t>квадрокоптером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. Такая конструкция имеет большой потенциал в плане применения в различных соревнований. Можно поиграть и в </a:t>
            </a:r>
            <a:r>
              <a:rPr lang="ru-RU" sz="2500" dirty="0" err="1" smtClean="0">
                <a:solidFill>
                  <a:srgbClr val="211F1F"/>
                </a:solidFill>
                <a:latin typeface="Calleo-Trial" pitchFamily="2" charset="0"/>
              </a:rPr>
              <a:t>квиддич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 с помощью </a:t>
            </a:r>
            <a:r>
              <a:rPr lang="ru-RU" sz="2500" dirty="0" err="1" smtClean="0">
                <a:solidFill>
                  <a:srgbClr val="211F1F"/>
                </a:solidFill>
                <a:latin typeface="Calleo-Trial" pitchFamily="2" charset="0"/>
              </a:rPr>
              <a:t>коптеров</a:t>
            </a:r>
            <a:r>
              <a:rPr lang="ru-RU" sz="2500" dirty="0" smtClean="0">
                <a:solidFill>
                  <a:srgbClr val="211F1F"/>
                </a:solidFill>
                <a:latin typeface="Calleo-Trial" pitchFamily="2" charset="0"/>
              </a:rPr>
              <a:t>, сделать баскетбол, волейбол. Можно сделать все что угодно, ограничивается только фантазией методиста»</a:t>
            </a:r>
            <a:endParaRPr lang="ru-RU" sz="2500" dirty="0">
              <a:solidFill>
                <a:srgbClr val="211F1F"/>
              </a:solidFill>
              <a:latin typeface="Calleo-Trial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48" y="185291"/>
            <a:ext cx="1279609" cy="630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2041" y="185291"/>
            <a:ext cx="558838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8421" y="185291"/>
            <a:ext cx="521093" cy="630254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6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рхи 2023">
  <a:themeElements>
    <a:clrScheme name="Архи 2025">
      <a:dk1>
        <a:srgbClr val="211E1E"/>
      </a:dk1>
      <a:lt1>
        <a:srgbClr val="FFFFFF"/>
      </a:lt1>
      <a:dk2>
        <a:srgbClr val="F8633A"/>
      </a:dk2>
      <a:lt2>
        <a:srgbClr val="E7E6E6"/>
      </a:lt2>
      <a:accent1>
        <a:srgbClr val="F8633A"/>
      </a:accent1>
      <a:accent2>
        <a:srgbClr val="80837D"/>
      </a:accent2>
      <a:accent3>
        <a:srgbClr val="FEFEFE"/>
      </a:accent3>
      <a:accent4>
        <a:srgbClr val="211E1E"/>
      </a:accent4>
      <a:accent5>
        <a:srgbClr val="F76339"/>
      </a:accent5>
      <a:accent6>
        <a:srgbClr val="817D79"/>
      </a:accent6>
      <a:hlink>
        <a:srgbClr val="F8633A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рхи 2023" id="{7B8F6B7E-5808-8247-8D63-AC903D2AEEF8}" vid="{C26D26CF-877B-DA47-88CF-6504CCD6EF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</TotalTime>
  <Words>696</Words>
  <Application>Microsoft Office PowerPoint</Application>
  <PresentationFormat>Широкоэкранный</PresentationFormat>
  <Paragraphs>199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Calleo-Trial</vt:lpstr>
      <vt:lpstr>Calleo-Trial SemiBold</vt:lpstr>
      <vt:lpstr>Noto Sans</vt:lpstr>
      <vt:lpstr>Архи 2023</vt:lpstr>
      <vt:lpstr>Презентация PowerPoint</vt:lpstr>
      <vt:lpstr>Решаемая проблема</vt:lpstr>
      <vt:lpstr>Решаемая проблема</vt:lpstr>
      <vt:lpstr>Решаемая проблема</vt:lpstr>
      <vt:lpstr>Решаемая проблема</vt:lpstr>
      <vt:lpstr>Решаемая проблема</vt:lpstr>
      <vt:lpstr>Решение</vt:lpstr>
      <vt:lpstr>Целевая аудитория</vt:lpstr>
      <vt:lpstr>Целевая аудитория</vt:lpstr>
      <vt:lpstr>Целевая аудитория</vt:lpstr>
      <vt:lpstr>Целевая аудитория</vt:lpstr>
      <vt:lpstr>Целевая аудитория</vt:lpstr>
      <vt:lpstr>Целевая аудитория</vt:lpstr>
      <vt:lpstr>Ассортиментная матрица</vt:lpstr>
      <vt:lpstr>Объем рынка</vt:lpstr>
      <vt:lpstr>Дорожная карта</vt:lpstr>
      <vt:lpstr>Финансовая модель</vt:lpstr>
      <vt:lpstr>Текущий статус проекта</vt:lpstr>
      <vt:lpstr>Команда</vt:lpstr>
      <vt:lpstr>Запрос от акселератора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презентация</dc:title>
  <dc:creator>Microsoft Office User</dc:creator>
  <cp:lastModifiedBy>Пользователь Windows</cp:lastModifiedBy>
  <cp:revision>80</cp:revision>
  <dcterms:created xsi:type="dcterms:W3CDTF">2023-07-06T08:04:04Z</dcterms:created>
  <dcterms:modified xsi:type="dcterms:W3CDTF">2023-08-04T15:58:12Z</dcterms:modified>
</cp:coreProperties>
</file>