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93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42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14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65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43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99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81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63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09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83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78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09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564210" y="212959"/>
            <a:ext cx="7062509" cy="498548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algn="l" defTabSz="685769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3100">
                <a:solidFill>
                  <a:srgbClr val="8E01FF"/>
                </a:solidFill>
                <a:latin typeface="Raleway SemiBold"/>
              </a:rPr>
              <a:t>РЫНОК</a:t>
            </a:r>
            <a:endParaRPr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760770"/>
            <a:ext cx="4572000" cy="82788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" name="Google Shape;146;p27"/>
          <p:cNvSpPr/>
          <p:nvPr/>
        </p:nvSpPr>
        <p:spPr bwMode="auto">
          <a:xfrm>
            <a:off x="-7150" y="222978"/>
            <a:ext cx="515925" cy="515925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05689" y="1113588"/>
          <a:ext cx="7260676" cy="1341120"/>
        </p:xfrm>
        <a:graphic>
          <a:graphicData uri="http://schemas.openxmlformats.org/drawingml/2006/table">
            <a:tbl>
              <a:tblPr firstRow="1" bandRow="1"/>
              <a:tblGrid>
                <a:gridCol w="3630338"/>
                <a:gridCol w="3630338"/>
              </a:tblGrid>
              <a:tr h="48006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/>
                        <a:t>РЫНОК </a:t>
                      </a:r>
                      <a:endParaRPr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400" b="1"/>
                        <a:t>ЧИСЛОВОЕ ЗНАЧЕНИЕ (НАТУРАЛЬНОЕ</a:t>
                      </a:r>
                      <a:r>
                        <a:rPr lang="en-US" sz="1400" b="1"/>
                        <a:t>/</a:t>
                      </a:r>
                      <a:r>
                        <a:rPr lang="ru-RU" sz="1400" b="1"/>
                        <a:t>ДЕНЕЖНОЕ)</a:t>
                      </a:r>
                      <a:endParaRPr sz="1400"/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/>
                        <a:t>Общий объем целевого рынка (</a:t>
                      </a:r>
                      <a:r>
                        <a:rPr lang="en-US" sz="1400"/>
                        <a:t>TAM</a:t>
                      </a:r>
                      <a:r>
                        <a:rPr lang="ru-RU" sz="1400"/>
                        <a:t>)</a:t>
                      </a:r>
                      <a:endParaRPr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/>
                        <a:t>100 предприятий / 18 600 000</a:t>
                      </a: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/>
                        <a:t>Доступный объем рынка (</a:t>
                      </a:r>
                      <a:r>
                        <a:rPr lang="en-US" sz="1400"/>
                        <a:t>SAM</a:t>
                      </a:r>
                      <a:r>
                        <a:rPr lang="ru-RU" sz="1400"/>
                        <a:t>)</a:t>
                      </a:r>
                      <a:endParaRPr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/>
                        <a:t>60 предприятий / 11 160 000</a:t>
                      </a:r>
                    </a:p>
                  </a:txBody>
                  <a:tcPr marL="68580" marR="68580" marT="34290" marB="34290"/>
                </a:tc>
              </a:tr>
              <a:tr h="278130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/>
                        <a:t>Реально достижимый объем рынка (</a:t>
                      </a:r>
                      <a:r>
                        <a:rPr lang="en-US" sz="1400"/>
                        <a:t>SOM</a:t>
                      </a:r>
                      <a:r>
                        <a:rPr lang="ru-RU" sz="1400"/>
                        <a:t>)</a:t>
                      </a:r>
                      <a:endParaRPr sz="140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ru-RU" sz="1400"/>
                        <a:t>30 предприятий / 5 580 000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257335"/>
            <a:ext cx="466811" cy="466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78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47</Words>
  <Application>Microsoft Office PowerPoint</Application>
  <PresentationFormat>Экран (16:9)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2024-05-30T08:34:09Z</dcterms:created>
  <dcterms:modified xsi:type="dcterms:W3CDTF">2024-05-30T08:44:25Z</dcterms:modified>
</cp:coreProperties>
</file>