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893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88BE-B0C2-46E0-B64E-DC2CF175E5BC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9E6CC-ECA9-4269-9A02-7F3257F422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02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88BE-B0C2-46E0-B64E-DC2CF175E5BC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9E6CC-ECA9-4269-9A02-7F3257F422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2423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88BE-B0C2-46E0-B64E-DC2CF175E5BC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9E6CC-ECA9-4269-9A02-7F3257F422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2141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88BE-B0C2-46E0-B64E-DC2CF175E5BC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9E6CC-ECA9-4269-9A02-7F3257F422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7657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88BE-B0C2-46E0-B64E-DC2CF175E5BC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9E6CC-ECA9-4269-9A02-7F3257F422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1435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88BE-B0C2-46E0-B64E-DC2CF175E5BC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9E6CC-ECA9-4269-9A02-7F3257F422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4990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88BE-B0C2-46E0-B64E-DC2CF175E5BC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9E6CC-ECA9-4269-9A02-7F3257F422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4819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88BE-B0C2-46E0-B64E-DC2CF175E5BC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9E6CC-ECA9-4269-9A02-7F3257F422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6634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88BE-B0C2-46E0-B64E-DC2CF175E5BC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9E6CC-ECA9-4269-9A02-7F3257F422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2090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88BE-B0C2-46E0-B64E-DC2CF175E5BC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9E6CC-ECA9-4269-9A02-7F3257F422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1838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88BE-B0C2-46E0-B64E-DC2CF175E5BC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9E6CC-ECA9-4269-9A02-7F3257F422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5783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088BE-B0C2-46E0-B64E-DC2CF175E5BC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9E6CC-ECA9-4269-9A02-7F3257F422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090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7" name="Текст 2"/>
          <p:cNvSpPr txBox="1"/>
          <p:nvPr/>
        </p:nvSpPr>
        <p:spPr bwMode="auto">
          <a:xfrm>
            <a:off x="564210" y="212959"/>
            <a:ext cx="7062509" cy="498548"/>
          </a:xfrm>
          <a:prstGeom prst="rect">
            <a:avLst/>
          </a:prstGeom>
          <a:ln w="12700">
            <a:miter lim="400000"/>
          </a:ln>
        </p:spPr>
        <p:txBody>
          <a:bodyPr wrap="square" lIns="34289" tIns="34289" rIns="34289" bIns="34289" anchor="ctr">
            <a:spAutoFit/>
          </a:bodyPr>
          <a:lstStyle>
            <a:lvl1pPr algn="ctr">
              <a:defRPr sz="4800">
                <a:solidFill>
                  <a:srgbClr val="8F00FF"/>
                </a:solidFill>
                <a:latin typeface="Gilroy-ExtraBold"/>
                <a:ea typeface="Gilroy-ExtraBold"/>
                <a:cs typeface="Gilroy-ExtraBold"/>
              </a:defRPr>
            </a:lvl1pPr>
          </a:lstStyle>
          <a:p>
            <a:pPr algn="l" defTabSz="685769">
              <a:lnSpc>
                <a:spcPct val="90000"/>
              </a:lnSpc>
              <a:buClr>
                <a:srgbClr val="8F00FF"/>
              </a:buClr>
              <a:buSzPts val="2700"/>
              <a:defRPr/>
            </a:pPr>
            <a:r>
              <a:rPr lang="ru-RU" sz="3100">
                <a:solidFill>
                  <a:srgbClr val="8E01FF"/>
                </a:solidFill>
                <a:latin typeface="Raleway SemiBold"/>
              </a:rPr>
              <a:t>ЦЕЛЕВАЯ АУДИТОРИЯ, ПРОБЛЕМА</a:t>
            </a:r>
            <a:endParaRPr/>
          </a:p>
        </p:txBody>
      </p:sp>
      <p:sp>
        <p:nvSpPr>
          <p:cNvPr id="3" name="Google Shape;130;p26"/>
          <p:cNvSpPr txBox="1"/>
          <p:nvPr/>
        </p:nvSpPr>
        <p:spPr bwMode="auto">
          <a:xfrm>
            <a:off x="467543" y="1627101"/>
            <a:ext cx="2538282" cy="1306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ctr" anchorCtr="0">
            <a:spAutoFit/>
          </a:bodyPr>
          <a:lstStyle/>
          <a:p>
            <a:pPr marL="257175" indent="-257175">
              <a:lnSpc>
                <a:spcPct val="114999"/>
              </a:lnSpc>
              <a:buClr>
                <a:schemeClr val="dk1"/>
              </a:buClr>
              <a:buSzPts val="1200"/>
              <a:defRPr/>
            </a:pPr>
            <a:r>
              <a:rPr lang="ru-RU" sz="1100" dirty="0"/>
              <a:t>Организации, занимающиеся</a:t>
            </a:r>
            <a:endParaRPr sz="1100" dirty="0"/>
          </a:p>
          <a:p>
            <a:pPr marL="257175" indent="-257175">
              <a:lnSpc>
                <a:spcPct val="114999"/>
              </a:lnSpc>
              <a:buClr>
                <a:schemeClr val="dk1"/>
              </a:buClr>
              <a:buSzPts val="1200"/>
              <a:defRPr/>
            </a:pPr>
            <a:r>
              <a:rPr lang="ru-RU" sz="1100" dirty="0"/>
              <a:t>экологическими проектами и</a:t>
            </a:r>
            <a:endParaRPr sz="1100" dirty="0"/>
          </a:p>
          <a:p>
            <a:pPr marL="257175" indent="-257175">
              <a:lnSpc>
                <a:spcPct val="114999"/>
              </a:lnSpc>
              <a:buClr>
                <a:schemeClr val="dk1"/>
              </a:buClr>
              <a:buSzPts val="1200"/>
              <a:defRPr/>
            </a:pPr>
            <a:r>
              <a:rPr lang="ru-RU" sz="1100" dirty="0"/>
              <a:t>инициативами, которые</a:t>
            </a:r>
            <a:endParaRPr sz="1100" dirty="0"/>
          </a:p>
          <a:p>
            <a:pPr marL="257175" indent="-257175">
              <a:lnSpc>
                <a:spcPct val="114999"/>
              </a:lnSpc>
              <a:buClr>
                <a:schemeClr val="dk1"/>
              </a:buClr>
              <a:buSzPts val="1200"/>
              <a:defRPr/>
            </a:pPr>
            <a:r>
              <a:rPr lang="ru-RU" sz="1100" dirty="0"/>
              <a:t>заинтересованы в поддержании </a:t>
            </a:r>
          </a:p>
          <a:p>
            <a:pPr marL="257175" indent="-257175">
              <a:lnSpc>
                <a:spcPct val="114999"/>
              </a:lnSpc>
              <a:buClr>
                <a:schemeClr val="dk1"/>
              </a:buClr>
              <a:buSzPts val="1200"/>
              <a:defRPr/>
            </a:pPr>
            <a:r>
              <a:rPr lang="ru-RU" sz="1100" dirty="0"/>
              <a:t>экологического баланса в </a:t>
            </a:r>
          </a:p>
          <a:p>
            <a:pPr marL="257175" indent="-257175">
              <a:lnSpc>
                <a:spcPct val="114999"/>
              </a:lnSpc>
              <a:buClr>
                <a:schemeClr val="dk1"/>
              </a:buClr>
              <a:buSzPts val="1200"/>
              <a:defRPr/>
            </a:pPr>
            <a:r>
              <a:rPr lang="ru-RU" sz="1100" dirty="0"/>
              <a:t>водных ресурсах. </a:t>
            </a:r>
          </a:p>
        </p:txBody>
      </p:sp>
      <p:grpSp>
        <p:nvGrpSpPr>
          <p:cNvPr id="19" name="Google Shape;132;p26"/>
          <p:cNvGrpSpPr/>
          <p:nvPr/>
        </p:nvGrpSpPr>
        <p:grpSpPr bwMode="auto">
          <a:xfrm>
            <a:off x="0" y="760770"/>
            <a:ext cx="4572000" cy="82788"/>
            <a:chOff x="0" y="692501"/>
            <a:chExt cx="2624940" cy="97200"/>
          </a:xfrm>
        </p:grpSpPr>
        <p:sp>
          <p:nvSpPr>
            <p:cNvPr id="20" name="Google Shape;133;p26"/>
            <p:cNvSpPr/>
            <p:nvPr/>
          </p:nvSpPr>
          <p:spPr bwMode="auto">
            <a:xfrm>
              <a:off x="0" y="692501"/>
              <a:ext cx="1294500" cy="97200"/>
            </a:xfrm>
            <a:prstGeom prst="rect">
              <a:avLst/>
            </a:prstGeom>
            <a:solidFill>
              <a:srgbClr val="FBB3C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800"/>
                <a:defRPr/>
              </a:pPr>
              <a:endParaRPr sz="1400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  <p:sp>
          <p:nvSpPr>
            <p:cNvPr id="21" name="Google Shape;134;p26"/>
            <p:cNvSpPr/>
            <p:nvPr/>
          </p:nvSpPr>
          <p:spPr bwMode="auto">
            <a:xfrm>
              <a:off x="336583" y="692501"/>
              <a:ext cx="1294500" cy="97200"/>
            </a:xfrm>
            <a:prstGeom prst="rect">
              <a:avLst/>
            </a:prstGeom>
            <a:solidFill>
              <a:srgbClr val="9F00FF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800"/>
                <a:defRPr/>
              </a:pPr>
              <a:endParaRPr sz="1400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  <p:sp>
          <p:nvSpPr>
            <p:cNvPr id="22" name="Google Shape;135;p26"/>
            <p:cNvSpPr/>
            <p:nvPr/>
          </p:nvSpPr>
          <p:spPr bwMode="auto">
            <a:xfrm>
              <a:off x="673166" y="692501"/>
              <a:ext cx="1294500" cy="97200"/>
            </a:xfrm>
            <a:prstGeom prst="rect">
              <a:avLst/>
            </a:prstGeom>
            <a:solidFill>
              <a:srgbClr val="FD493D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800"/>
                <a:defRPr/>
              </a:pPr>
              <a:endParaRPr sz="1400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  <p:sp>
          <p:nvSpPr>
            <p:cNvPr id="23" name="Google Shape;136;p26"/>
            <p:cNvSpPr/>
            <p:nvPr/>
          </p:nvSpPr>
          <p:spPr bwMode="auto">
            <a:xfrm>
              <a:off x="993857" y="692501"/>
              <a:ext cx="1294500" cy="97200"/>
            </a:xfrm>
            <a:prstGeom prst="rect">
              <a:avLst/>
            </a:prstGeom>
            <a:solidFill>
              <a:srgbClr val="FCAF17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800"/>
                <a:defRPr/>
              </a:pPr>
              <a:endParaRPr sz="1400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  <p:sp>
          <p:nvSpPr>
            <p:cNvPr id="24" name="Google Shape;137;p26"/>
            <p:cNvSpPr/>
            <p:nvPr/>
          </p:nvSpPr>
          <p:spPr bwMode="auto">
            <a:xfrm>
              <a:off x="1330440" y="692501"/>
              <a:ext cx="1294500" cy="97200"/>
            </a:xfrm>
            <a:prstGeom prst="rect">
              <a:avLst/>
            </a:prstGeom>
            <a:solidFill>
              <a:srgbClr val="B5D8E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800"/>
                <a:defRPr/>
              </a:pPr>
              <a:endParaRPr sz="1400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</p:grpSp>
      <p:sp>
        <p:nvSpPr>
          <p:cNvPr id="2" name="Google Shape;146;p27"/>
          <p:cNvSpPr/>
          <p:nvPr/>
        </p:nvSpPr>
        <p:spPr bwMode="auto">
          <a:xfrm>
            <a:off x="-7150" y="222978"/>
            <a:ext cx="515925" cy="515925"/>
          </a:xfrm>
          <a:prstGeom prst="rect">
            <a:avLst/>
          </a:prstGeom>
          <a:solidFill>
            <a:srgbClr val="FBA918"/>
          </a:solidFill>
          <a:ln>
            <a:noFill/>
          </a:ln>
        </p:spPr>
        <p:txBody>
          <a:bodyPr spcFirstLastPara="1" wrap="square" lIns="51431" tIns="51431" rIns="51431" bIns="51431" anchor="ctr" anchorCtr="0">
            <a:noAutofit/>
          </a:bodyPr>
          <a:lstStyle/>
          <a:p>
            <a:pPr>
              <a:defRPr/>
            </a:pPr>
            <a:endParaRPr/>
          </a:p>
        </p:txBody>
      </p:sp>
      <p:pic>
        <p:nvPicPr>
          <p:cNvPr id="4" name="Google Shape;151;p27"/>
          <p:cNvPicPr/>
          <p:nvPr/>
        </p:nvPicPr>
        <p:blipFill>
          <a:blip r:embed="rId2">
            <a:alphaModFix/>
          </a:blip>
          <a:stretch/>
        </p:blipFill>
        <p:spPr bwMode="auto">
          <a:xfrm>
            <a:off x="1" y="222979"/>
            <a:ext cx="515925" cy="48852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Рисунок 13" descr="11024_73689380f4.jpg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89502" y="2841780"/>
            <a:ext cx="2818656" cy="176166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 bwMode="auto">
          <a:xfrm>
            <a:off x="3221850" y="1684570"/>
            <a:ext cx="2214246" cy="1084912"/>
          </a:xfrm>
          <a:prstGeom prst="rect">
            <a:avLst/>
          </a:prstGeom>
          <a:noFill/>
        </p:spPr>
        <p:txBody>
          <a:bodyPr wrap="square" lIns="68580" tIns="34290" rIns="68580" bIns="34290" rtlCol="0" anchor="ctr">
            <a:spAutoFit/>
          </a:bodyPr>
          <a:lstStyle/>
          <a:p>
            <a:pPr lvl="0">
              <a:defRPr/>
            </a:pPr>
            <a:r>
              <a:rPr lang="ru-RU" sz="1100" dirty="0"/>
              <a:t>Городские власти и муниципалитеты, ответственные за управление и обслуживание водоемов на территории города или района. </a:t>
            </a:r>
            <a:endParaRPr sz="1100" dirty="0"/>
          </a:p>
          <a:p>
            <a:pPr>
              <a:defRPr/>
            </a:pPr>
            <a:endParaRPr lang="ru-RU" sz="1100" dirty="0"/>
          </a:p>
        </p:txBody>
      </p:sp>
      <p:pic>
        <p:nvPicPr>
          <p:cNvPr id="16" name="Рисунок 15" descr="1676765677_gas-kvas-com-p-risunok-na-temu-kaznacheistvo-42.png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3167844" y="2733768"/>
            <a:ext cx="2642490" cy="1761660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 bwMode="auto">
          <a:xfrm>
            <a:off x="6192180" y="1576560"/>
            <a:ext cx="2160240" cy="1084912"/>
          </a:xfrm>
          <a:prstGeom prst="rect">
            <a:avLst/>
          </a:prstGeom>
          <a:noFill/>
        </p:spPr>
        <p:txBody>
          <a:bodyPr wrap="square" lIns="68580" tIns="34290" rIns="68580" bIns="34290" rtlCol="0" anchor="ctr">
            <a:spAutoFit/>
          </a:bodyPr>
          <a:lstStyle/>
          <a:p>
            <a:pPr lvl="0">
              <a:defRPr/>
            </a:pPr>
            <a:r>
              <a:rPr lang="ru-RU" sz="1100" dirty="0"/>
              <a:t>Промышленные предприятия, имеющие собственные водоемы или пруды, где требуется регулярная очистка от загрязнений. </a:t>
            </a:r>
            <a:endParaRPr sz="1100" dirty="0"/>
          </a:p>
          <a:p>
            <a:pPr>
              <a:defRPr/>
            </a:pPr>
            <a:endParaRPr lang="ru-RU" sz="1100" dirty="0"/>
          </a:p>
        </p:txBody>
      </p:sp>
      <p:pic>
        <p:nvPicPr>
          <p:cNvPr id="27" name="Рисунок 26" descr="1696522863_gas-kvas-com-p-kartinki-zavod-28.png"/>
          <p:cNvPicPr>
            <a:picLocks noChangeAspect="1"/>
          </p:cNvPicPr>
          <p:nvPr/>
        </p:nvPicPr>
        <p:blipFill>
          <a:blip r:embed="rId5"/>
          <a:stretch/>
        </p:blipFill>
        <p:spPr bwMode="auto">
          <a:xfrm>
            <a:off x="6246186" y="2733768"/>
            <a:ext cx="2141836" cy="1761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613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55</Words>
  <Application>Microsoft Office PowerPoint</Application>
  <PresentationFormat>Экран (16:9)</PresentationFormat>
  <Paragraphs>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5</cp:revision>
  <dcterms:created xsi:type="dcterms:W3CDTF">2024-05-30T08:34:09Z</dcterms:created>
  <dcterms:modified xsi:type="dcterms:W3CDTF">2024-05-30T08:41:27Z</dcterms:modified>
</cp:coreProperties>
</file>