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80" r:id="rId2"/>
    <p:sldId id="270" r:id="rId3"/>
    <p:sldId id="281" r:id="rId4"/>
    <p:sldId id="283" r:id="rId5"/>
    <p:sldId id="352" r:id="rId6"/>
    <p:sldId id="353" r:id="rId7"/>
    <p:sldId id="257" r:id="rId8"/>
    <p:sldId id="356" r:id="rId9"/>
    <p:sldId id="284" r:id="rId10"/>
    <p:sldId id="354" r:id="rId11"/>
    <p:sldId id="355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260" r:id="rId20"/>
    <p:sldId id="325" r:id="rId21"/>
    <p:sldId id="342" r:id="rId22"/>
    <p:sldId id="261" r:id="rId23"/>
    <p:sldId id="262" r:id="rId24"/>
    <p:sldId id="321" r:id="rId25"/>
    <p:sldId id="273" r:id="rId26"/>
    <p:sldId id="274" r:id="rId27"/>
    <p:sldId id="319" r:id="rId28"/>
    <p:sldId id="282" r:id="rId29"/>
    <p:sldId id="265" r:id="rId30"/>
    <p:sldId id="266" r:id="rId31"/>
    <p:sldId id="320" r:id="rId32"/>
    <p:sldId id="271" r:id="rId33"/>
    <p:sldId id="309" r:id="rId34"/>
    <p:sldId id="272" r:id="rId35"/>
    <p:sldId id="340" r:id="rId36"/>
    <p:sldId id="350" r:id="rId37"/>
    <p:sldId id="268" r:id="rId38"/>
    <p:sldId id="351" r:id="rId39"/>
    <p:sldId id="310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1"/>
    <p:restoredTop sz="94656"/>
  </p:normalViewPr>
  <p:slideViewPr>
    <p:cSldViewPr snapToGrid="0" snapToObjects="1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67A1C-F29F-5841-82BA-6F80CBF51EB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F3D5F-8B69-224D-AB07-0CD1BE688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0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85">
            <a:extLst>
              <a:ext uri="{FF2B5EF4-FFF2-40B4-BE49-F238E27FC236}">
                <a16:creationId xmlns:a16="http://schemas.microsoft.com/office/drawing/2014/main" id="{D5524AF4-D905-124C-82AF-476B55B33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147" name="Shape 86">
            <a:extLst>
              <a:ext uri="{FF2B5EF4-FFF2-40B4-BE49-F238E27FC236}">
                <a16:creationId xmlns:a16="http://schemas.microsoft.com/office/drawing/2014/main" id="{F5F68CF0-E6BA-6848-86A4-8D8747C854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041115087 h 120000"/>
              <a:gd name="T6" fmla="*/ 0 w 120000"/>
              <a:gd name="T7" fmla="*/ 204111508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59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2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27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63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33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06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69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>
            <a:extLst>
              <a:ext uri="{FF2B5EF4-FFF2-40B4-BE49-F238E27FC236}">
                <a16:creationId xmlns:a16="http://schemas.microsoft.com/office/drawing/2014/main" id="{03ACD5F3-D183-797C-660A-F3E7B31E7E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>
            <a:extLst>
              <a:ext uri="{FF2B5EF4-FFF2-40B4-BE49-F238E27FC236}">
                <a16:creationId xmlns:a16="http://schemas.microsoft.com/office/drawing/2014/main" id="{5C243D9D-FAA1-53C3-D884-AB3DCEB0F9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b="1">
              <a:solidFill>
                <a:srgbClr val="FF0000"/>
              </a:solidFill>
            </a:endParaRPr>
          </a:p>
        </p:txBody>
      </p:sp>
      <p:sp>
        <p:nvSpPr>
          <p:cNvPr id="55300" name="Номер слайда 3">
            <a:extLst>
              <a:ext uri="{FF2B5EF4-FFF2-40B4-BE49-F238E27FC236}">
                <a16:creationId xmlns:a16="http://schemas.microsoft.com/office/drawing/2014/main" id="{3EE24EBC-F6F0-3391-7206-377BA7055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BA560A-935D-422B-8AF9-B1A017777CFE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>
            <a:extLst>
              <a:ext uri="{FF2B5EF4-FFF2-40B4-BE49-F238E27FC236}">
                <a16:creationId xmlns:a16="http://schemas.microsoft.com/office/drawing/2014/main" id="{9FE10ED7-1FD1-5D48-F1C4-783497D174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>
            <a:extLst>
              <a:ext uri="{FF2B5EF4-FFF2-40B4-BE49-F238E27FC236}">
                <a16:creationId xmlns:a16="http://schemas.microsoft.com/office/drawing/2014/main" id="{E5B9B939-B063-8A08-ADA9-9CF269C7E7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62468" name="Номер слайда 3">
            <a:extLst>
              <a:ext uri="{FF2B5EF4-FFF2-40B4-BE49-F238E27FC236}">
                <a16:creationId xmlns:a16="http://schemas.microsoft.com/office/drawing/2014/main" id="{C2F853E2-52B8-9CDA-8897-C56DFA9CF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388802-E2DC-470D-9476-F77643D1F82C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>
            <a:extLst>
              <a:ext uri="{FF2B5EF4-FFF2-40B4-BE49-F238E27FC236}">
                <a16:creationId xmlns:a16="http://schemas.microsoft.com/office/drawing/2014/main" id="{3C5396AF-878A-4C38-4A6F-FC6D86452B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>
            <a:extLst>
              <a:ext uri="{FF2B5EF4-FFF2-40B4-BE49-F238E27FC236}">
                <a16:creationId xmlns:a16="http://schemas.microsoft.com/office/drawing/2014/main" id="{0E1978C8-07F4-2A1B-0C37-0CC04201A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/>
          </a:p>
        </p:txBody>
      </p:sp>
      <p:sp>
        <p:nvSpPr>
          <p:cNvPr id="80900" name="Номер слайда 3">
            <a:extLst>
              <a:ext uri="{FF2B5EF4-FFF2-40B4-BE49-F238E27FC236}">
                <a16:creationId xmlns:a16="http://schemas.microsoft.com/office/drawing/2014/main" id="{CB1905E8-CD3D-34A7-0A03-3467CCBEC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373C25-454E-43BC-957A-D255ACA3F423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F3FEA9D-AB2B-AD43-8D3B-05B35CB33B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3A21B7EA-BEA7-9841-8065-FAE15F711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0E0FA619-F9EB-8344-9F50-02BB25DDC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CD6ACB-41E9-3B44-BF43-1015ACDF4495}" type="slidenum">
              <a:rPr lang="ru-RU" altLang="ru-RU">
                <a:latin typeface="Calibri" panose="020F0502020204030204" pitchFamily="34" charset="0"/>
              </a:rPr>
              <a:pPr/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>
            <a:extLst>
              <a:ext uri="{FF2B5EF4-FFF2-40B4-BE49-F238E27FC236}">
                <a16:creationId xmlns:a16="http://schemas.microsoft.com/office/drawing/2014/main" id="{97B5376E-E911-ACCF-616B-7679CBB946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>
            <a:extLst>
              <a:ext uri="{FF2B5EF4-FFF2-40B4-BE49-F238E27FC236}">
                <a16:creationId xmlns:a16="http://schemas.microsoft.com/office/drawing/2014/main" id="{C37F720A-19D0-6B3D-D17B-7FFE5DE48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/>
          </a:p>
        </p:txBody>
      </p:sp>
      <p:sp>
        <p:nvSpPr>
          <p:cNvPr id="83972" name="Номер слайда 3">
            <a:extLst>
              <a:ext uri="{FF2B5EF4-FFF2-40B4-BE49-F238E27FC236}">
                <a16:creationId xmlns:a16="http://schemas.microsoft.com/office/drawing/2014/main" id="{EC92E897-E114-1872-6BF7-AC531FAF20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3DDB9D-82EA-401F-8106-9D0F7CF44FDE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>
            <a:extLst>
              <a:ext uri="{FF2B5EF4-FFF2-40B4-BE49-F238E27FC236}">
                <a16:creationId xmlns:a16="http://schemas.microsoft.com/office/drawing/2014/main" id="{E5CBE8F0-1E14-2BF3-8206-44A75DA3E0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>
            <a:extLst>
              <a:ext uri="{FF2B5EF4-FFF2-40B4-BE49-F238E27FC236}">
                <a16:creationId xmlns:a16="http://schemas.microsoft.com/office/drawing/2014/main" id="{4BB898B2-02E8-FDAF-ADCE-BE96ABC93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ru-RU" altLang="ru-RU"/>
              <a:t>Тайминг:</a:t>
            </a:r>
            <a:br>
              <a:rPr kumimoji="0" lang="ru-RU" altLang="ru-RU"/>
            </a:br>
            <a:r>
              <a:rPr kumimoji="0" lang="ru-RU" altLang="ru-RU"/>
              <a:t>11:30-11:50 – Демонстрация примеров дорожной карты стартапа (необходимо распечатать заранее), рассказ об этапах и потребностях проекта. Пояснение к таблице с характеристиками старта как модели коммерциализации</a:t>
            </a:r>
          </a:p>
          <a:p>
            <a:r>
              <a:rPr kumimoji="0" lang="ru-RU" altLang="ru-RU"/>
              <a:t>11:50-12:20 – Создание дорожной карты командного проекта (необходимо по одному листу ватмана на команду+маркеры, либо можно в электронном виде делать и потом тоже на слайде отразить)</a:t>
            </a:r>
          </a:p>
          <a:p>
            <a:r>
              <a:rPr kumimoji="0" lang="ru-RU" altLang="ru-RU"/>
              <a:t>12:20-12:50 – Команды обдумывают и заносят в таблицу на слайде плюсы/минусы создания стартапа как модели коммерциализации и заносят выводы в таблицу</a:t>
            </a:r>
          </a:p>
        </p:txBody>
      </p:sp>
      <p:sp>
        <p:nvSpPr>
          <p:cNvPr id="86020" name="Номер слайда 3">
            <a:extLst>
              <a:ext uri="{FF2B5EF4-FFF2-40B4-BE49-F238E27FC236}">
                <a16:creationId xmlns:a16="http://schemas.microsoft.com/office/drawing/2014/main" id="{DCDF80B6-CE50-3DC7-FC38-8AE0007E69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614045-9238-4750-BD50-37DB6EE7E44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>
            <a:extLst>
              <a:ext uri="{FF2B5EF4-FFF2-40B4-BE49-F238E27FC236}">
                <a16:creationId xmlns:a16="http://schemas.microsoft.com/office/drawing/2014/main" id="{29E8A6CF-0586-40E3-54EB-FF5EF3D235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>
            <a:extLst>
              <a:ext uri="{FF2B5EF4-FFF2-40B4-BE49-F238E27FC236}">
                <a16:creationId xmlns:a16="http://schemas.microsoft.com/office/drawing/2014/main" id="{F714EC21-A8B9-C093-E564-0EFE925DC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ru-RU" altLang="ru-RU"/>
              <a:t>Тайминг:</a:t>
            </a:r>
            <a:br>
              <a:rPr kumimoji="0" lang="ru-RU" altLang="ru-RU"/>
            </a:br>
            <a:r>
              <a:rPr kumimoji="0" lang="ru-RU" altLang="ru-RU"/>
              <a:t>11:30-11:50 – Демонстрация примеров дорожной карты стартапа (необходимо распечатать заранее), рассказ об этапах и потребностях проекта. Пояснение к таблице с характеристиками старта как модели коммерциализации</a:t>
            </a:r>
          </a:p>
          <a:p>
            <a:r>
              <a:rPr kumimoji="0" lang="ru-RU" altLang="ru-RU"/>
              <a:t>11:50-12:20 – Создание дорожной карты командного проекта (необходимо по одному листу ватмана на команду+маркеры, либо можно в электронном виде делать и потом тоже на слайде отразить)</a:t>
            </a:r>
          </a:p>
          <a:p>
            <a:r>
              <a:rPr kumimoji="0" lang="ru-RU" altLang="ru-RU"/>
              <a:t>12:20-12:50 – Команды обдумывают и заносят в таблицу на слайде плюсы/минусы создания стартапа как модели коммерциализации и заносят выводы в таблицу</a:t>
            </a:r>
          </a:p>
        </p:txBody>
      </p:sp>
      <p:sp>
        <p:nvSpPr>
          <p:cNvPr id="89092" name="Номер слайда 3">
            <a:extLst>
              <a:ext uri="{FF2B5EF4-FFF2-40B4-BE49-F238E27FC236}">
                <a16:creationId xmlns:a16="http://schemas.microsoft.com/office/drawing/2014/main" id="{B8601043-3324-327D-8EE4-DAA964808D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D3A9BE-27B1-4599-9B6A-EB7DEE92F685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>
            <a:extLst>
              <a:ext uri="{FF2B5EF4-FFF2-40B4-BE49-F238E27FC236}">
                <a16:creationId xmlns:a16="http://schemas.microsoft.com/office/drawing/2014/main" id="{E08004BF-B9B0-3B93-7153-9C2F250AA1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>
            <a:extLst>
              <a:ext uri="{FF2B5EF4-FFF2-40B4-BE49-F238E27FC236}">
                <a16:creationId xmlns:a16="http://schemas.microsoft.com/office/drawing/2014/main" id="{9F2BAE87-47F9-02AB-4B54-96252E59C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/>
          </a:p>
        </p:txBody>
      </p:sp>
      <p:sp>
        <p:nvSpPr>
          <p:cNvPr id="91140" name="Номер слайда 3">
            <a:extLst>
              <a:ext uri="{FF2B5EF4-FFF2-40B4-BE49-F238E27FC236}">
                <a16:creationId xmlns:a16="http://schemas.microsoft.com/office/drawing/2014/main" id="{6026D6F2-9BE1-581B-EE3B-F2B550DA53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A79FA6-C215-4139-BE2D-89CE95C5646F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:a16="http://schemas.microsoft.com/office/drawing/2014/main" id="{61BDF075-5D77-3A49-E842-906A88BD69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:a16="http://schemas.microsoft.com/office/drawing/2014/main" id="{F5F68D9B-A312-0BD1-A21D-5135A8531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:a16="http://schemas.microsoft.com/office/drawing/2014/main" id="{434D1DA7-2224-16E8-55E9-8D95C7D71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4B1243-338C-4C55-8FAB-059442882BC8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>
            <a:extLst>
              <a:ext uri="{FF2B5EF4-FFF2-40B4-BE49-F238E27FC236}">
                <a16:creationId xmlns:a16="http://schemas.microsoft.com/office/drawing/2014/main" id="{F14B4AB2-5749-2C8B-818C-3FA08B4EBF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Заметки 2">
            <a:extLst>
              <a:ext uri="{FF2B5EF4-FFF2-40B4-BE49-F238E27FC236}">
                <a16:creationId xmlns:a16="http://schemas.microsoft.com/office/drawing/2014/main" id="{F7117EA7-FC77-E42F-31E1-BC9B2903BF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/>
          </a:p>
        </p:txBody>
      </p:sp>
      <p:sp>
        <p:nvSpPr>
          <p:cNvPr id="96260" name="Номер слайда 3">
            <a:extLst>
              <a:ext uri="{FF2B5EF4-FFF2-40B4-BE49-F238E27FC236}">
                <a16:creationId xmlns:a16="http://schemas.microsoft.com/office/drawing/2014/main" id="{B0079294-227E-6327-C46E-1A80373E9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705838-A22A-4033-ABD5-8F7A4CAB25B0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>
            <a:extLst>
              <a:ext uri="{FF2B5EF4-FFF2-40B4-BE49-F238E27FC236}">
                <a16:creationId xmlns:a16="http://schemas.microsoft.com/office/drawing/2014/main" id="{0EA62071-0D14-CA8A-B2DF-D4FDF9A50F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Заметки 2">
            <a:extLst>
              <a:ext uri="{FF2B5EF4-FFF2-40B4-BE49-F238E27FC236}">
                <a16:creationId xmlns:a16="http://schemas.microsoft.com/office/drawing/2014/main" id="{1C0A9039-B8FF-A505-F4FF-AEAAF54443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/>
          </a:p>
        </p:txBody>
      </p:sp>
      <p:sp>
        <p:nvSpPr>
          <p:cNvPr id="100356" name="Номер слайда 3">
            <a:extLst>
              <a:ext uri="{FF2B5EF4-FFF2-40B4-BE49-F238E27FC236}">
                <a16:creationId xmlns:a16="http://schemas.microsoft.com/office/drawing/2014/main" id="{7555F530-844F-9A66-7FE7-CA12DCAE6B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3B153C-A94C-43F0-9838-BF2312198F9C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>
            <a:extLst>
              <a:ext uri="{FF2B5EF4-FFF2-40B4-BE49-F238E27FC236}">
                <a16:creationId xmlns:a16="http://schemas.microsoft.com/office/drawing/2014/main" id="{D6480E4D-4204-7C0B-B9B0-A9DD570F88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>
            <a:extLst>
              <a:ext uri="{FF2B5EF4-FFF2-40B4-BE49-F238E27FC236}">
                <a16:creationId xmlns:a16="http://schemas.microsoft.com/office/drawing/2014/main" id="{1BE7ABAE-FDBE-B497-DD34-7DDE6A1EF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/>
          </a:p>
        </p:txBody>
      </p:sp>
      <p:sp>
        <p:nvSpPr>
          <p:cNvPr id="104452" name="Номер слайда 3">
            <a:extLst>
              <a:ext uri="{FF2B5EF4-FFF2-40B4-BE49-F238E27FC236}">
                <a16:creationId xmlns:a16="http://schemas.microsoft.com/office/drawing/2014/main" id="{1EEC29BB-1018-77FA-F70E-E440BDD928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2E391C-C16E-4478-9F7E-02F150CAC34F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15F6E6BF-1BB4-222D-F0AB-E459C47E1C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8AB0B89E-81F6-BCDC-3EA9-93151DE9D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506EABC4-55F2-76AB-2941-704F63FE1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25A680-31AD-48FA-8F0F-4D7F77D37CDD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F3D5F-8B69-224D-AB07-0CD1BE6885C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3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79CC6095-3B68-2944-BAB0-1E8E548587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5C337B45-EFA3-F449-9F80-4862AABA32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67B99BCC-9646-6742-8C9F-C42594F18F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FBE3F2-5A57-AF49-92CA-541014FBEEB4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92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8535B533-969F-D503-3BE8-ECB2D5B5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80304A3E-9DDB-9D83-3B54-2B3138E1D5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72FA39A-92F7-6A86-4D07-79875FC6F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9A8217-2316-41C2-869D-2FAABC43B854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2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A56B1-4495-2349-B768-7EE6933C9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7E4215-94A9-2847-A7BC-578C08AD4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1D89F-8918-7E40-8F99-5B7EC902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DAC08-C807-2848-9332-B8F9C2A6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810D-2A3C-B241-A18A-5B7C2A8B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5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9C0FD-FC61-1A43-9632-9CDAADBD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E88EC4-AFAB-E046-B62D-6BE67DD61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27B38-4F9C-2C49-AF12-61432AB1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166F99-5224-6948-942A-8BB3580C1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E1EF9-767D-324C-A984-9CB1DCC8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8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69DE6F-C6DC-904E-94D9-A7B62CE0E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9F4D67-75AB-E249-9424-BFD552393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0EFDC-67E6-B84D-ACB5-54B87F97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62158-008B-B940-AD53-9FF8B7EA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F27E8-62FC-334F-BEE5-9429D38A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6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5ADA9-864C-B749-AAC3-67B084C2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772129-954B-9B4B-A5B8-66FCE1C54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7450A-10F3-9248-8A5D-9D690A82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09B9EA-A67D-F046-9905-F865A8C7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9ED37A-664D-D34A-86F5-BAC23301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3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B7252-07C9-DD4E-A676-2F0AADD6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200A7-4234-A94F-BC76-ADF64E3D7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6291EF-7566-9E45-A347-52E57CC70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8AFCC-2EB5-A343-B303-6724A9DAD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3BEA58-BEE0-1A4E-A904-29D82151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9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E326-B627-8A49-81B7-8B810BD9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B45E8-AC50-2B4D-BF76-AB73CEEBA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3961D5-4173-0149-B1D6-898DFBE7D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CB7DB5-2724-F642-BC7B-5B57C4D52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FAB460-702C-AB47-B3DD-1FE1CEEF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E6C9A2-3B65-AC4B-99EB-0DBA41FC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3B923-07C3-8140-BFAC-68851E36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C57182-DB86-8841-BA6A-CDEDDDAF2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748E3E-B2E3-9846-AADA-9E46DECE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E2A379-9625-4A46-83F3-52E387AE5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6E4BB-556C-2949-9431-1393BEDD5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539900-D76C-2747-8420-A51ACAF2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D27030-C1F4-B546-BA8B-9FFE90C49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1AFAA0-DBD1-3D4C-98C1-6AA38C008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49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9A13C-31DD-7040-9723-F9A21AE2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44607A-0BB6-F34D-82D6-0D282C0E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9BF5F8-776D-8A48-B7C5-32944B54A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D5D18F-C09C-9246-AA32-3197D1C3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32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BB9B71-B766-F743-BC99-97AACBD0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8EB01E-7C9D-0845-89BE-5B21FA82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385881-3B0B-014C-9877-F6715552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5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09D00-F409-804A-B494-98F2D3E9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7A129F-54CD-BF4F-9FE5-382053063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839D3A-EEC8-B14F-99E6-98A2B5F2F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E79152-69BA-7F47-9225-D3CA2183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1896C-9CE7-E545-BC21-BA402D14B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F5B32D-EA46-0C4C-8335-C6712728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4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9ECFB-EDB8-E945-830D-E783E4CC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E85B92-CCC0-B14F-9D26-9A5173936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5E4E5-EEFB-0B4A-87DC-3DD096D41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030D23-D81B-B346-9FB0-4F2D2C35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EF1318-1EE2-9B4B-BEBD-135D88E2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8D0548-F13C-6945-82EA-7876CE21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8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11463-3584-F24C-ADF3-CD6A4D5A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31612D-18A3-8E4A-826C-756BD98B7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F6596-6B06-7D47-9242-0E83A7784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14E1D-DD67-E345-82B0-F2DC0124675F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EEAA63-D3EE-0841-B3CF-295374BD5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3421C-DD1F-7540-93DF-FB9506264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E76B3-C91D-7A44-B205-A30CF37F3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anttpro.com/ru/gantt-chart-template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alculatorium.ru/financ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pa.rip/roi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audit.ru/blog/kak-upravlyat-riskami-s-pomoshchyu-standartov-ferma-coso-erm-iso-3100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pm.ru/%D1%83%D0%BF%D1%80%D0%B0%D0%B2%D0%BB%D0%B5%D0%BD%D0%B8%D0%B5-%D1%80%D0%B8%D1%81%D0%BA%D0%B0%D0%BC%D0%B8-%D0%BF%D1%80%D0%BE%D0%B5%D0%BA%D1%82%D0%B0-%D0%BF%D0%BE-pmbok/" TargetMode="External"/><Relationship Id="rId4" Type="http://schemas.openxmlformats.org/officeDocument/2006/relationships/hyperlink" Target="https://habr.com/ru/company/softline/blog/124213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forpm.ru/pmbok-5-%d1%81%d0%ba%d0%b0%d1%87%d0%b0%d1%82%d1%8c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" y="1524"/>
            <a:ext cx="12190476" cy="6856476"/>
          </a:xfrm>
          <a:prstGeom prst="rect">
            <a:avLst/>
          </a:prstGeom>
        </p:spPr>
      </p:pic>
      <p:sp>
        <p:nvSpPr>
          <p:cNvPr id="5122" name="Shape 89">
            <a:extLst>
              <a:ext uri="{FF2B5EF4-FFF2-40B4-BE49-F238E27FC236}">
                <a16:creationId xmlns:a16="http://schemas.microsoft.com/office/drawing/2014/main" id="{E3E5B8C6-E810-D643-8A71-090906C7A3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2050" y="1289051"/>
            <a:ext cx="9886950" cy="2513013"/>
          </a:xfrm>
        </p:spPr>
        <p:txBody>
          <a:bodyPr vert="horz" lIns="91425" tIns="45700" rIns="91425" bIns="45700" rtlCol="0" anchor="ctr">
            <a:normAutofit fontScale="90000"/>
          </a:bodyPr>
          <a:lstStyle/>
          <a:p>
            <a:pPr algn="ctr"/>
            <a:br>
              <a:rPr lang="ru-RU" altLang="ru-RU" sz="2800" b="1" dirty="0">
                <a:solidFill>
                  <a:srgbClr val="002E8A"/>
                </a:solidFill>
              </a:rPr>
            </a:br>
            <a:br>
              <a:rPr lang="ru-RU" altLang="ru-RU" sz="2800" b="1" dirty="0">
                <a:solidFill>
                  <a:srgbClr val="002E8A"/>
                </a:solidFill>
              </a:rPr>
            </a:br>
            <a:br>
              <a:rPr lang="ru-RU" altLang="ru-RU" sz="2800" b="1" dirty="0">
                <a:solidFill>
                  <a:srgbClr val="002E8A"/>
                </a:solidFill>
              </a:rPr>
            </a:br>
            <a:r>
              <a:rPr lang="ru-RU" altLang="ru-RU" sz="2800" b="1" dirty="0">
                <a:solidFill>
                  <a:srgbClr val="002E8A"/>
                </a:solidFill>
              </a:rPr>
              <a:t> </a:t>
            </a:r>
            <a:r>
              <a:rPr lang="ru-RU" altLang="ru-RU" sz="2800" b="1" dirty="0">
                <a:solidFill>
                  <a:schemeClr val="bg1"/>
                </a:solidFill>
              </a:rPr>
              <a:t>Хранилище Единых Лицензий и Паспортов</a:t>
            </a:r>
            <a:br>
              <a:rPr lang="ru-RU" altLang="ru-RU" sz="2800" b="1" dirty="0">
                <a:solidFill>
                  <a:schemeClr val="bg1"/>
                </a:solidFill>
              </a:rPr>
            </a:br>
            <a:br>
              <a:rPr lang="ru-RU" altLang="ru-RU" sz="2800" b="1" dirty="0">
                <a:solidFill>
                  <a:schemeClr val="bg1"/>
                </a:solidFill>
              </a:rPr>
            </a:br>
            <a:r>
              <a:rPr lang="ru-RU" altLang="ru-RU" sz="2800" b="1" dirty="0">
                <a:solidFill>
                  <a:schemeClr val="bg1"/>
                </a:solidFill>
              </a:rPr>
              <a:t>Чижов Д.О., </a:t>
            </a:r>
            <a:r>
              <a:rPr lang="ru-RU" altLang="ru-RU" sz="2800" b="1" dirty="0" err="1">
                <a:solidFill>
                  <a:schemeClr val="bg1"/>
                </a:solidFill>
              </a:rPr>
              <a:t>Женов</a:t>
            </a:r>
            <a:r>
              <a:rPr lang="ru-RU" altLang="ru-RU" sz="2800" b="1" dirty="0">
                <a:solidFill>
                  <a:schemeClr val="bg1"/>
                </a:solidFill>
              </a:rPr>
              <a:t> И.А., Вербицкий А.А.,</a:t>
            </a:r>
            <a:br>
              <a:rPr lang="ru-RU" altLang="ru-RU" sz="2800" b="1" dirty="0">
                <a:solidFill>
                  <a:schemeClr val="bg1"/>
                </a:solidFill>
              </a:rPr>
            </a:br>
            <a:r>
              <a:rPr lang="ru-RU" altLang="ru-RU" sz="2800" b="1" dirty="0">
                <a:solidFill>
                  <a:schemeClr val="bg1"/>
                </a:solidFill>
              </a:rPr>
              <a:t>Галкина В.В., Блинова И.В., И923Б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Лицензирование и сертификация (</a:t>
            </a:r>
            <a:r>
              <a:rPr lang="en-US" altLang="ru-RU" sz="3200" b="1" dirty="0">
                <a:solidFill>
                  <a:srgbClr val="002060"/>
                </a:solidFill>
              </a:rPr>
              <a:t>B2B)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524150"/>
            <a:ext cx="9453562" cy="435133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Суть:</a:t>
            </a:r>
            <a:r>
              <a:rPr lang="ru-RU" b="0" i="0" dirty="0">
                <a:effectLst/>
              </a:rPr>
              <a:t> Продажа расширенных услуг верификации, аудита и добровольной сертификации для коммерческих компаний.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Ценностное предложение:</a:t>
            </a:r>
            <a:r>
              <a:rPr lang="ru-RU" b="0" i="0" dirty="0">
                <a:effectLst/>
              </a:rPr>
              <a:t> «Платиновая» лицензия как знак высшего качества и доверия, снижающая юридические риски и повышающая лояльность клиентов.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Поток доходов:</a:t>
            </a:r>
            <a:r>
              <a:rPr lang="ru-RU" b="0" i="0" dirty="0">
                <a:effectLst/>
              </a:rPr>
              <a:t> Плата за углубленную верификацию, ежегодный аудит системы, сертификация на соответствие премиальным стандартам.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Целевой потребитель:</a:t>
            </a:r>
            <a:r>
              <a:rPr lang="ru-RU" b="0" i="0" dirty="0">
                <a:effectLst/>
              </a:rPr>
              <a:t> Крупные банки, телеком-операторы, госкомпании, работающие с критически важными данными.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Обоснование:</a:t>
            </a:r>
            <a:r>
              <a:rPr lang="ru-RU" b="0" i="0" dirty="0">
                <a:effectLst/>
              </a:rPr>
              <a:t> Создает устойчивый коммерческий поток доходов от тех, кто готов платить за повышенный уровень доверия и репутационные преимущества.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3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Экосистема и монетизация данных </a:t>
            </a:r>
            <a:r>
              <a:rPr lang="en-US" altLang="ru-RU" sz="3200" b="1" dirty="0">
                <a:solidFill>
                  <a:srgbClr val="002060"/>
                </a:solidFill>
              </a:rPr>
              <a:t>(B2B2C)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524150"/>
            <a:ext cx="9453562" cy="435133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Суть:</a:t>
            </a:r>
            <a:r>
              <a:rPr lang="ru-RU" b="0" i="0" dirty="0">
                <a:effectLst/>
              </a:rPr>
              <a:t> Монетизация обезличенных данных реестра и создание экосистемы услуг вокруг платформы.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Ценностное предложение:</a:t>
            </a:r>
            <a:r>
              <a:rPr lang="ru-RU" b="0" i="0" dirty="0">
                <a:effectLst/>
              </a:rPr>
              <a:t> Предоставление аналитики рынка ИИ, статистики для разработчиков, API для интеграции с другими сервисами.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Поток доходов:</a:t>
            </a:r>
            <a:r>
              <a:rPr lang="ru-RU" b="0" i="0" dirty="0">
                <a:effectLst/>
              </a:rPr>
              <a:t> Подписка на аналитические отчеты, плата за доступ к API, комиссия с партнеров (страховые, юридические компании), интегрированных в экосистему.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Целевой потребитель:</a:t>
            </a:r>
            <a:r>
              <a:rPr lang="ru-RU" b="0" i="0" dirty="0">
                <a:effectLst/>
              </a:rPr>
              <a:t> Венчурные фонды, аналитические агентства, крупные IT-корпорации, стремящиеся к интеграции.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Обоснование:</a:t>
            </a:r>
            <a:r>
              <a:rPr lang="ru-RU" b="0" i="0" dirty="0">
                <a:effectLst/>
              </a:rPr>
              <a:t> Превращает платформу из инструмента учета в ценный источник рыночной аналитики и центр экосистемы, создавая долгосрочную ценность.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8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Целевой потребитель: Карта эмпатии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524150"/>
            <a:ext cx="9453562" cy="435133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0" dirty="0">
                <a:effectLst/>
              </a:rPr>
              <a:t>Что видит?</a:t>
            </a:r>
            <a:r>
              <a:rPr lang="ru-RU" sz="2400" b="0" i="0" dirty="0">
                <a:effectLst/>
              </a:rPr>
              <a:t> Рост регуляторного давления, скандалы с ИИ у конкурентов, разрозненные требования.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0" dirty="0">
                <a:effectLst/>
              </a:rPr>
              <a:t>Что слышит?</a:t>
            </a:r>
            <a:r>
              <a:rPr lang="ru-RU" sz="2400" b="0" i="0" dirty="0">
                <a:effectLst/>
              </a:rPr>
              <a:t> От юристов: "риски!", от техников: "нам нужно внедрять!", от акционеров: "снижайте издержки!".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0" dirty="0">
                <a:effectLst/>
              </a:rPr>
              <a:t>Что думает и чувствует?</a:t>
            </a:r>
            <a:r>
              <a:rPr lang="ru-RU" sz="2400" b="0" i="0" dirty="0">
                <a:effectLst/>
              </a:rPr>
              <a:t> Растерянность, страх перед штрафами, раздражение от бюрократии, желание "закрыть" вопрос.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1" i="0" dirty="0">
                <a:effectLst/>
              </a:rPr>
              <a:t>Что говорит и делает?</a:t>
            </a:r>
            <a:r>
              <a:rPr lang="ru-RU" sz="2400" b="0" i="0" dirty="0">
                <a:effectLst/>
              </a:rPr>
              <a:t> "Нам нужно решение «под ключ»", "Это должно быть официально", "Покажите, как это снизит наши риски".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5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Целевой потребитель: Аватары клиентов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524150"/>
            <a:ext cx="9453562" cy="435133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ru-RU" sz="1800" b="1" i="0" dirty="0">
                <a:effectLst/>
              </a:rPr>
              <a:t>«Государственный регулятор» Алексей Петров:</a:t>
            </a:r>
            <a:r>
              <a:rPr lang="ru-RU" sz="1800" b="0" i="0" dirty="0">
                <a:effectLst/>
              </a:rPr>
              <a:t> Чиновник в </a:t>
            </a:r>
            <a:r>
              <a:rPr lang="ru-RU" sz="1800" b="0" i="0" dirty="0" err="1">
                <a:effectLst/>
              </a:rPr>
              <a:t>Минцифры</a:t>
            </a:r>
            <a:r>
              <a:rPr lang="ru-RU" sz="1800" b="0" i="0" dirty="0">
                <a:effectLst/>
              </a:rPr>
              <a:t>. Ценит контроль, порядок и отчетность. Его KPI — снижение цифровых инцидентов по стране. Страх — не справиться с контролем над цифровым хаосом.</a:t>
            </a:r>
          </a:p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ru-RU" sz="1800" b="1" i="0" dirty="0">
                <a:effectLst/>
              </a:rPr>
              <a:t>«Технократ-управленец» Анна Семёнова:</a:t>
            </a:r>
            <a:r>
              <a:rPr lang="ru-RU" sz="1800" b="0" i="0" dirty="0">
                <a:effectLst/>
              </a:rPr>
              <a:t> IT-директор в крупном банке. Ценит эффективность, предсказуемость и снижение рисков. Ее KPI — бесперебойность работы и соблюдение нормативных требований. Боль — невозможность доказать регулятору безопасность своих алгоритмов.</a:t>
            </a:r>
          </a:p>
          <a:p>
            <a:pPr algn="l">
              <a:lnSpc>
                <a:spcPct val="100000"/>
              </a:lnSpc>
              <a:buFont typeface="+mj-lt"/>
              <a:buAutoNum type="arabicPeriod"/>
            </a:pPr>
            <a:r>
              <a:rPr lang="ru-RU" sz="1800" b="1" i="0" dirty="0">
                <a:effectLst/>
              </a:rPr>
              <a:t>«Амбициозный разработчик» Дмитрий Колесников:</a:t>
            </a:r>
            <a:r>
              <a:rPr lang="ru-RU" sz="1800" b="0" i="0" dirty="0">
                <a:effectLst/>
              </a:rPr>
              <a:t> Гендиректор стартапа в сфере ИИ. Ценит скорость, рост и признание. Его KPI — вывод продукта на рынок и масштабирование. Боль — административные барьеры и недоверие крупных заказчиков.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УТП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524150"/>
            <a:ext cx="9453562" cy="435133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i="0" dirty="0">
                <a:effectLst/>
              </a:rPr>
              <a:t>Для Государства:</a:t>
            </a:r>
            <a:r>
              <a:rPr lang="ru-RU" sz="2000" b="0" i="0" dirty="0">
                <a:effectLst/>
              </a:rPr>
              <a:t> </a:t>
            </a:r>
            <a:r>
              <a:rPr lang="ru-RU" sz="2000" b="0" i="1" dirty="0">
                <a:effectLst/>
              </a:rPr>
              <a:t>«ХЕЛП — это единственный инструмент для тотального цифрового суверенитета, превращающий хаос в контролируемую экосистему.»</a:t>
            </a:r>
            <a:endParaRPr lang="ru-RU" sz="2000" b="0" i="0" dirty="0">
              <a:effectLst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i="0" dirty="0">
                <a:effectLst/>
              </a:rPr>
              <a:t>Для Бизнеса:</a:t>
            </a:r>
            <a:r>
              <a:rPr lang="ru-RU" sz="2000" b="0" i="0" dirty="0">
                <a:effectLst/>
              </a:rPr>
              <a:t> </a:t>
            </a:r>
            <a:r>
              <a:rPr lang="ru-RU" sz="2000" b="0" i="1" dirty="0">
                <a:effectLst/>
              </a:rPr>
              <a:t>«Ваш „черный ящик“ становится легальным активом. Получите цифровой паспорт системы и работайте без юридических рисков.»</a:t>
            </a:r>
            <a:endParaRPr lang="ru-RU" sz="2000" b="0" i="0" dirty="0">
              <a:effectLst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i="0" dirty="0">
                <a:effectLst/>
              </a:rPr>
              <a:t>Для Разработчиков:</a:t>
            </a:r>
            <a:r>
              <a:rPr lang="ru-RU" sz="2000" b="0" i="0" dirty="0">
                <a:effectLst/>
              </a:rPr>
              <a:t> </a:t>
            </a:r>
            <a:r>
              <a:rPr lang="ru-RU" sz="2000" b="0" i="1" dirty="0">
                <a:effectLst/>
              </a:rPr>
              <a:t>«Больше никаких согласований в 10 инстанциях. Один паспорт ХЕЛП — ваш пропуск на рынок России.»</a:t>
            </a:r>
            <a:endParaRPr lang="ru-RU" sz="2000" b="0" i="0" dirty="0">
              <a:effectLst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95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Прогноз масштабирования и стратегия выхода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4508223"/>
            <a:ext cx="9453562" cy="244272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b="1" i="0" dirty="0">
                <a:effectLst/>
              </a:rPr>
              <a:t>Потенциальные покупатели:</a:t>
            </a:r>
            <a:r>
              <a:rPr lang="ru-RU" sz="1600" b="0" i="0" dirty="0">
                <a:effectLst/>
              </a:rPr>
              <a:t> Крупные государственные ИТ-холдинги (например, </a:t>
            </a:r>
            <a:r>
              <a:rPr lang="ru-RU" sz="1600" b="0" i="0" dirty="0" err="1">
                <a:effectLst/>
              </a:rPr>
              <a:t>Ростех</a:t>
            </a:r>
            <a:r>
              <a:rPr lang="ru-RU" sz="1600" b="0" i="0" dirty="0">
                <a:effectLst/>
              </a:rPr>
              <a:t>, ВЭБ.РФ), ведущие игроки в сфере безопасности (</a:t>
            </a:r>
            <a:r>
              <a:rPr lang="ru-RU" sz="1600" b="0" i="0" dirty="0" err="1">
                <a:effectLst/>
              </a:rPr>
              <a:t>Киберпротект</a:t>
            </a:r>
            <a:r>
              <a:rPr lang="ru-RU" sz="1600" b="0" i="0" dirty="0">
                <a:effectLst/>
              </a:rPr>
              <a:t>, InfoWatch).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600" b="1" i="0" dirty="0">
                <a:effectLst/>
              </a:rPr>
              <a:t>Оценка стоимости доли через 3 года:</a:t>
            </a:r>
            <a:r>
              <a:rPr lang="ru-RU" sz="1600" b="0" i="0" dirty="0">
                <a:effectLst/>
              </a:rPr>
              <a:t> Прогнозируемая годовая выручка к 3-му году — </a:t>
            </a:r>
            <a:r>
              <a:rPr lang="ru-RU" sz="1600" b="1" i="0" dirty="0">
                <a:effectLst/>
              </a:rPr>
              <a:t>~500 млн руб.</a:t>
            </a:r>
            <a:r>
              <a:rPr lang="ru-RU" sz="1600" b="0" i="0" dirty="0">
                <a:effectLst/>
              </a:rPr>
              <a:t> Оценка компании по мультипликатору 10x-15x (для стратегически важной платформы) дает </a:t>
            </a:r>
            <a:r>
              <a:rPr lang="ru-RU" sz="1600" b="1" i="0" dirty="0">
                <a:effectLst/>
              </a:rPr>
              <a:t>стоимость компании 5-7.5 млрд руб.</a:t>
            </a:r>
            <a:r>
              <a:rPr lang="ru-RU" sz="1600" b="0" i="0" dirty="0">
                <a:effectLst/>
              </a:rPr>
              <a:t>. При доле инвестора в 25%, его пакет может быть продан за </a:t>
            </a:r>
            <a:r>
              <a:rPr lang="ru-RU" sz="1600" b="1" i="0" dirty="0">
                <a:effectLst/>
              </a:rPr>
              <a:t>1.25 - 1.875 млрд руб.</a:t>
            </a:r>
            <a:endParaRPr lang="ru-RU" sz="1600" b="0" i="0" dirty="0">
              <a:effectLst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39F970ED-8D3D-4200-A0A5-7DCD099A6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77744"/>
              </p:ext>
            </p:extLst>
          </p:nvPr>
        </p:nvGraphicFramePr>
        <p:xfrm>
          <a:off x="2032000" y="1285284"/>
          <a:ext cx="8127999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71057290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6081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89245365"/>
                    </a:ext>
                  </a:extLst>
                </a:gridCol>
              </a:tblGrid>
              <a:tr h="621320">
                <a:tc>
                  <a:txBody>
                    <a:bodyPr/>
                    <a:lstStyle/>
                    <a:p>
                      <a:r>
                        <a:rPr lang="ru-RU" dirty="0"/>
                        <a:t>Период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Ключевые метрики и цели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Стратегия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577741"/>
                  </a:ext>
                </a:extLst>
              </a:tr>
              <a:tr h="621320"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1: Запуск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Пилот с 3-5 госкомпаниями.</a:t>
                      </a:r>
                      <a:br>
                        <a:rPr lang="ru-RU" sz="1200" dirty="0"/>
                      </a:b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Регистрация первых 1000 систем.</a:t>
                      </a:r>
                      <a:br>
                        <a:rPr lang="ru-RU" sz="1200" dirty="0"/>
                      </a:b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Выручка: гранты и субсидии.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Фокус на отладке процесса и выполнении </a:t>
                      </a:r>
                      <a:r>
                        <a:rPr lang="ru-RU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госзадания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258288"/>
                  </a:ext>
                </a:extLst>
              </a:tr>
              <a:tr h="976360"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2: Масштабирование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Обязательная регистрация для госсектора.</a:t>
                      </a:r>
                      <a:br>
                        <a:rPr lang="ru-RU" sz="1200" dirty="0"/>
                      </a:b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15 000+ систем в реестре.</a:t>
                      </a:r>
                      <a:br>
                        <a:rPr lang="ru-RU" sz="1200" dirty="0"/>
                      </a:b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Выручка: 70% госзаказ, 30% коммерческие регистрации.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Расширение на крупный бизнес. Запуск платных услуг верификации.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549396"/>
                  </a:ext>
                </a:extLst>
              </a:tr>
              <a:tr h="798840"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3: Рентабельность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50 000+ систем в реестре.</a:t>
                      </a:r>
                      <a:br>
                        <a:rPr lang="ru-RU" sz="1200" dirty="0"/>
                      </a:b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Рост коммерческой выручки до 50%.</a:t>
                      </a:r>
                      <a:br>
                        <a:rPr lang="ru-RU" sz="1200" dirty="0"/>
                      </a:b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Чистая прибыль.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Достижение статуса системообразующей платформы. Подготовка к стратегическому выходу.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616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150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Решение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673997"/>
            <a:ext cx="9453562" cy="52769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b="0" i="0" dirty="0">
                <a:effectLst/>
              </a:rPr>
              <a:t>Мы создали национальную платформу </a:t>
            </a:r>
            <a:r>
              <a:rPr lang="ru-RU" sz="1800" b="1" i="0" dirty="0">
                <a:effectLst/>
              </a:rPr>
              <a:t>ХЕЛП</a:t>
            </a:r>
            <a:r>
              <a:rPr lang="ru-RU" sz="1800" b="0" i="0" dirty="0">
                <a:effectLst/>
              </a:rPr>
              <a:t>, которая предоставляет комплекс функций для перевода цифрового хаоса в регулируемую экосистему: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Единый Реестр и Цифровой Паспорт:</a:t>
            </a:r>
            <a:r>
              <a:rPr lang="ru-RU" sz="1800" b="0" i="0" dirty="0">
                <a:effectLst/>
              </a:rPr>
              <a:t> Каждая система получает уникальный ID и цифровое досье, содержащее всю ключевую информацию о владельце, назначении и статусе.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Верификация и Классификация:</a:t>
            </a:r>
            <a:r>
              <a:rPr lang="ru-RU" sz="1800" b="0" i="0" dirty="0">
                <a:effectLst/>
              </a:rPr>
              <a:t> Встроенные механизмы проверки и присвоения системе класса в зависимости от ее сложности и потенциального воздействия.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Юридически Значимый Статус:</a:t>
            </a:r>
            <a:r>
              <a:rPr lang="ru-RU" sz="1800" b="0" i="0" dirty="0">
                <a:effectLst/>
              </a:rPr>
              <a:t> Платформа обеспечивает правовую основу для существования системы, снимая вопрос о ее легальности.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API для Интеграции:</a:t>
            </a:r>
            <a:r>
              <a:rPr lang="ru-RU" sz="1800" b="0" i="0" dirty="0">
                <a:effectLst/>
              </a:rPr>
              <a:t> Возможность интеграции платформы с внутренними системами компаний и государственных органов для автоматизации отчетности.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69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Результаты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673997"/>
            <a:ext cx="9453562" cy="52769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b="0" i="0" dirty="0">
                <a:effectLst/>
              </a:rPr>
              <a:t>Внедрение платформы ХЕЛП позволило нашим первым клиентам добиться значительных успехов: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Для Министерства Цифрового Развития:</a:t>
            </a:r>
            <a:r>
              <a:rPr lang="ru-RU" sz="1800" b="0" i="0" dirty="0">
                <a:effectLst/>
              </a:rPr>
              <a:t> Решена проблема «цифровой слепоты». За первые 6 месяцев пилотной эксплуатации в реестр внесено </a:t>
            </a:r>
            <a:r>
              <a:rPr lang="ru-RU" sz="1800" b="1" i="0" dirty="0">
                <a:effectLst/>
              </a:rPr>
              <a:t>более 5 000 систем</a:t>
            </a:r>
            <a:r>
              <a:rPr lang="ru-RU" sz="1800" b="0" i="0" dirty="0">
                <a:effectLst/>
              </a:rPr>
              <a:t>, что дало регулятору впервые прозрачную картину цифрового ландшафта в пилотных отраслях.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Для Крупного Банка (партнер-пилот):</a:t>
            </a:r>
            <a:r>
              <a:rPr lang="ru-RU" sz="1800" b="0" i="0" dirty="0">
                <a:effectLst/>
              </a:rPr>
              <a:t> Снижены юридические риски. </a:t>
            </a:r>
            <a:r>
              <a:rPr lang="ru-RU" sz="1800" b="1" i="0" dirty="0">
                <a:effectLst/>
              </a:rPr>
              <a:t>На 75% сокращено</a:t>
            </a:r>
            <a:r>
              <a:rPr lang="ru-RU" sz="1800" b="0" i="0" dirty="0">
                <a:effectLst/>
              </a:rPr>
              <a:t> время на согласования с регуляторами для новых IT-продуктов благодаря предварительной сертификации в системе ХЕЛП.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Для IT-Стартапа:</a:t>
            </a:r>
            <a:r>
              <a:rPr lang="ru-RU" sz="1800" b="0" i="0" dirty="0">
                <a:effectLst/>
              </a:rPr>
              <a:t> Ускорен выход на рынок. Получение «цифрового паспорта» позволило стартапу заключить первый контракт с госкомпанией, сократив сроки допуска к торгам </a:t>
            </a:r>
            <a:r>
              <a:rPr lang="ru-RU" sz="1800" b="1" i="0" dirty="0">
                <a:effectLst/>
              </a:rPr>
              <a:t>с 3 месяцев до 2 недель</a:t>
            </a:r>
            <a:r>
              <a:rPr lang="ru-RU" sz="1800" b="0" i="0" dirty="0">
                <a:effectLst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24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Призыв к действию (СТА)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673997"/>
            <a:ext cx="9453562" cy="52769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b="0" i="0" dirty="0">
                <a:effectLst/>
              </a:rPr>
              <a:t>Проект ХЕЛП — это не просто софт. Это фундамент для безопасного цифрового будущего России.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i="0" dirty="0">
                <a:effectLst/>
              </a:rPr>
              <a:t>Для государства и крупных корпораций:</a:t>
            </a:r>
            <a:r>
              <a:rPr lang="ru-RU" sz="1800" b="0" i="0" dirty="0">
                <a:effectLst/>
              </a:rPr>
              <a:t> Присоединяйтесь к числу пилотных партнеров. Давайте вместе построим доверенную цифровую среду, где технологии служат развитию, а не создают новые угрозы.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i="0" dirty="0">
                <a:effectLst/>
              </a:rPr>
              <a:t>Что вы получите в долгосрочной перспективе:</a:t>
            </a:r>
            <a:endParaRPr lang="ru-RU" sz="1800" b="0" i="0" dirty="0">
              <a:effectLst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Полный контроль и прозрачность</a:t>
            </a:r>
            <a:r>
              <a:rPr lang="ru-RU" sz="1800" b="0" i="0" dirty="0">
                <a:effectLst/>
              </a:rPr>
              <a:t> цифровой экосистемы.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Снижение операционных и репутационных рисков</a:t>
            </a:r>
            <a:r>
              <a:rPr lang="ru-RU" sz="1800" b="0" i="0" dirty="0">
                <a:effectLst/>
              </a:rPr>
              <a:t> на 90%.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b="1" i="0" dirty="0">
                <a:effectLst/>
              </a:rPr>
              <a:t>Создание нового стандарта</a:t>
            </a:r>
            <a:r>
              <a:rPr lang="ru-RU" sz="1800" b="0" i="0" dirty="0">
                <a:effectLst/>
              </a:rPr>
              <a:t> для технологического суверенитета.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i="0" dirty="0">
                <a:effectLst/>
              </a:rPr>
              <a:t>Наше решение уже сегодня помогает заказчику двигаться к этим целям.</a:t>
            </a:r>
            <a:endParaRPr lang="ru-RU" sz="1800" b="0" i="0" dirty="0">
              <a:effectLst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b="1" i="0" dirty="0">
                <a:effectLst/>
              </a:rPr>
              <a:t>Присоединяйтесь к проекту ХЕЛП. Давайте наведем порядок в цифровом хаосе вместе.</a:t>
            </a:r>
            <a:endParaRPr lang="ru-RU" sz="1800" b="0" i="0" dirty="0">
              <a:effectLst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26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FBCFECA0-5367-01B6-BC6D-D1C3094C3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605" y="367168"/>
            <a:ext cx="8543925" cy="1093787"/>
          </a:xfrm>
        </p:spPr>
        <p:txBody>
          <a:bodyPr/>
          <a:lstStyle/>
          <a:p>
            <a:pPr algn="ctr" eaLnBrk="1" hangingPunct="1"/>
            <a:r>
              <a:rPr lang="en-US" altLang="ru-RU" sz="3200" b="1" dirty="0">
                <a:solidFill>
                  <a:srgbClr val="002060"/>
                </a:solidFill>
              </a:rPr>
              <a:t>PRODUCT DEVELOPMENT. </a:t>
            </a:r>
            <a:r>
              <a:rPr lang="ru-RU" altLang="ru-RU" sz="3200" b="1" dirty="0">
                <a:solidFill>
                  <a:srgbClr val="002060"/>
                </a:solidFill>
              </a:rPr>
              <a:t>РАЗРАБОТКА ПРОДУКТА </a:t>
            </a:r>
          </a:p>
        </p:txBody>
      </p:sp>
      <p:sp>
        <p:nvSpPr>
          <p:cNvPr id="54275" name="Объект 2">
            <a:extLst>
              <a:ext uri="{FF2B5EF4-FFF2-40B4-BE49-F238E27FC236}">
                <a16:creationId xmlns:a16="http://schemas.microsoft.com/office/drawing/2014/main" id="{9F3AF8CE-151C-4D1A-EB1F-7F2B17C83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526" y="1460955"/>
            <a:ext cx="8543925" cy="467042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Традиционные аналоги</a:t>
            </a:r>
            <a:r>
              <a:rPr lang="en-US" altLang="ru-RU" sz="2400" dirty="0">
                <a:solidFill>
                  <a:srgbClr val="002060"/>
                </a:solidFill>
              </a:rPr>
              <a:t>:…</a:t>
            </a:r>
            <a:r>
              <a:rPr lang="ru-RU" altLang="ru-RU" sz="2400" dirty="0">
                <a:solidFill>
                  <a:srgbClr val="002060"/>
                </a:solidFill>
              </a:rPr>
              <a:t> 1-2 аналога </a:t>
            </a: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Новизна</a:t>
            </a:r>
            <a:r>
              <a:rPr lang="en-US" altLang="ru-RU" sz="2400" dirty="0">
                <a:solidFill>
                  <a:srgbClr val="002060"/>
                </a:solidFill>
              </a:rPr>
              <a:t>: …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Преимущества</a:t>
            </a:r>
            <a:r>
              <a:rPr lang="en-US" altLang="ru-RU" sz="2400" dirty="0">
                <a:solidFill>
                  <a:srgbClr val="002060"/>
                </a:solidFill>
              </a:rPr>
              <a:t>: …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Инвестиционные затраты: </a:t>
            </a: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Стоимость оборудования </a:t>
            </a:r>
            <a:r>
              <a:rPr lang="en-US" altLang="ru-RU" sz="2400" dirty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Производственная себестоимость: </a:t>
            </a: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Материалы и комплектующие </a:t>
            </a:r>
            <a:r>
              <a:rPr lang="en-US" altLang="ru-RU" sz="2400" dirty="0">
                <a:solidFill>
                  <a:srgbClr val="002060"/>
                </a:solidFill>
              </a:rPr>
              <a:t>…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Амортизация </a:t>
            </a:r>
            <a:r>
              <a:rPr lang="en-US" altLang="ru-RU" sz="2400" dirty="0">
                <a:solidFill>
                  <a:srgbClr val="002060"/>
                </a:solidFill>
              </a:rPr>
              <a:t>…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Зарплата производственного персонала </a:t>
            </a:r>
            <a:r>
              <a:rPr lang="en-US" altLang="ru-RU" sz="2400" dirty="0">
                <a:solidFill>
                  <a:srgbClr val="002060"/>
                </a:solidFill>
              </a:rPr>
              <a:t>…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Начисления на </a:t>
            </a:r>
            <a:r>
              <a:rPr lang="ru-RU" altLang="ru-RU" sz="2400" dirty="0" err="1">
                <a:solidFill>
                  <a:srgbClr val="002060"/>
                </a:solidFill>
              </a:rPr>
              <a:t>з.п</a:t>
            </a:r>
            <a:r>
              <a:rPr lang="ru-RU" altLang="ru-RU" sz="2400" dirty="0">
                <a:solidFill>
                  <a:srgbClr val="002060"/>
                </a:solidFill>
              </a:rPr>
              <a:t>. </a:t>
            </a:r>
            <a:r>
              <a:rPr lang="en-US" altLang="ru-RU" sz="2400" dirty="0">
                <a:solidFill>
                  <a:srgbClr val="002060"/>
                </a:solidFill>
              </a:rPr>
              <a:t>…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Административные расходы </a:t>
            </a:r>
            <a:r>
              <a:rPr lang="en-US" altLang="ru-RU" sz="2400" dirty="0">
                <a:solidFill>
                  <a:srgbClr val="002060"/>
                </a:solidFill>
              </a:rPr>
              <a:t>…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1516"/>
            <a:ext cx="12192000" cy="6856476"/>
          </a:xfrm>
          <a:prstGeom prst="rect">
            <a:avLst/>
          </a:prstGeom>
        </p:spPr>
      </p:pic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E2482936-723D-884A-AC11-582B52B8D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1087438"/>
            <a:ext cx="8543925" cy="1325562"/>
          </a:xfrm>
        </p:spPr>
        <p:txBody>
          <a:bodyPr>
            <a:normAutofit fontScale="90000"/>
          </a:bodyPr>
          <a:lstStyle/>
          <a:p>
            <a:pPr marL="342900" indent="-331788" algn="ctr">
              <a:lnSpc>
                <a:spcPct val="93000"/>
              </a:lnSpc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ХЕЛП</a:t>
            </a:r>
            <a:br>
              <a:rPr lang="ru-RU" altLang="ru-RU" sz="3200" b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Национальная платформа учета систем и искусственных интеллектов</a:t>
            </a:r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id="{FD7FFB9B-E12B-D74B-803F-BBB486EA6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2413000"/>
            <a:ext cx="8543925" cy="4129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0" dirty="0">
                <a:effectLst/>
                <a:latin typeface="quote-cjk-patch"/>
              </a:rPr>
              <a:t>«ХЕЛП» — это государственная программная платформа как услуга (</a:t>
            </a:r>
            <a:r>
              <a:rPr lang="ru-RU" sz="2400" b="1" i="0" dirty="0" err="1">
                <a:effectLst/>
                <a:latin typeface="quote-cjk-patch"/>
              </a:rPr>
              <a:t>SaaS</a:t>
            </a:r>
            <a:r>
              <a:rPr lang="ru-RU" sz="2400" b="1" i="0" dirty="0">
                <a:effectLst/>
                <a:latin typeface="quote-cjk-patch"/>
              </a:rPr>
              <a:t>), предоставляющая юридически значимый цифровой «паспорт» и уникальный номер для любой программной системы или алгоритма, легально используемого на территории Российской Федерации.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A146A57-5776-219C-9B63-EA618F496EB5}"/>
              </a:ext>
            </a:extLst>
          </p:cNvPr>
          <p:cNvGraphicFramePr>
            <a:graphicFrameLocks noGrp="1"/>
          </p:cNvGraphicFramePr>
          <p:nvPr/>
        </p:nvGraphicFramePr>
        <p:xfrm>
          <a:off x="1565276" y="307975"/>
          <a:ext cx="9061449" cy="6254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9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1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0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9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1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51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551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5512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87088">
                <a:tc gridSpan="1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900" dirty="0" err="1">
                          <a:effectLst/>
                        </a:rPr>
                        <a:t>Income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statement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576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USD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1 Year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2 Year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3 Year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4 Year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5 Year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6 Year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7 Year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7 Year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8 Year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9 Year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10 Year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93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Выручка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 err="1">
                          <a:effectLst/>
                        </a:rPr>
                        <a:t>Revenues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203 000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2 269 794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2 517 657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39 157 143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83 002 857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124 854 286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249 708 571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249 708 571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249 708 571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415 514 286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498 417 143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79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Себестоимость продаж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en-US" sz="900">
                          <a:effectLst/>
                        </a:rPr>
                        <a:t>Cost of Goods Sold (COGS)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86 964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1 095 438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1 248 863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18 637 079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42 330 121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63 530 182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127 060 364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127 060 364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127 060 364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211 700 607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254 020 729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2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Валовая прибыль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Gross margin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116 036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1 174 356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1 268 794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20 520 064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40 672 736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61 324 104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122 648 207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122 648 207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122 648 207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203 813 679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244 396 414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5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Валовая прибыль, 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Gross margin 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57,2%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51,7%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50,4%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52,4%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49,0%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49,1%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49,1%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49,1%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49,1%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49,1%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49,0%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37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Операционные расходы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1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OPEX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99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Продажи и маркетинг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S&amp;M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58 768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53 425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58 768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64 644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1 005 416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2 131 219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3 205 815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6 411 629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6 411 629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10 668 931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12 797 582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12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Исследования и разработки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R&amp;D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</a:rPr>
                        <a:t>63 356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57 596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63 356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69 692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 dirty="0">
                          <a:effectLst/>
                        </a:rPr>
                        <a:t>209 075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229 982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252 981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</a:rPr>
                        <a:t>1 011 923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</a:rPr>
                        <a:t>1 113 115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</a:rPr>
                        <a:t>4 452 460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4 897 706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83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Менеджмент и управление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G&amp;A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</a:rPr>
                        <a:t>109 283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99 348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>
                          <a:effectLst/>
                        </a:rPr>
                        <a:t>109 283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120 212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560 895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1 188 951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700">
                          <a:effectLst/>
                        </a:rPr>
                        <a:t>1 788 440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</a:rPr>
                        <a:t>3 576 880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</a:rPr>
                        <a:t>3 576 880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</a:rPr>
                        <a:t>5 951 917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700" dirty="0">
                          <a:effectLst/>
                        </a:rPr>
                        <a:t>7 139 436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Итого операционные расходы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Total operating expensee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231 407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210 370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231 407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254 548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1 775 387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3 550 152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5 247 235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11 000 432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11 101 624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21 073 308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24 834 723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72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Валовая прибыль - OPEX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EBITDA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400" dirty="0">
                          <a:effectLst/>
                        </a:rPr>
                        <a:t>942 949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(94 334)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942 949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1 014 247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18 744 678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37 122 584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56 076 868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111 647 775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111 546 583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182 740 371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219 561 691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049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EBITDA 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41,5%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(0,46)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41,5%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40,3%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47,9%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44,7%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44,9%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44,7%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44,7%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44,0%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44,1%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82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Амортизация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Depreciation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36 547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12 182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36 547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36 547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736 550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933 333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1 903 216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2 836 549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2 836 549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2 836 549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5 636 548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822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Операционная прибыль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EBIT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906 402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(106 516)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906 402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977 700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18 008 128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36 189 251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54 173 652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108 811 226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108 710 034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179 903 822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213 925 143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65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>
                          <a:effectLst/>
                        </a:rPr>
                        <a:t>EBIT 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>
                          <a:effectLst/>
                        </a:rPr>
                        <a:t>39,9%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(0,52)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39,9%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38,8%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46,0%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43,6%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43,4%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43,6%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43,5%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43,3%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42,9%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65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 err="1">
                          <a:effectLst/>
                        </a:rPr>
                        <a:t>Income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tax</a:t>
                      </a:r>
                      <a:r>
                        <a:rPr lang="ru-RU" sz="900" dirty="0">
                          <a:effectLst/>
                        </a:rPr>
                        <a:t> (20%)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3 601 626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7 237 850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600">
                          <a:effectLst/>
                        </a:rPr>
                        <a:t>10 834 730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>
                          <a:effectLst/>
                        </a:rPr>
                        <a:t>21 762 245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21 742 007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35 980 764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600" dirty="0">
                          <a:effectLst/>
                        </a:rPr>
                        <a:t>42 785 029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950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Чистая прибыль/убыток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Net </a:t>
                      </a:r>
                      <a:r>
                        <a:rPr lang="ru-RU" sz="900" dirty="0" err="1">
                          <a:effectLst/>
                        </a:rPr>
                        <a:t>income</a:t>
                      </a:r>
                      <a:r>
                        <a:rPr lang="ru-RU" sz="900" dirty="0">
                          <a:effectLst/>
                        </a:rPr>
                        <a:t> (</a:t>
                      </a:r>
                      <a:r>
                        <a:rPr lang="ru-RU" sz="900" dirty="0" err="1">
                          <a:effectLst/>
                        </a:rPr>
                        <a:t>loss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906 402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(106 516)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906 402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977 700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14 406 502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28 951 401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r>
                        <a:rPr lang="ru-RU" sz="900" dirty="0">
                          <a:effectLst/>
                        </a:rPr>
                        <a:t>43 338 922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gridSpan="2"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87 048 981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 hMerge="1"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1" marR="11611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86 968 027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143 923 057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</a:pPr>
                      <a:r>
                        <a:rPr lang="ru-RU" sz="900" dirty="0">
                          <a:effectLst/>
                        </a:rPr>
                        <a:t>171 140 115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2" marR="11612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9632" name="Rectangle 1">
            <a:extLst>
              <a:ext uri="{FF2B5EF4-FFF2-40B4-BE49-F238E27FC236}">
                <a16:creationId xmlns:a16="http://schemas.microsoft.com/office/drawing/2014/main" id="{07BD9594-9B86-759F-A58A-82EA93DC3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989" y="1"/>
            <a:ext cx="52974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>
                <a:latin typeface="Arial" panose="020B0604020202020204" pitchFamily="34" charset="0"/>
                <a:cs typeface="Calibri" panose="020F0502020204030204" pitchFamily="34" charset="0"/>
              </a:rPr>
              <a:t>Итоговая финансовая модель</a:t>
            </a:r>
            <a:endParaRPr kumimoji="0"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60418" name="TextBox 3">
            <a:extLst>
              <a:ext uri="{FF2B5EF4-FFF2-40B4-BE49-F238E27FC236}">
                <a16:creationId xmlns:a16="http://schemas.microsoft.com/office/drawing/2014/main" id="{4D77CF2A-CB21-4AE6-7253-6F578165E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1044576"/>
            <a:ext cx="9132888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ru-RU" sz="3200" b="1">
                <a:cs typeface="Calibri" panose="020F0502020204030204" pitchFamily="34" charset="0"/>
              </a:rPr>
              <a:t>N</a:t>
            </a:r>
            <a:r>
              <a:rPr kumimoji="0" lang="ru-RU" altLang="ru-RU" sz="3200" b="1">
                <a:cs typeface="Calibri" panose="020F0502020204030204" pitchFamily="34" charset="0"/>
              </a:rPr>
              <a:t>orth star метрика</a:t>
            </a:r>
            <a:endParaRPr kumimoji="0" lang="en-US" altLang="ru-RU" sz="3200" b="1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en-US" altLang="ru-RU" sz="2400"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 b="1" u="sng">
                <a:cs typeface="Calibri" panose="020F0502020204030204" pitchFamily="34" charset="0"/>
              </a:rPr>
              <a:t>Определите наиболее важные метрики проекта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240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2400"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>
                <a:cs typeface="Calibri" panose="020F0502020204030204" pitchFamily="34" charset="0"/>
              </a:rPr>
              <a:t>У Airbnb north star метрика — это количество ночей, которые были забронированы через сервис</a:t>
            </a:r>
            <a:r>
              <a:rPr kumimoji="0" lang="en-US" altLang="ru-RU" sz="2400"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>
                <a:cs typeface="Calibri" panose="020F0502020204030204" pitchFamily="34" charset="0"/>
              </a:rPr>
              <a:t> </a:t>
            </a:r>
            <a:endParaRPr kumimoji="0" lang="en-US" altLang="ru-RU" sz="2400"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>
                <a:cs typeface="Calibri" panose="020F0502020204030204" pitchFamily="34" charset="0"/>
              </a:rPr>
              <a:t>У портала Medium, который позволяет читать блоги — это количество времени, которое люди провели на сайте, изучая их. </a:t>
            </a:r>
            <a:endParaRPr kumimoji="0" lang="en-US" altLang="ru-RU" sz="2400"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>
                <a:cs typeface="Calibri" panose="020F0502020204030204" pitchFamily="34" charset="0"/>
              </a:rPr>
              <a:t>У </a:t>
            </a:r>
            <a:r>
              <a:rPr kumimoji="0" lang="en-US" altLang="ru-RU" sz="2400">
                <a:cs typeface="Calibri" panose="020F0502020204030204" pitchFamily="34" charset="0"/>
              </a:rPr>
              <a:t>Miro</a:t>
            </a:r>
            <a:r>
              <a:rPr kumimoji="0" lang="ru-RU" altLang="ru-RU" sz="2400">
                <a:cs typeface="Calibri" panose="020F0502020204030204" pitchFamily="34" charset="0"/>
              </a:rPr>
              <a:t> — это активные коллаборативные доски.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61442" name="Заголовок 1">
            <a:extLst>
              <a:ext uri="{FF2B5EF4-FFF2-40B4-BE49-F238E27FC236}">
                <a16:creationId xmlns:a16="http://schemas.microsoft.com/office/drawing/2014/main" id="{92BAEB75-E467-ECC4-9F84-E130F764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87397"/>
            <a:ext cx="8543925" cy="763587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С</a:t>
            </a:r>
            <a:r>
              <a:rPr lang="en-US" altLang="ru-RU" sz="3200" b="1" dirty="0">
                <a:solidFill>
                  <a:srgbClr val="002060"/>
                </a:solidFill>
              </a:rPr>
              <a:t>USTOMER DEVELOPMENT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pic>
        <p:nvPicPr>
          <p:cNvPr id="61446" name="Рисунок 4">
            <a:extLst>
              <a:ext uri="{FF2B5EF4-FFF2-40B4-BE49-F238E27FC236}">
                <a16:creationId xmlns:a16="http://schemas.microsoft.com/office/drawing/2014/main" id="{7A04C6F0-4BC3-74AF-989B-BAF9F7E4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4" y="1731964"/>
            <a:ext cx="9145587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79874" name="Заголовок 1">
            <a:extLst>
              <a:ext uri="{FF2B5EF4-FFF2-40B4-BE49-F238E27FC236}">
                <a16:creationId xmlns:a16="http://schemas.microsoft.com/office/drawing/2014/main" id="{FDE6C23C-348E-4251-E1D9-42506B8D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117" y="620668"/>
            <a:ext cx="8543925" cy="1103313"/>
          </a:xfrm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</a:rPr>
              <a:t>НЕМАТЕРИАЛЬНЫЕ АКТИВЫ  И ОХРАНА ИНТЕЛЛЕКТУАЛЬНОЙ СОБСТВЕННОСТИ</a:t>
            </a:r>
          </a:p>
        </p:txBody>
      </p:sp>
      <p:sp>
        <p:nvSpPr>
          <p:cNvPr id="79875" name="Объект 2">
            <a:extLst>
              <a:ext uri="{FF2B5EF4-FFF2-40B4-BE49-F238E27FC236}">
                <a16:creationId xmlns:a16="http://schemas.microsoft.com/office/drawing/2014/main" id="{A6F5E82F-6C05-B8E4-6B03-F60F062F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1930037"/>
            <a:ext cx="8543925" cy="4351338"/>
          </a:xfrm>
        </p:spPr>
        <p:txBody>
          <a:bodyPr/>
          <a:lstStyle/>
          <a:p>
            <a:pPr marL="0" indent="0">
              <a:buNone/>
            </a:pPr>
            <a:endParaRPr kumimoji="0" lang="en-US" altLang="ru-RU" dirty="0"/>
          </a:p>
          <a:p>
            <a:pPr marL="0" indent="0">
              <a:buNone/>
            </a:pPr>
            <a:r>
              <a:rPr kumimoji="0" lang="en-US" altLang="ru-RU" dirty="0">
                <a:solidFill>
                  <a:srgbClr val="002060"/>
                </a:solidFill>
              </a:rPr>
              <a:t>IP- </a:t>
            </a:r>
            <a:r>
              <a:rPr kumimoji="0" lang="ru-RU" altLang="ru-RU" dirty="0">
                <a:solidFill>
                  <a:srgbClr val="002060"/>
                </a:solidFill>
              </a:rPr>
              <a:t>стратегия проекта (как будете защищать ИС) </a:t>
            </a:r>
          </a:p>
          <a:p>
            <a:pPr marL="0" indent="0"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kumimoji="0" lang="ru-RU" altLang="ru-RU" dirty="0">
                <a:solidFill>
                  <a:srgbClr val="002060"/>
                </a:solidFill>
              </a:rPr>
              <a:t>Регистрация авторских прав</a:t>
            </a:r>
          </a:p>
          <a:p>
            <a:pPr marL="0" indent="0">
              <a:buNone/>
            </a:pPr>
            <a:r>
              <a:rPr kumimoji="0" lang="ru-RU" altLang="ru-RU" dirty="0">
                <a:solidFill>
                  <a:srgbClr val="002060"/>
                </a:solidFill>
              </a:rPr>
              <a:t>Регистрация товарного знака</a:t>
            </a:r>
          </a:p>
          <a:p>
            <a:pPr marL="0" indent="0">
              <a:buNone/>
            </a:pPr>
            <a:r>
              <a:rPr kumimoji="0" lang="ru-RU" altLang="ru-RU" dirty="0">
                <a:solidFill>
                  <a:srgbClr val="002060"/>
                </a:solidFill>
              </a:rPr>
              <a:t>Регистрация патента</a:t>
            </a:r>
          </a:p>
          <a:p>
            <a:pPr marL="0" indent="0">
              <a:buNone/>
            </a:pPr>
            <a:r>
              <a:rPr kumimoji="0" lang="ru-RU" altLang="ru-RU" dirty="0">
                <a:solidFill>
                  <a:srgbClr val="002060"/>
                </a:solidFill>
              </a:rPr>
              <a:t>Обеспечение коммерческой тайны</a:t>
            </a:r>
          </a:p>
          <a:p>
            <a:pPr marL="0" indent="0" algn="ctr">
              <a:buNone/>
            </a:pPr>
            <a:r>
              <a:rPr lang="ru-RU" altLang="ru-RU" sz="3200" dirty="0">
                <a:solidFill>
                  <a:srgbClr val="002060"/>
                </a:solidFill>
              </a:rPr>
              <a:t>Стоимость оформления</a:t>
            </a:r>
          </a:p>
          <a:p>
            <a:pPr marL="0" indent="0"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kumimoji="0" lang="ru-RU" alt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kumimoji="0" lang="ru-RU" alt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pic>
        <p:nvPicPr>
          <p:cNvPr id="81922" name="Рисунок 3">
            <a:extLst>
              <a:ext uri="{FF2B5EF4-FFF2-40B4-BE49-F238E27FC236}">
                <a16:creationId xmlns:a16="http://schemas.microsoft.com/office/drawing/2014/main" id="{C012C067-CC35-A4A4-0831-C31986593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1614488"/>
            <a:ext cx="10029826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82946" name="Заголовок 1">
            <a:extLst>
              <a:ext uri="{FF2B5EF4-FFF2-40B4-BE49-F238E27FC236}">
                <a16:creationId xmlns:a16="http://schemas.microsoft.com/office/drawing/2014/main" id="{163CA7EB-A92F-1062-820A-1EE8D6D5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1368426"/>
            <a:ext cx="8543925" cy="1325563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ВЫБОР МОДЕЛИ КОММЕРЦИАЛИЗАЦИИ:  ТРАНСФЕР ТЕХНОЛОГИЙ И ЛИЦЕНЗИРОВАНИЕ </a:t>
            </a:r>
          </a:p>
        </p:txBody>
      </p:sp>
      <p:sp>
        <p:nvSpPr>
          <p:cNvPr id="82947" name="Объект 2">
            <a:extLst>
              <a:ext uri="{FF2B5EF4-FFF2-40B4-BE49-F238E27FC236}">
                <a16:creationId xmlns:a16="http://schemas.microsoft.com/office/drawing/2014/main" id="{264B83DB-7F1D-0D70-DE36-FD30DA5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2312989"/>
            <a:ext cx="8543925" cy="4351337"/>
          </a:xfrm>
        </p:spPr>
        <p:txBody>
          <a:bodyPr/>
          <a:lstStyle/>
          <a:p>
            <a:pPr marL="0" indent="0">
              <a:buNone/>
            </a:pPr>
            <a:endParaRPr kumimoji="0" lang="ru-RU" altLang="ru-RU"/>
          </a:p>
          <a:p>
            <a:pPr marL="0" indent="0">
              <a:buNone/>
            </a:pPr>
            <a:r>
              <a:rPr kumimoji="0" lang="ru-RU" altLang="ru-RU">
                <a:solidFill>
                  <a:srgbClr val="002060"/>
                </a:solidFill>
              </a:rPr>
              <a:t>Основные параметры лицензионного  договора  с покупателем лицензии: … </a:t>
            </a:r>
          </a:p>
          <a:p>
            <a:pPr marL="0" indent="0">
              <a:buNone/>
            </a:pPr>
            <a:r>
              <a:rPr kumimoji="0" lang="ru-RU" altLang="ru-RU">
                <a:solidFill>
                  <a:srgbClr val="002060"/>
                </a:solidFill>
              </a:rPr>
              <a:t>Цена лицензии: …</a:t>
            </a:r>
          </a:p>
          <a:p>
            <a:pPr marL="0" indent="0">
              <a:buNone/>
            </a:pPr>
            <a:r>
              <a:rPr kumimoji="0" lang="ru-RU" altLang="ru-RU">
                <a:solidFill>
                  <a:srgbClr val="002060"/>
                </a:solidFill>
              </a:rPr>
              <a:t>Обоснование целесообразности лицензирования как модели коммерциализации: … </a:t>
            </a:r>
          </a:p>
          <a:p>
            <a:pPr marL="0" indent="0">
              <a:buNone/>
            </a:pPr>
            <a:endParaRPr kumimoji="0" lang="ru-RU" alt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84994" name="Заголовок 1">
            <a:extLst>
              <a:ext uri="{FF2B5EF4-FFF2-40B4-BE49-F238E27FC236}">
                <a16:creationId xmlns:a16="http://schemas.microsoft.com/office/drawing/2014/main" id="{DBD298D2-5783-8018-11D2-EB946C8FB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931" y="252414"/>
            <a:ext cx="8947150" cy="1181100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ВЫБОР МОДЕЛИ</a:t>
            </a:r>
            <a:r>
              <a:rPr lang="ru-RU" altLang="ru-RU" sz="3200" dirty="0"/>
              <a:t> </a:t>
            </a:r>
            <a:r>
              <a:rPr lang="ru-RU" altLang="ru-RU" sz="3200" b="1" dirty="0">
                <a:solidFill>
                  <a:srgbClr val="002060"/>
                </a:solidFill>
              </a:rPr>
              <a:t>КОММЕРЦИАЛИЗАЦИИ:  СОЗДАНИЕ СТАРТАПА (1)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35197-AA4D-5D0C-30A9-D6021FBDC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699" y="3430451"/>
            <a:ext cx="8543925" cy="1580469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kumimoji="0" lang="ru-RU" dirty="0">
              <a:ea typeface="+mn-ea"/>
              <a:cs typeface="+mn-cs"/>
            </a:endParaRPr>
          </a:p>
          <a:p>
            <a:pPr>
              <a:defRPr/>
            </a:pPr>
            <a:endParaRPr kumimoji="0" lang="ru-RU" dirty="0">
              <a:ea typeface="+mn-ea"/>
              <a:cs typeface="+mn-cs"/>
            </a:endParaRPr>
          </a:p>
          <a:p>
            <a:pPr marL="0" indent="0" algn="ctr">
              <a:buNone/>
              <a:defRPr/>
            </a:pPr>
            <a:r>
              <a:rPr lang="en-US" sz="3200" b="1" dirty="0">
                <a:hlinkClick r:id="rId4"/>
              </a:rPr>
              <a:t>https://ganttpro.com/ru/gantt-chart-template/</a:t>
            </a:r>
            <a:r>
              <a:rPr lang="ru-RU" sz="3200" b="1" dirty="0"/>
              <a:t> </a:t>
            </a:r>
          </a:p>
        </p:txBody>
      </p:sp>
      <p:sp>
        <p:nvSpPr>
          <p:cNvPr id="84999" name="Прямоугольник 7">
            <a:extLst>
              <a:ext uri="{FF2B5EF4-FFF2-40B4-BE49-F238E27FC236}">
                <a16:creationId xmlns:a16="http://schemas.microsoft.com/office/drawing/2014/main" id="{4766DB0B-2FF7-9D64-AD53-2263C4F78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931" y="1600926"/>
            <a:ext cx="890746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en-US" altLang="ru-RU" sz="1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dirty="0">
                <a:solidFill>
                  <a:srgbClr val="002060"/>
                </a:solidFill>
              </a:rPr>
              <a:t>Разработка </a:t>
            </a:r>
            <a:r>
              <a:rPr kumimoji="0" lang="en-US" altLang="ru-RU" dirty="0" err="1">
                <a:solidFill>
                  <a:srgbClr val="002060"/>
                </a:solidFill>
              </a:rPr>
              <a:t>RoadMap</a:t>
            </a:r>
            <a:r>
              <a:rPr kumimoji="0" lang="ru-RU" altLang="ru-RU" dirty="0">
                <a:solidFill>
                  <a:srgbClr val="002060"/>
                </a:solidFill>
              </a:rPr>
              <a:t> проекта (к примеру в форме диаграммы </a:t>
            </a:r>
            <a:r>
              <a:rPr kumimoji="0" lang="ru-RU" altLang="ru-RU" dirty="0" err="1">
                <a:solidFill>
                  <a:srgbClr val="002060"/>
                </a:solidFill>
              </a:rPr>
              <a:t>Ганта</a:t>
            </a:r>
            <a:r>
              <a:rPr kumimoji="0" lang="ru-RU" altLang="ru-RU" dirty="0">
                <a:solidFill>
                  <a:srgbClr val="002060"/>
                </a:solidFill>
              </a:rPr>
              <a:t>)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pic>
        <p:nvPicPr>
          <p:cNvPr id="87042" name="Рисунок 3">
            <a:extLst>
              <a:ext uri="{FF2B5EF4-FFF2-40B4-BE49-F238E27FC236}">
                <a16:creationId xmlns:a16="http://schemas.microsoft.com/office/drawing/2014/main" id="{B2BBB962-7B94-6B16-D1BF-AFA60FE05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935039"/>
            <a:ext cx="94361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88066" name="Заголовок 1">
            <a:extLst>
              <a:ext uri="{FF2B5EF4-FFF2-40B4-BE49-F238E27FC236}">
                <a16:creationId xmlns:a16="http://schemas.microsoft.com/office/drawing/2014/main" id="{7706833A-0CA5-6F03-93E7-579B04F4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863" y="1031875"/>
            <a:ext cx="8947150" cy="1181100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ВЫБОР МОДЕЛИ</a:t>
            </a:r>
            <a:r>
              <a:rPr lang="ru-RU" altLang="ru-RU" sz="3200"/>
              <a:t> </a:t>
            </a:r>
            <a:r>
              <a:rPr lang="ru-RU" altLang="ru-RU" sz="3200" b="1">
                <a:solidFill>
                  <a:srgbClr val="002060"/>
                </a:solidFill>
              </a:rPr>
              <a:t>КОММЕРЦИАЛИЗАЦИИ:  СОЗДАНИЕ СТАРТАПА (2) </a:t>
            </a:r>
          </a:p>
        </p:txBody>
      </p:sp>
      <p:sp>
        <p:nvSpPr>
          <p:cNvPr id="88067" name="Объект 2">
            <a:extLst>
              <a:ext uri="{FF2B5EF4-FFF2-40B4-BE49-F238E27FC236}">
                <a16:creationId xmlns:a16="http://schemas.microsoft.com/office/drawing/2014/main" id="{69F47F24-81D2-2236-5DE5-573B618F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401" y="2216150"/>
            <a:ext cx="8543925" cy="1155700"/>
          </a:xfrm>
        </p:spPr>
        <p:txBody>
          <a:bodyPr/>
          <a:lstStyle/>
          <a:p>
            <a:pPr marL="0" indent="0" algn="ctr">
              <a:buNone/>
            </a:pPr>
            <a:r>
              <a:rPr kumimoji="0" lang="ru-RU" altLang="ru-RU"/>
              <a:t>Проработка плюсов и минусов создания стартапа как модели коммерциализации</a:t>
            </a:r>
          </a:p>
          <a:p>
            <a:pPr marL="0" indent="0"/>
            <a:endParaRPr kumimoji="0" lang="ru-RU" altLang="ru-RU"/>
          </a:p>
          <a:p>
            <a:pPr marL="0" indent="0">
              <a:buNone/>
            </a:pPr>
            <a:endParaRPr kumimoji="0" lang="ru-RU" altLang="ru-RU"/>
          </a:p>
        </p:txBody>
      </p:sp>
      <p:sp>
        <p:nvSpPr>
          <p:cNvPr id="88071" name="Прямоугольник 7">
            <a:extLst>
              <a:ext uri="{FF2B5EF4-FFF2-40B4-BE49-F238E27FC236}">
                <a16:creationId xmlns:a16="http://schemas.microsoft.com/office/drawing/2014/main" id="{87F1593C-0D74-C3E6-45CB-12A5427DB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1" y="2032000"/>
            <a:ext cx="89074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en-US" altLang="ru-RU" sz="1800">
              <a:solidFill>
                <a:srgbClr val="00206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>
              <a:solidFill>
                <a:srgbClr val="002060"/>
              </a:solidFill>
            </a:endParaRPr>
          </a:p>
        </p:txBody>
      </p:sp>
      <p:pic>
        <p:nvPicPr>
          <p:cNvPr id="88072" name="Рисунок 1">
            <a:extLst>
              <a:ext uri="{FF2B5EF4-FFF2-40B4-BE49-F238E27FC236}">
                <a16:creationId xmlns:a16="http://schemas.microsoft.com/office/drawing/2014/main" id="{1780979A-5B49-2269-66DB-F91A38BC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244850"/>
            <a:ext cx="854075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90114" name="Заголовок 1">
            <a:extLst>
              <a:ext uri="{FF2B5EF4-FFF2-40B4-BE49-F238E27FC236}">
                <a16:creationId xmlns:a16="http://schemas.microsoft.com/office/drawing/2014/main" id="{20B87335-4AD1-0DB0-1ECF-45635789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542" y="501016"/>
            <a:ext cx="8543925" cy="1325563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ВЫБОР МОДЕЛИ КОММЕРЦИАЛИЗАЦИИ: КОММЕРЧЕСКИЙ НИОКР </a:t>
            </a:r>
          </a:p>
        </p:txBody>
      </p:sp>
      <p:sp>
        <p:nvSpPr>
          <p:cNvPr id="90115" name="Объект 2">
            <a:extLst>
              <a:ext uri="{FF2B5EF4-FFF2-40B4-BE49-F238E27FC236}">
                <a16:creationId xmlns:a16="http://schemas.microsoft.com/office/drawing/2014/main" id="{B65A27E0-5BD9-A617-7CDF-0297EB9D2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2416175"/>
            <a:ext cx="8543925" cy="4351338"/>
          </a:xfrm>
        </p:spPr>
        <p:txBody>
          <a:bodyPr/>
          <a:lstStyle/>
          <a:p>
            <a:pPr marL="0" indent="0">
              <a:buNone/>
            </a:pPr>
            <a:endParaRPr kumimoji="0" lang="ru-RU" altLang="ru-RU"/>
          </a:p>
          <a:p>
            <a:pPr marL="0" indent="0">
              <a:buNone/>
            </a:pPr>
            <a:r>
              <a:rPr kumimoji="0" lang="ru-RU" altLang="ru-RU">
                <a:solidFill>
                  <a:srgbClr val="002060"/>
                </a:solidFill>
              </a:rPr>
              <a:t>Основные  параметры  коммерческого предложения для получения средств на проведение исследований от крупной корпорации:… </a:t>
            </a:r>
          </a:p>
          <a:p>
            <a:pPr marL="0" indent="0">
              <a:buNone/>
            </a:pPr>
            <a:r>
              <a:rPr kumimoji="0" lang="ru-RU" altLang="ru-RU">
                <a:solidFill>
                  <a:srgbClr val="002060"/>
                </a:solidFill>
              </a:rPr>
              <a:t>Цена коммерческого предложения:…  </a:t>
            </a:r>
          </a:p>
          <a:p>
            <a:pPr marL="0" indent="0">
              <a:buNone/>
            </a:pPr>
            <a:r>
              <a:rPr kumimoji="0" lang="ru-RU" altLang="ru-RU">
                <a:solidFill>
                  <a:srgbClr val="002060"/>
                </a:solidFill>
              </a:rPr>
              <a:t>Обоснование целесообразности коммерциализации по модели  «Коммерческий НИОКР»:…  </a:t>
            </a:r>
          </a:p>
          <a:p>
            <a:pPr marL="0" indent="0">
              <a:buNone/>
            </a:pPr>
            <a:endParaRPr kumimoji="0"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1524"/>
            <a:ext cx="12087602" cy="6856476"/>
          </a:xfrm>
          <a:prstGeom prst="rect">
            <a:avLst/>
          </a:prstGeom>
        </p:spPr>
      </p:pic>
      <p:sp>
        <p:nvSpPr>
          <p:cNvPr id="9218" name="Объект 2">
            <a:extLst>
              <a:ext uri="{FF2B5EF4-FFF2-40B4-BE49-F238E27FC236}">
                <a16:creationId xmlns:a16="http://schemas.microsoft.com/office/drawing/2014/main" id="{5B1C2DD0-3DC2-CFB0-0EFB-80A859C3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175365"/>
            <a:ext cx="8543925" cy="313150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altLang="ru-RU" sz="3400" dirty="0"/>
              <a:t>Основной сутью проекта является с</a:t>
            </a:r>
            <a:r>
              <a:rPr lang="ru-RU" sz="3400" b="0" i="0" dirty="0">
                <a:effectLst/>
              </a:rPr>
              <a:t>оздание </a:t>
            </a:r>
            <a:r>
              <a:rPr lang="ru-RU" sz="3400" b="1" i="0" dirty="0">
                <a:effectLst/>
              </a:rPr>
              <a:t>единого государственного реестра</a:t>
            </a:r>
            <a:r>
              <a:rPr lang="ru-RU" sz="3400" b="0" i="0" dirty="0">
                <a:effectLst/>
              </a:rPr>
              <a:t> для цифровых активов, который: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1" i="0" dirty="0">
                <a:effectLst/>
              </a:rPr>
              <a:t>Узаконивает</a:t>
            </a:r>
            <a:r>
              <a:rPr lang="ru-RU" sz="3400" b="0" i="0" dirty="0">
                <a:effectLst/>
              </a:rPr>
              <a:t> существование любой программной системы.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1" i="0" dirty="0">
                <a:effectLst/>
              </a:rPr>
              <a:t>Идентифицирует</a:t>
            </a:r>
            <a:r>
              <a:rPr lang="ru-RU" sz="3400" b="0" i="0" dirty="0">
                <a:effectLst/>
              </a:rPr>
              <a:t> ее по уникальным параметрам (владелец, назначение, класс опасности).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1" i="0" dirty="0">
                <a:effectLst/>
              </a:rPr>
              <a:t>Контролирует</a:t>
            </a:r>
            <a:r>
              <a:rPr lang="ru-RU" sz="3400" b="0" i="0" dirty="0">
                <a:effectLst/>
              </a:rPr>
              <a:t> ее жизненный цикл (создание, модификация, вывод из эксплуатации).</a:t>
            </a:r>
          </a:p>
          <a:p>
            <a:pPr marL="0" indent="0" algn="ctr">
              <a:buNone/>
            </a:pPr>
            <a:endParaRPr lang="ru-RU" altLang="ru-RU" sz="3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altLang="ru-RU" sz="3400" dirty="0">
                <a:solidFill>
                  <a:srgbClr val="002060"/>
                </a:solidFill>
              </a:rPr>
              <a:t>Аналоги и почему их недостаточно: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3FAFA9B-3831-4EC4-9C1F-1159CD667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150307"/>
              </p:ext>
            </p:extLst>
          </p:nvPr>
        </p:nvGraphicFramePr>
        <p:xfrm>
          <a:off x="1979802" y="3306871"/>
          <a:ext cx="8127999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921891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029495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62008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Проект-аналог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Недостаток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19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Единый реестр российских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Реестр отечественного ПО для госзакупок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Узкая цель (импортозамещение), не охватывает все системы, особенно иностранные и экспериментальные ИИ.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419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ФСБ (лицензия на шифрование)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Учёт средств криптозащиты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Узкоотраслевой, не дает полной картины о системе в целом.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40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Реестры Роскомнадзора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Учёт информационных систем (персональных данных)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Фрагментирован, заточен под соблюдение конкретных законов (152-ФЗ), а не под полный учет.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4710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92162" name="Заголовок 1">
            <a:extLst>
              <a:ext uri="{FF2B5EF4-FFF2-40B4-BE49-F238E27FC236}">
                <a16:creationId xmlns:a16="http://schemas.microsoft.com/office/drawing/2014/main" id="{C12DB5FB-064D-7FB8-DBD3-C1754CF67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550" y="387396"/>
            <a:ext cx="8543925" cy="1325562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4000" dirty="0"/>
            </a:br>
            <a:r>
              <a:rPr lang="ru-RU" altLang="ru-RU" sz="4000" dirty="0"/>
              <a:t> </a:t>
            </a:r>
            <a:r>
              <a:rPr lang="ru-RU" altLang="ru-RU" sz="4000" b="1" dirty="0"/>
              <a:t> </a:t>
            </a:r>
            <a:br>
              <a:rPr lang="ru-RU" altLang="ru-RU" sz="4000" b="1" dirty="0"/>
            </a:br>
            <a:r>
              <a:rPr lang="ru-RU" altLang="ru-RU" sz="3200" b="1" dirty="0">
                <a:solidFill>
                  <a:srgbClr val="002060"/>
                </a:solidFill>
              </a:rPr>
              <a:t>ИНСТРУМЕНТЫ  ПРИВЛЕЧЕНИЯ ФИНАНСИРОВАНИЯ</a:t>
            </a:r>
            <a:br>
              <a:rPr lang="ru-RU" altLang="ru-RU" sz="3600" dirty="0"/>
            </a:br>
            <a:br>
              <a:rPr lang="ru-RU" altLang="ru-RU" sz="4000" dirty="0"/>
            </a:br>
            <a:endParaRPr lang="ru-RU" altLang="ru-RU" sz="40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2DC9CD8-AFAF-CDA7-0346-86E923E19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474576"/>
              </p:ext>
            </p:extLst>
          </p:nvPr>
        </p:nvGraphicFramePr>
        <p:xfrm>
          <a:off x="1881981" y="1843588"/>
          <a:ext cx="8755062" cy="2943227"/>
        </p:xfrm>
        <a:graphic>
          <a:graphicData uri="http://schemas.openxmlformats.org/drawingml/2006/table">
            <a:tbl>
              <a:tblPr/>
              <a:tblGrid>
                <a:gridCol w="253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1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9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источников финансирования </a:t>
                      </a: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Преимущества  с точки зрения вашего проекта </a:t>
                      </a: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с точки зрения вашего проекта </a:t>
                      </a: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выбора источника финансирования </a:t>
                      </a: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6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Гранты, средства вузов, бизнес-инкубаторов, технопарков </a:t>
                      </a: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6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Бизнес-ангелы </a:t>
                      </a: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6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Венчурные фонды</a:t>
                      </a: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9" marR="74299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198" name="TextBox 1">
            <a:extLst>
              <a:ext uri="{FF2B5EF4-FFF2-40B4-BE49-F238E27FC236}">
                <a16:creationId xmlns:a16="http://schemas.microsoft.com/office/drawing/2014/main" id="{EED6A965-1EB3-CF57-35B7-60D0A9587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864" y="5371874"/>
            <a:ext cx="8755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000" b="1" dirty="0"/>
              <a:t>Какой именно грант, какой именно фонд, бизнес-ангел (пояснить почему), какой объем финансирования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pic>
        <p:nvPicPr>
          <p:cNvPr id="94210" name="Рисунок 3">
            <a:extLst>
              <a:ext uri="{FF2B5EF4-FFF2-40B4-BE49-F238E27FC236}">
                <a16:creationId xmlns:a16="http://schemas.microsoft.com/office/drawing/2014/main" id="{835D6FB3-36FE-F33C-032C-9356A5192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443164"/>
            <a:ext cx="97853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95234" name="Заголовок 1">
            <a:extLst>
              <a:ext uri="{FF2B5EF4-FFF2-40B4-BE49-F238E27FC236}">
                <a16:creationId xmlns:a16="http://schemas.microsoft.com/office/drawing/2014/main" id="{EEFB5BCE-E586-C00A-B8D9-CE4D2028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751" y="1058864"/>
            <a:ext cx="8882063" cy="1169987"/>
          </a:xfrm>
        </p:spPr>
        <p:txBody>
          <a:bodyPr/>
          <a:lstStyle/>
          <a:p>
            <a:pPr algn="ctr"/>
            <a:r>
              <a:rPr lang="ru-RU" altLang="ru-RU" sz="3200" b="1">
                <a:solidFill>
                  <a:srgbClr val="002060"/>
                </a:solidFill>
              </a:rPr>
              <a:t>ОЦЕНКА ИНВЕСТИЦИОННОЙ ПРИВЛЕКАТЕЛЬНОСТИ ПРОЕКТА (1) 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D1A5D79E-8D5D-4495-BF42-32E7C9FB3A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08164" y="2119314"/>
          <a:ext cx="8543925" cy="2036763"/>
        </p:xfrm>
        <a:graphic>
          <a:graphicData uri="http://schemas.openxmlformats.org/drawingml/2006/table">
            <a:tbl>
              <a:tblPr/>
              <a:tblGrid>
                <a:gridCol w="40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892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проекта</a:t>
                      </a:r>
                    </a:p>
                  </a:txBody>
                  <a:tcPr marL="74295" marR="74295" marT="45669" marB="4566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периода</a:t>
                      </a:r>
                    </a:p>
                  </a:txBody>
                  <a:tcPr marL="74295" marR="74295" marT="45669" marB="4566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4295" marR="74295" marT="45669" marB="4566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4295" marR="74295" marT="45669" marB="4566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4295" marR="74295" marT="45669" marB="4566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4295" marR="74295" marT="45669" marB="4566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Чистый доход по проекту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Инвестиционные затраты </a:t>
                      </a: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Кумулятивный  денежный поток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9" marR="7739" marT="951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C64373D-0473-787B-DB5A-20231C573CE7}"/>
              </a:ext>
            </a:extLst>
          </p:cNvPr>
          <p:cNvGraphicFramePr>
            <a:graphicFrameLocks noGrp="1"/>
          </p:cNvGraphicFramePr>
          <p:nvPr/>
        </p:nvGraphicFramePr>
        <p:xfrm>
          <a:off x="1808164" y="4319588"/>
          <a:ext cx="5102225" cy="2105028"/>
        </p:xfrm>
        <a:graphic>
          <a:graphicData uri="http://schemas.openxmlformats.org/drawingml/2006/table">
            <a:tbl>
              <a:tblPr/>
              <a:tblGrid>
                <a:gridCol w="325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8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дисконтирования ,% </a:t>
                      </a: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25,00%</a:t>
                      </a: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NPV,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PI, </a:t>
                      </a: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IRR,%</a:t>
                      </a: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ROI,%</a:t>
                      </a: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PB,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37" marR="7737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97282" name="TextBox 8">
            <a:extLst>
              <a:ext uri="{FF2B5EF4-FFF2-40B4-BE49-F238E27FC236}">
                <a16:creationId xmlns:a16="http://schemas.microsoft.com/office/drawing/2014/main" id="{5FA001BB-446D-B022-434E-EB7140D50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671" y="879249"/>
            <a:ext cx="88931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3200" b="1" dirty="0"/>
              <a:t>Онлайн калькуляторы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ru-RU" sz="3200" b="1" dirty="0">
                <a:hlinkClick r:id="rId3"/>
              </a:rPr>
              <a:t>https://calculatorium.ru/finance/</a:t>
            </a:r>
            <a:r>
              <a:rPr kumimoji="0" lang="ru-RU" altLang="ru-RU" sz="3200" b="1" dirty="0"/>
              <a:t>  - несколько показателей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3200" b="1" dirty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ru-RU" sz="3200" b="1" dirty="0">
                <a:hlinkClick r:id="rId4"/>
              </a:rPr>
              <a:t>https://cpa.rip/roi/</a:t>
            </a:r>
            <a:r>
              <a:rPr kumimoji="0" lang="en-US" altLang="ru-RU" sz="3200" b="1" dirty="0"/>
              <a:t>?</a:t>
            </a:r>
            <a:r>
              <a:rPr kumimoji="0" lang="ru-RU" altLang="ru-RU" sz="3200" b="1" dirty="0"/>
              <a:t> – много аспектов по ИКТ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3200" b="1" dirty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3200" b="1" dirty="0"/>
              <a:t>Roi-calc.ru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3200" dirty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3200" dirty="0"/>
              <a:t>Простой и удобный калькулятор ROI (для расчета окупаемости инвестиций в маркетинг).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99330" name="Заголовок 1">
            <a:extLst>
              <a:ext uri="{FF2B5EF4-FFF2-40B4-BE49-F238E27FC236}">
                <a16:creationId xmlns:a16="http://schemas.microsoft.com/office/drawing/2014/main" id="{66620831-0DDD-335D-713F-47D67BE9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558007"/>
            <a:ext cx="8543925" cy="1325562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</a:rPr>
              <a:t>ОЦЕНКА ИНВЕСТИЦИОННОЙ ПРИВЛЕКАТЕЛЬНОСТИ ПРОЕКТА (2) </a:t>
            </a:r>
          </a:p>
        </p:txBody>
      </p:sp>
      <p:sp>
        <p:nvSpPr>
          <p:cNvPr id="99331" name="Содержимое 2">
            <a:extLst>
              <a:ext uri="{FF2B5EF4-FFF2-40B4-BE49-F238E27FC236}">
                <a16:creationId xmlns:a16="http://schemas.microsoft.com/office/drawing/2014/main" id="{2DD4AFB1-EC34-FE01-2494-9D6D20AB9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2400300"/>
            <a:ext cx="8543925" cy="4351338"/>
          </a:xfrm>
        </p:spPr>
        <p:txBody>
          <a:bodyPr/>
          <a:lstStyle/>
          <a:p>
            <a:r>
              <a:rPr kumimoji="0" lang="ru-RU" altLang="ru-RU" b="1">
                <a:solidFill>
                  <a:srgbClr val="002060"/>
                </a:solidFill>
              </a:rPr>
              <a:t>Техническая реализуемость продукции проекта</a:t>
            </a:r>
            <a:r>
              <a:rPr kumimoji="0" lang="ru-RU" altLang="ru-RU">
                <a:solidFill>
                  <a:srgbClr val="002060"/>
                </a:solidFill>
              </a:rPr>
              <a:t>. Сможет ли быть создан продукт с заявленными параметрами и требуемым уровнем качества? Как достичь желаемого качества? </a:t>
            </a:r>
          </a:p>
          <a:p>
            <a:r>
              <a:rPr kumimoji="0" lang="ru-RU" altLang="ru-RU" b="1">
                <a:solidFill>
                  <a:srgbClr val="002060"/>
                </a:solidFill>
              </a:rPr>
              <a:t>Рыночная реализуемость</a:t>
            </a:r>
            <a:r>
              <a:rPr kumimoji="0" lang="ru-RU" altLang="ru-RU">
                <a:solidFill>
                  <a:srgbClr val="002060"/>
                </a:solidFill>
              </a:rPr>
              <a:t>. Существует ли на рынке потребность в подобном продукте? Как обеспечить спрос на продукцию проекта?</a:t>
            </a:r>
          </a:p>
          <a:p>
            <a:r>
              <a:rPr kumimoji="0" lang="ru-RU" altLang="ru-RU" b="1">
                <a:solidFill>
                  <a:srgbClr val="002060"/>
                </a:solidFill>
              </a:rPr>
              <a:t>Экономическая реализуемость</a:t>
            </a:r>
            <a:r>
              <a:rPr kumimoji="0" lang="ru-RU" altLang="ru-RU">
                <a:solidFill>
                  <a:srgbClr val="002060"/>
                </a:solidFill>
              </a:rPr>
              <a:t>. Сможет ли проект в будущем окупить свои затраты? </a:t>
            </a:r>
          </a:p>
          <a:p>
            <a:endParaRPr kumimoji="0" lang="ru-RU" altLang="ru-RU"/>
          </a:p>
          <a:p>
            <a:endParaRPr kumimoji="0" lang="ru-RU" alt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101378" name="TextBox 4">
            <a:extLst>
              <a:ext uri="{FF2B5EF4-FFF2-40B4-BE49-F238E27FC236}">
                <a16:creationId xmlns:a16="http://schemas.microsoft.com/office/drawing/2014/main" id="{A4B8C7F3-A992-DEE0-1750-170CB9365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4" y="4660901"/>
            <a:ext cx="82073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Как управлять рисками с помощью стандартов FERMA, COSO ERM, ISO 31000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en-US" altLang="ru-RU" sz="240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https://www.fcaudit.ru/blog/kak-upravlyat-riskami-s-pomoshchyu-standartov-ferma-coso-erm-iso-31000/</a:t>
            </a:r>
            <a:r>
              <a:rPr kumimoji="0"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01379" name="TextBox 6">
            <a:extLst>
              <a:ext uri="{FF2B5EF4-FFF2-40B4-BE49-F238E27FC236}">
                <a16:creationId xmlns:a16="http://schemas.microsoft.com/office/drawing/2014/main" id="{E13B3C64-F1D4-F470-EF9C-EEDED11A7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3482976"/>
            <a:ext cx="87423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Управление рисками </a:t>
            </a:r>
            <a:r>
              <a:rPr kumimoji="0"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Agile - </a:t>
            </a:r>
            <a:endParaRPr kumimoji="0" lang="ru-RU" altLang="ru-R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https://habr.com/ru/company/softline/blog/124213/</a:t>
            </a:r>
            <a:r>
              <a:rPr kumimoji="0"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en-US" altLang="ru-RU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1380" name="TextBox 8">
            <a:extLst>
              <a:ext uri="{FF2B5EF4-FFF2-40B4-BE49-F238E27FC236}">
                <a16:creationId xmlns:a16="http://schemas.microsoft.com/office/drawing/2014/main" id="{DD599622-39B8-01A0-A7FD-06FFEC9C9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675" y="457201"/>
            <a:ext cx="89296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рисками проекта -  </a:t>
            </a:r>
            <a:r>
              <a:rPr kumimoji="0" lang="ru-RU" altLang="ru-RU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https://forpm.ru/%D1%83%D0%BF%D1%80%D0%B0%D0%B2%D0%BB%D0%B5%D0%BD%D0%B8%D0%B5-%D1%80%D0%B8%D1%81%D0%BA%D0%B0%D0%BC%D0%B8-%D0%BF%D1%80%D0%BE%D0%B5%D0%BA%D1%82%D0%B0-%D0%BF%D0%BE-pmbok/</a:t>
            </a:r>
            <a:r>
              <a:rPr kumimoji="0"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102402" name="Объект 2">
            <a:extLst>
              <a:ext uri="{FF2B5EF4-FFF2-40B4-BE49-F238E27FC236}">
                <a16:creationId xmlns:a16="http://schemas.microsoft.com/office/drawing/2014/main" id="{F2C9CD46-5B78-DEB5-3B00-A9908A5E8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764" y="341313"/>
            <a:ext cx="4014787" cy="2698750"/>
          </a:xfrm>
        </p:spPr>
        <p:txBody>
          <a:bodyPr/>
          <a:lstStyle/>
          <a:p>
            <a:pPr algn="ctr"/>
            <a:r>
              <a:rPr lang="ru-RU" altLang="ru-RU"/>
              <a:t>Схема процессов управления рисками проекта в соответствии с </a:t>
            </a:r>
            <a:r>
              <a:rPr lang="ru-RU" altLang="ru-RU">
                <a:hlinkClick r:id="rId3"/>
              </a:rPr>
              <a:t>PMI PMBoK 5th Edition</a:t>
            </a:r>
            <a:endParaRPr lang="ru-RU" altLang="ru-RU"/>
          </a:p>
        </p:txBody>
      </p:sp>
      <p:pic>
        <p:nvPicPr>
          <p:cNvPr id="102403" name="Рисунок 3">
            <a:extLst>
              <a:ext uri="{FF2B5EF4-FFF2-40B4-BE49-F238E27FC236}">
                <a16:creationId xmlns:a16="http://schemas.microsoft.com/office/drawing/2014/main" id="{1179C086-2B53-D676-F702-6B0576AB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4" y="66676"/>
            <a:ext cx="5305425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FD6A43-D152-B5BE-932B-E0C211188821}"/>
              </a:ext>
            </a:extLst>
          </p:cNvPr>
          <p:cNvSpPr txBox="1"/>
          <p:nvPr/>
        </p:nvSpPr>
        <p:spPr>
          <a:xfrm>
            <a:off x="6735764" y="2576514"/>
            <a:ext cx="4014787" cy="3976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«План управления рисками»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который, согласно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PMBoK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должен включать в себя следующие элементы: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управления рисками;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ролей и ответственности;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управления рисками;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частоты выполнения процедур управления рисками;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рисков;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вероятности возникновения рисков и их последствий;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отчетности по рискам.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103426" name="Заголовок 1">
            <a:extLst>
              <a:ext uri="{FF2B5EF4-FFF2-40B4-BE49-F238E27FC236}">
                <a16:creationId xmlns:a16="http://schemas.microsoft.com/office/drawing/2014/main" id="{4C07F755-1022-8367-11B9-30AA9328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050" y="468895"/>
            <a:ext cx="8543925" cy="1325562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</a:rPr>
              <a:t>РИСКИ ПРОЕКТА </a:t>
            </a:r>
          </a:p>
        </p:txBody>
      </p:sp>
      <p:sp>
        <p:nvSpPr>
          <p:cNvPr id="103427" name="Объект 2">
            <a:extLst>
              <a:ext uri="{FF2B5EF4-FFF2-40B4-BE49-F238E27FC236}">
                <a16:creationId xmlns:a16="http://schemas.microsoft.com/office/drawing/2014/main" id="{4D78A650-47AB-1AAC-B570-F9B826C4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063" y="1767322"/>
            <a:ext cx="9155112" cy="989012"/>
          </a:xfrm>
        </p:spPr>
        <p:txBody>
          <a:bodyPr/>
          <a:lstStyle/>
          <a:p>
            <a:pPr marL="0" indent="0" algn="ctr">
              <a:buNone/>
            </a:pPr>
            <a:r>
              <a:rPr kumimoji="0" lang="ru-RU" altLang="ru-RU" dirty="0">
                <a:solidFill>
                  <a:srgbClr val="002060"/>
                </a:solidFill>
              </a:rPr>
              <a:t>Определите основные риски проекта, постройте матрицу</a:t>
            </a:r>
          </a:p>
          <a:p>
            <a:pPr marL="0" indent="0" algn="ctr">
              <a:buNone/>
            </a:pPr>
            <a:r>
              <a:rPr kumimoji="0" lang="ru-RU" altLang="ru-RU" dirty="0">
                <a:solidFill>
                  <a:srgbClr val="002060"/>
                </a:solidFill>
              </a:rPr>
              <a:t>Как вы будете управлять этими рисками (снижать) </a:t>
            </a:r>
          </a:p>
          <a:p>
            <a:pPr marL="0" indent="0" algn="ctr"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  <p:pic>
        <p:nvPicPr>
          <p:cNvPr id="103431" name="Рисунок 1">
            <a:extLst>
              <a:ext uri="{FF2B5EF4-FFF2-40B4-BE49-F238E27FC236}">
                <a16:creationId xmlns:a16="http://schemas.microsoft.com/office/drawing/2014/main" id="{78EF4FF1-0901-578A-2392-6401CBF39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3197226"/>
            <a:ext cx="77660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114690" name="Объект 2">
            <a:extLst>
              <a:ext uri="{FF2B5EF4-FFF2-40B4-BE49-F238E27FC236}">
                <a16:creationId xmlns:a16="http://schemas.microsoft.com/office/drawing/2014/main" id="{5EFC7851-4988-E052-C58B-2DC4B3CDB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39" y="1433514"/>
            <a:ext cx="8543925" cy="435133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sz="3600" b="1"/>
              <a:t>MVP</a:t>
            </a:r>
            <a:endParaRPr lang="ru-RU" altLang="ru-RU" sz="3600" b="1"/>
          </a:p>
          <a:p>
            <a:pPr marL="0" indent="0"/>
            <a:r>
              <a:rPr lang="ru-RU" altLang="ru-RU" sz="3600"/>
              <a:t>Приложение</a:t>
            </a:r>
          </a:p>
          <a:p>
            <a:pPr marL="0" indent="0"/>
            <a:r>
              <a:rPr lang="ru-RU" altLang="ru-RU" sz="3600"/>
              <a:t>Лэндинг с предзаказом</a:t>
            </a:r>
          </a:p>
          <a:p>
            <a:pPr marL="0" indent="0"/>
            <a:r>
              <a:rPr lang="ru-RU" altLang="ru-RU" sz="3600"/>
              <a:t>Чатбот</a:t>
            </a:r>
          </a:p>
          <a:p>
            <a:pPr marL="0" indent="0"/>
            <a:r>
              <a:rPr lang="ru-RU" altLang="ru-RU" sz="3600"/>
              <a:t>Коммерческое предложение и рассылка</a:t>
            </a:r>
          </a:p>
          <a:p>
            <a:pPr marL="0" indent="0"/>
            <a:r>
              <a:rPr lang="ru-RU" altLang="ru-RU" sz="3600"/>
              <a:t>Прототип</a:t>
            </a:r>
          </a:p>
        </p:txBody>
      </p:sp>
    </p:spTree>
    <p:extLst>
      <p:ext uri="{BB962C8B-B14F-4D97-AF65-F5344CB8AC3E}">
        <p14:creationId xmlns:p14="http://schemas.microsoft.com/office/powerpoint/2010/main" val="2225169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"/>
            <a:ext cx="12057871" cy="6856476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03960" y="89816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Спасибо за внимание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FB96C5E4-ADF5-43A8-E8D7-DF000C99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013" y="360161"/>
            <a:ext cx="9688421" cy="1112465"/>
          </a:xfrm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3600" b="1" dirty="0"/>
              <a:t>Проблема и ценностное предложение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683D1D-68EE-44F3-ACDE-3A50C09BE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i="0" dirty="0">
                <a:effectLst/>
              </a:rPr>
              <a:t>Ключевая проблема: Цифровой хаос и правовой вакуум</a:t>
            </a:r>
            <a:endParaRPr lang="ru-RU" b="0" i="0" dirty="0">
              <a:effectLst/>
            </a:endParaRPr>
          </a:p>
          <a:p>
            <a:pPr marL="0" indent="0" algn="just">
              <a:buNone/>
            </a:pPr>
            <a:r>
              <a:rPr lang="ru-RU" b="0" i="0" dirty="0">
                <a:effectLst/>
              </a:rPr>
              <a:t>В условиях взрывного роста числа программных систем и ИИ отсутствует единая система их идентификации и учёта. Это создает правовой вакуум, где невозможно ответить на базовые вопросы: </a:t>
            </a:r>
            <a:r>
              <a:rPr lang="ru-RU" b="0" i="1" dirty="0">
                <a:effectLst/>
              </a:rPr>
              <a:t>Что это за система? Кто ей владеет? На что она имеет право? Какую ответственность несёт?</a:t>
            </a:r>
            <a:endParaRPr lang="ru-RU" b="0" i="0" dirty="0">
              <a:effectLst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FB96C5E4-ADF5-43A8-E8D7-DF000C99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013" y="360161"/>
            <a:ext cx="9688421" cy="1112465"/>
          </a:xfrm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3600" b="1" dirty="0"/>
              <a:t>Проблема и ценностное предложение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F6FA0D63-48BD-4903-AF0A-A6217BFB4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371082"/>
              </p:ext>
            </p:extLst>
          </p:nvPr>
        </p:nvGraphicFramePr>
        <p:xfrm>
          <a:off x="1624015" y="1593782"/>
          <a:ext cx="9688419" cy="4969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473">
                  <a:extLst>
                    <a:ext uri="{9D8B030D-6E8A-4147-A177-3AD203B41FA5}">
                      <a16:colId xmlns:a16="http://schemas.microsoft.com/office/drawing/2014/main" val="154607201"/>
                    </a:ext>
                  </a:extLst>
                </a:gridCol>
                <a:gridCol w="3229473">
                  <a:extLst>
                    <a:ext uri="{9D8B030D-6E8A-4147-A177-3AD203B41FA5}">
                      <a16:colId xmlns:a16="http://schemas.microsoft.com/office/drawing/2014/main" val="4287581511"/>
                    </a:ext>
                  </a:extLst>
                </a:gridCol>
                <a:gridCol w="3229473">
                  <a:extLst>
                    <a:ext uri="{9D8B030D-6E8A-4147-A177-3AD203B41FA5}">
                      <a16:colId xmlns:a16="http://schemas.microsoft.com/office/drawing/2014/main" val="2660244588"/>
                    </a:ext>
                  </a:extLst>
                </a:gridCol>
              </a:tblGrid>
              <a:tr h="917952">
                <a:tc>
                  <a:txBody>
                    <a:bodyPr/>
                    <a:lstStyle/>
                    <a:p>
                      <a:r>
                        <a:rPr lang="ru-RU" dirty="0"/>
                        <a:t>Целевая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Основные «боли» и проблемы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Доказательства и аргументы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269842"/>
                  </a:ext>
                </a:extLst>
              </a:tr>
              <a:tr h="1298049"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Государство (Регулятор)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Невозможность эффективного контроля и регулирования цифровой среды.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Риски для нацбезопасности от неучтенных систем.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Фрагментированность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данных.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Минцифры</a:t>
                      </a:r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"Необходима система идентификации и прослеживаемости алгоритмов ИИ" (Стратегия развития ИИ до 2030).</a:t>
                      </a:r>
                      <a:br>
                        <a:rPr lang="ru-RU" sz="1000" dirty="0"/>
                      </a:br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СМИ: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Постоянные сообщения об инцидентах с ИИ и алгоритмами, где непонятно, кто несет ответственность.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243589"/>
                  </a:ext>
                </a:extLst>
              </a:tr>
              <a:tr h="917952"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Крупный бизнес и госкомпании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Юридические риски при использовании несертифицированных систем/ИИ.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Сложность соответствия требованиям при множестве разрозненных реестров.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Репутационные потери в случае сбоев.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Опросы RBI: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Более 65% компаний называют правовую неопределенность главным барьером для внедрения ИИ.</a:t>
                      </a:r>
                      <a:br>
                        <a:rPr lang="ru-RU" sz="1000" dirty="0"/>
                      </a:br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Кейсы: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Скандалы с дискриминационными алгоритмами в кредитовании и HR.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060347"/>
                  </a:ext>
                </a:extLst>
              </a:tr>
              <a:tr h="917952"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Разработчики (Стартапы, </a:t>
                      </a:r>
                      <a:r>
                        <a:rPr lang="en-US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IT-</a:t>
                      </a:r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компании)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Барьеры для выхода на рынок, особенно в госсектор.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Отсутствие "цифровой доверенной репутации" для своего продукта.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Административные барьеры и время на согласования в разных инстанциях.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Форум "Открытые инновации":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Молодые команды жалуются на невозможность доказать "легальность" своего алгоритма без связей и ресурсов.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082383"/>
                  </a:ext>
                </a:extLst>
              </a:tr>
              <a:tr h="917952"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Конечные пользователи (Граждане, бизнес)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Недоверие к решениям, принимаемым "черным ящиком".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Отсутствие прозрачности и механизмов подачи жалоб.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Проблемы с защитой прав при взаимодействии с AI.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Соцсети: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Посты и жалобы на "несправедливые" решения алгоритмов (от банков до госуслуг).</a:t>
                      </a:r>
                      <a:br>
                        <a:rPr lang="ru-RU" sz="1000" dirty="0"/>
                      </a:br>
                      <a:r>
                        <a:rPr lang="ru-RU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Роскомнадзор:</a:t>
                      </a:r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Рост обращений по поводу решений, принятых алгоритмами.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849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83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FB96C5E4-ADF5-43A8-E8D7-DF000C99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013" y="360161"/>
            <a:ext cx="9688421" cy="1112465"/>
          </a:xfrm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3600" b="1" dirty="0"/>
              <a:t>Проблема и ценностное предложение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683D1D-68EE-44F3-ACDE-3A50C09BE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b="1" i="0" dirty="0">
                <a:effectLst/>
              </a:rPr>
              <a:t>Как проект ХЕЛП решает эти проблемы?</a:t>
            </a:r>
            <a:endParaRPr lang="ru-RU" b="0" i="0" dirty="0">
              <a:effectLst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Для Регулятора:</a:t>
            </a:r>
            <a:r>
              <a:rPr lang="ru-RU" b="0" i="0" dirty="0">
                <a:effectLst/>
              </a:rPr>
              <a:t> Мы предоставляем </a:t>
            </a:r>
            <a:r>
              <a:rPr lang="ru-RU" b="1" i="0" dirty="0">
                <a:effectLst/>
              </a:rPr>
              <a:t>единый источник истины</a:t>
            </a:r>
            <a:r>
              <a:rPr lang="ru-RU" b="0" i="0" dirty="0">
                <a:effectLst/>
              </a:rPr>
              <a:t> и инструмент для контроля. Теперь можно в режиме близком к реальному времени видеть, какие системы работают, кто за них отвечает и какова их сфера воздействия.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Для Бизнеса:</a:t>
            </a:r>
            <a:r>
              <a:rPr lang="ru-RU" b="0" i="0" dirty="0">
                <a:effectLst/>
              </a:rPr>
              <a:t> Мы даем </a:t>
            </a:r>
            <a:r>
              <a:rPr lang="ru-RU" b="1" i="0" dirty="0">
                <a:effectLst/>
              </a:rPr>
              <a:t>юридическую определенность</a:t>
            </a:r>
            <a:r>
              <a:rPr lang="ru-RU" b="0" i="0" dirty="0">
                <a:effectLst/>
              </a:rPr>
              <a:t> и </a:t>
            </a:r>
            <a:r>
              <a:rPr lang="ru-RU" b="1" i="0" dirty="0">
                <a:effectLst/>
              </a:rPr>
              <a:t>«цифровой паспорт»</a:t>
            </a:r>
            <a:r>
              <a:rPr lang="ru-RU" b="0" i="0" dirty="0">
                <a:effectLst/>
              </a:rPr>
              <a:t>, который является пропуском на рынок и инструментом доверия для клиентов.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Для Разработчиков:</a:t>
            </a:r>
            <a:r>
              <a:rPr lang="ru-RU" b="0" i="0" dirty="0">
                <a:effectLst/>
              </a:rPr>
              <a:t> Мы создаем </a:t>
            </a:r>
            <a:r>
              <a:rPr lang="ru-RU" b="1" i="0" dirty="0">
                <a:effectLst/>
              </a:rPr>
              <a:t>прозрачные и равные «правила игры»</a:t>
            </a:r>
            <a:r>
              <a:rPr lang="ru-RU" b="0" i="0" dirty="0">
                <a:effectLst/>
              </a:rPr>
              <a:t>. Получить номер и паспорт для системы — это четкая процедура, а не лотерея.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Для Пользователей:</a:t>
            </a:r>
            <a:r>
              <a:rPr lang="ru-RU" b="0" i="0" dirty="0">
                <a:effectLst/>
              </a:rPr>
              <a:t> Мы обеспечиваем </a:t>
            </a:r>
            <a:r>
              <a:rPr lang="ru-RU" b="1" i="0" dirty="0">
                <a:effectLst/>
              </a:rPr>
              <a:t>подотчетность</a:t>
            </a:r>
            <a:r>
              <a:rPr lang="ru-RU" b="0" i="0" dirty="0">
                <a:effectLst/>
              </a:rPr>
              <a:t>. Зная номер системы, можно найти ее владельца и предъявить претензию через официальные каналы.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i="0" dirty="0">
                <a:effectLst/>
              </a:rPr>
              <a:t>ХЕЛП — это не просто реестр. Это инфраструктура доверия для новой цифровой реальности.</a:t>
            </a:r>
            <a:endParaRPr lang="ru-RU" b="0" i="0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58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-11516"/>
            <a:ext cx="12192000" cy="6856476"/>
          </a:xfrm>
          <a:prstGeom prst="rect">
            <a:avLst/>
          </a:prstGeom>
        </p:spPr>
      </p:pic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1F065F3B-F0F9-1B49-8774-7D2F7FE3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7" y="604388"/>
            <a:ext cx="8543925" cy="13255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КОМАНДА ПРОЕКТА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569D715-C12E-3644-8AB2-BDA80BD391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454790"/>
              </p:ext>
            </p:extLst>
          </p:nvPr>
        </p:nvGraphicFramePr>
        <p:xfrm>
          <a:off x="1824036" y="1810011"/>
          <a:ext cx="9308624" cy="4874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4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4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239">
                <a:tc>
                  <a:txBody>
                    <a:bodyPr/>
                    <a:lstStyle/>
                    <a:p>
                      <a:r>
                        <a:rPr lang="ru-RU" sz="1800" dirty="0"/>
                        <a:t>Необходимые роли в проекте</a:t>
                      </a:r>
                    </a:p>
                  </a:txBody>
                  <a:tcPr marL="74299" marR="74299" marT="45757" marB="4575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Обоснование </a:t>
                      </a:r>
                    </a:p>
                  </a:txBody>
                  <a:tcPr marL="74299" marR="74299" marT="45757" marB="457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21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Тимлид</a:t>
                      </a:r>
                    </a:p>
                  </a:txBody>
                  <a:tcPr marL="73129" marR="73129" marT="62733" marB="46843" horzOverflow="overflow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Ключевой координатор.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Обеспечивает целостность видения, связывает техническую разработку с требованиями </a:t>
                      </a:r>
                      <a:r>
                        <a:rPr lang="ru-RU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госзаказчика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принимает итоговые решения в условиях высокой неопределённости, неся за них ответственность.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4299" marR="74299" marT="45757" marB="457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279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Исследователь</a:t>
                      </a:r>
                    </a:p>
                  </a:txBody>
                  <a:tcPr marL="73129" marR="73129" marT="62733" marB="46843" horzOverflow="overflow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Фундамент достоверности.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Анализирует нормативную базу, аналоги и "боли" клиентов, обеспечивая соответствие проекта реальным, а не гипотетическим потребностям и правовым рамкам.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4299" marR="74299" marT="45757" marB="457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49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Таймкипер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73129" marR="73129" marT="62733" marB="46843" horzOverflow="overflow"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ru-RU" sz="1200" b="1" dirty="0">
                          <a:effectLst/>
                          <a:latin typeface="+mn-lt"/>
                        </a:rPr>
                        <a:t>Двигатель прогресса.</a:t>
                      </a:r>
                      <a:r>
                        <a:rPr lang="ru-RU" sz="1200" b="0" dirty="0">
                          <a:effectLst/>
                          <a:latin typeface="+mn-lt"/>
                        </a:rPr>
                        <a:t> Борется с "синдромом бесконечного проекта" через жёсткий контроль времени и приоритетов, не позволяя команде утонуть в обсуждениях и гарантируя движение к целям.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521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just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Скрайбер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73129" marR="73129" marT="62733" marB="46843" horzOverflow="overflow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Гарант ясности и преемственности.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Фиксирует решения, договорённости и создаёт единое поле смыслов для всех участников, что критически важно для проекта с высокими юридическими рисками и долгим жизненным циклом.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74299" marR="74299" marT="45757" marB="4575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493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5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5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F6FC6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5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5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BD0D9"/>
                          </a:solidFill>
                          <a:latin typeface="Georgia" panose="02040502050405020303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Финишер</a:t>
                      </a:r>
                    </a:p>
                  </a:txBody>
                  <a:tcPr marL="73129" marR="73129" marT="62733" marB="46843" horzOverflow="overflow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err="1">
                          <a:effectLst/>
                          <a:latin typeface="+mn-lt"/>
                        </a:rPr>
                        <a:t>Обеспечитель</a:t>
                      </a:r>
                      <a:r>
                        <a:rPr lang="ru-RU" sz="1200" b="1" dirty="0">
                          <a:effectLst/>
                          <a:latin typeface="+mn-lt"/>
                        </a:rPr>
                        <a:t> результата.</a:t>
                      </a:r>
                      <a:r>
                        <a:rPr lang="ru-RU" sz="1200" b="0" dirty="0">
                          <a:effectLst/>
                          <a:latin typeface="+mn-lt"/>
                        </a:rPr>
                        <a:t> Контролирует качество и "закрытие" задач, переводя идеи и обсуждения в конкретные, завершённые результаты, не давая проекту превратиться в "вечно строящийся" объект.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БИЗНЕС-ИДЕЯ, БИЗНЕС-МОДЕЛЬ, БИЗНЕС</a:t>
            </a:r>
            <a:r>
              <a:rPr lang="en-US" altLang="ru-RU" sz="3200" b="1" dirty="0">
                <a:solidFill>
                  <a:srgbClr val="002060"/>
                </a:solidFill>
              </a:rPr>
              <a:t>-</a:t>
            </a:r>
            <a:r>
              <a:rPr lang="ru-RU" altLang="ru-RU" sz="3200" b="1" dirty="0">
                <a:solidFill>
                  <a:srgbClr val="002060"/>
                </a:solidFill>
              </a:rPr>
              <a:t>ПЛАН 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524150"/>
            <a:ext cx="9453562" cy="4351337"/>
          </a:xfrm>
        </p:spPr>
        <p:txBody>
          <a:bodyPr/>
          <a:lstStyle/>
          <a:p>
            <a:pPr algn="just" eaLnBrk="1" hangingPunct="1"/>
            <a:r>
              <a:rPr kumimoji="0" lang="ru-RU" altLang="ru-RU" dirty="0">
                <a:solidFill>
                  <a:srgbClr val="002060"/>
                </a:solidFill>
              </a:rPr>
              <a:t>Описать </a:t>
            </a:r>
            <a:r>
              <a:rPr kumimoji="0" lang="ru-RU" altLang="ru-RU" b="1" u="sng" dirty="0">
                <a:solidFill>
                  <a:srgbClr val="002060"/>
                </a:solidFill>
              </a:rPr>
              <a:t>3 бизнес-модели </a:t>
            </a:r>
            <a:r>
              <a:rPr kumimoji="0" lang="ru-RU" altLang="ru-RU" dirty="0">
                <a:solidFill>
                  <a:srgbClr val="002060"/>
                </a:solidFill>
              </a:rPr>
              <a:t>в рамках которых может развиваться проект</a:t>
            </a:r>
            <a:r>
              <a:rPr kumimoji="0" lang="en-US" altLang="ru-RU" dirty="0">
                <a:solidFill>
                  <a:srgbClr val="002060"/>
                </a:solidFill>
              </a:rPr>
              <a:t>. </a:t>
            </a:r>
            <a:r>
              <a:rPr kumimoji="0" lang="ru-RU" altLang="ru-RU" b="1" u="sng" dirty="0">
                <a:solidFill>
                  <a:srgbClr val="002060"/>
                </a:solidFill>
              </a:rPr>
              <a:t>Создать канву </a:t>
            </a:r>
            <a:r>
              <a:rPr kumimoji="0" lang="ru-RU" altLang="ru-RU" b="1" u="sng" dirty="0" err="1">
                <a:solidFill>
                  <a:srgbClr val="002060"/>
                </a:solidFill>
              </a:rPr>
              <a:t>Остервальдера</a:t>
            </a:r>
            <a:endParaRPr kumimoji="0" lang="ru-RU" altLang="ru-RU" b="1" u="sng" dirty="0">
              <a:solidFill>
                <a:srgbClr val="002060"/>
              </a:solidFill>
            </a:endParaRPr>
          </a:p>
          <a:p>
            <a:pPr algn="just" eaLnBrk="1" hangingPunct="1"/>
            <a:r>
              <a:rPr kumimoji="0" lang="ru-RU" altLang="ru-RU" dirty="0">
                <a:solidFill>
                  <a:srgbClr val="002060"/>
                </a:solidFill>
              </a:rPr>
              <a:t>Описать целевого потребителя, </a:t>
            </a:r>
            <a:r>
              <a:rPr kumimoji="0" lang="ru-RU" altLang="ru-RU" b="1" u="sng" dirty="0">
                <a:solidFill>
                  <a:srgbClr val="002060"/>
                </a:solidFill>
              </a:rPr>
              <a:t>подготовить карту эмпатии и 3 аватара основных клиентов</a:t>
            </a:r>
          </a:p>
          <a:p>
            <a:pPr algn="just" eaLnBrk="1" hangingPunct="1"/>
            <a:r>
              <a:rPr kumimoji="0" lang="ru-RU" altLang="ru-RU" b="1" u="sng" dirty="0">
                <a:solidFill>
                  <a:srgbClr val="002060"/>
                </a:solidFill>
              </a:rPr>
              <a:t>Сформулировать уникальное торговое предложение УТП</a:t>
            </a:r>
          </a:p>
          <a:p>
            <a:pPr algn="just" eaLnBrk="1" hangingPunct="1"/>
            <a:r>
              <a:rPr kumimoji="0" lang="ru-RU" altLang="ru-RU" dirty="0">
                <a:solidFill>
                  <a:srgbClr val="002060"/>
                </a:solidFill>
              </a:rPr>
              <a:t> В заключении </a:t>
            </a:r>
            <a:r>
              <a:rPr kumimoji="0" lang="ru-RU" altLang="ru-RU" b="1" u="sng" dirty="0">
                <a:solidFill>
                  <a:srgbClr val="002060"/>
                </a:solidFill>
              </a:rPr>
              <a:t>построить прогнозный период масштабирования проекта на 3 года и стратегию выхода инвестора из проекта (</a:t>
            </a:r>
            <a:r>
              <a:rPr kumimoji="0" lang="en-US" altLang="ru-RU" b="1" u="sng" dirty="0">
                <a:solidFill>
                  <a:srgbClr val="002060"/>
                </a:solidFill>
              </a:rPr>
              <a:t>M&amp;A,IPO</a:t>
            </a:r>
            <a:r>
              <a:rPr kumimoji="0" lang="ru-RU" altLang="ru-RU" b="1" u="sng" dirty="0">
                <a:solidFill>
                  <a:srgbClr val="002060"/>
                </a:solidFill>
              </a:rPr>
              <a:t>)</a:t>
            </a:r>
            <a:r>
              <a:rPr kumimoji="0" lang="en-US" altLang="ru-RU" b="1" u="sng" dirty="0">
                <a:solidFill>
                  <a:srgbClr val="002060"/>
                </a:solidFill>
              </a:rPr>
              <a:t>. </a:t>
            </a:r>
            <a:r>
              <a:rPr kumimoji="0" lang="ru-RU" altLang="ru-RU" dirty="0">
                <a:solidFill>
                  <a:srgbClr val="002060"/>
                </a:solidFill>
              </a:rPr>
              <a:t>За какую цену инвестор сможет продать свою долю в проекте</a:t>
            </a:r>
            <a:r>
              <a:rPr kumimoji="0" lang="en-US" altLang="ru-RU" dirty="0">
                <a:solidFill>
                  <a:srgbClr val="002060"/>
                </a:solidFill>
              </a:rPr>
              <a:t> </a:t>
            </a:r>
            <a:endParaRPr kumimoji="0" lang="ru-RU" altLang="ru-RU" dirty="0">
              <a:solidFill>
                <a:srgbClr val="00206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2948" y="-11516"/>
            <a:ext cx="12057871" cy="6856476"/>
          </a:xfrm>
          <a:prstGeom prst="rect">
            <a:avLst/>
          </a:prstGeom>
        </p:spPr>
      </p:pic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14C1213-DDBF-4931-9E9F-07CC9F29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39" y="348435"/>
            <a:ext cx="8543925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ru-RU" altLang="ru-RU" sz="2800" dirty="0"/>
            </a:br>
            <a:r>
              <a:rPr lang="ru-RU" altLang="ru-RU" sz="3200" b="1" dirty="0">
                <a:solidFill>
                  <a:srgbClr val="002060"/>
                </a:solidFill>
              </a:rPr>
              <a:t>Государственная система (</a:t>
            </a:r>
            <a:r>
              <a:rPr lang="en-US" altLang="ru-RU" sz="3200" b="1" dirty="0">
                <a:solidFill>
                  <a:srgbClr val="002060"/>
                </a:solidFill>
              </a:rPr>
              <a:t>B2B)</a:t>
            </a:r>
            <a:br>
              <a:rPr kumimoji="0" lang="en-US" altLang="ru-RU" dirty="0"/>
            </a:br>
            <a:endParaRPr kumimoji="0" lang="ru-RU" altLang="ru-RU" dirty="0"/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56394C34-FC01-3CA2-AFEF-B3412BAB1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0" y="1524150"/>
            <a:ext cx="9453562" cy="435133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Суть:</a:t>
            </a:r>
            <a:r>
              <a:rPr lang="ru-RU" b="0" i="0" dirty="0">
                <a:effectLst/>
              </a:rPr>
              <a:t> Проект финансируется как критически важная государственная инфраструктура, аналогично Госуслугам.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Ценностное предложение:</a:t>
            </a:r>
            <a:r>
              <a:rPr lang="ru-RU" b="0" i="0" dirty="0">
                <a:effectLst/>
              </a:rPr>
              <a:t> Обеспечение цифрового суверенитета, национальной безопасности и контроля над цифровой средой РФ.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Поток доходов:</a:t>
            </a:r>
            <a:r>
              <a:rPr lang="ru-RU" b="0" i="0" dirty="0">
                <a:effectLst/>
              </a:rPr>
              <a:t> Прямое государственное финансирование (субсидии, гранты), оплата из федерального бюджета как заказчика.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Целевой потребитель:</a:t>
            </a:r>
            <a:r>
              <a:rPr lang="ru-RU" b="0" i="0" dirty="0">
                <a:effectLst/>
              </a:rPr>
              <a:t> </a:t>
            </a:r>
            <a:r>
              <a:rPr lang="ru-RU" b="0" i="0" dirty="0" err="1">
                <a:effectLst/>
              </a:rPr>
              <a:t>Минцифры</a:t>
            </a:r>
            <a:r>
              <a:rPr lang="ru-RU" b="0" i="0" dirty="0">
                <a:effectLst/>
              </a:rPr>
              <a:t>, ФСБ, Роскомнадзор.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effectLst/>
              </a:rPr>
              <a:t>Обоснование:</a:t>
            </a:r>
            <a:r>
              <a:rPr lang="ru-RU" b="0" i="0" dirty="0">
                <a:effectLst/>
              </a:rPr>
              <a:t> Позволяет построить и масштабировать платформу без давления краткосрочной окупаемости, обеспечивая бесплатность для базовых пользователей.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3384</Words>
  <Application>Microsoft Office PowerPoint</Application>
  <PresentationFormat>Широкоэкранный</PresentationFormat>
  <Paragraphs>476</Paragraphs>
  <Slides>39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quote-cjk-patch</vt:lpstr>
      <vt:lpstr>Times New Roman</vt:lpstr>
      <vt:lpstr>Тема Office</vt:lpstr>
      <vt:lpstr>    Хранилище Единых Лицензий и Паспортов  Чижов Д.О., Женов И.А., Вербицкий А.А., Галкина В.В., Блинова И.В., И923Б</vt:lpstr>
      <vt:lpstr>ХЕЛП Национальная платформа учета систем и искусственных интеллектов</vt:lpstr>
      <vt:lpstr>Презентация PowerPoint</vt:lpstr>
      <vt:lpstr>Проблема и ценностное предложение</vt:lpstr>
      <vt:lpstr>Проблема и ценностное предложение</vt:lpstr>
      <vt:lpstr>Проблема и ценностное предложение</vt:lpstr>
      <vt:lpstr>КОМАНДА ПРОЕКТА</vt:lpstr>
      <vt:lpstr> БИЗНЕС-ИДЕЯ, БИЗНЕС-МОДЕЛЬ, БИЗНЕС-ПЛАН  </vt:lpstr>
      <vt:lpstr> Государственная система (B2B) </vt:lpstr>
      <vt:lpstr> Лицензирование и сертификация (B2B) </vt:lpstr>
      <vt:lpstr> Экосистема и монетизация данных (B2B2C) </vt:lpstr>
      <vt:lpstr> Целевой потребитель: Карта эмпатии </vt:lpstr>
      <vt:lpstr> Целевой потребитель: Аватары клиентов </vt:lpstr>
      <vt:lpstr> УТП </vt:lpstr>
      <vt:lpstr> Прогноз масштабирования и стратегия выхода </vt:lpstr>
      <vt:lpstr> Решение </vt:lpstr>
      <vt:lpstr> Результаты </vt:lpstr>
      <vt:lpstr> Призыв к действию (СТА) </vt:lpstr>
      <vt:lpstr>PRODUCT DEVELOPMENT. РАЗРАБОТКА ПРОДУКТА </vt:lpstr>
      <vt:lpstr>Презентация PowerPoint</vt:lpstr>
      <vt:lpstr>Презентация PowerPoint</vt:lpstr>
      <vt:lpstr>СUSTOMER DEVELOPMENT</vt:lpstr>
      <vt:lpstr>НЕМАТЕРИАЛЬНЫЕ АКТИВЫ  И ОХРАНА ИНТЕЛЛЕКТУАЛЬНОЙ СОБСТВЕННОСТИ</vt:lpstr>
      <vt:lpstr>Презентация PowerPoint</vt:lpstr>
      <vt:lpstr>ВЫБОР МОДЕЛИ КОММЕРЦИАЛИЗАЦИИ:  ТРАНСФЕР ТЕХНОЛОГИЙ И ЛИЦЕНЗИРОВАНИЕ </vt:lpstr>
      <vt:lpstr>ВЫБОР МОДЕЛИ КОММЕРЦИАЛИЗАЦИИ:  СОЗДАНИЕ СТАРТАПА (1) </vt:lpstr>
      <vt:lpstr>Презентация PowerPoint</vt:lpstr>
      <vt:lpstr>ВЫБОР МОДЕЛИ КОММЕРЦИАЛИЗАЦИИ:  СОЗДАНИЕ СТАРТАПА (2) </vt:lpstr>
      <vt:lpstr>ВЫБОР МОДЕЛИ КОММЕРЦИАЛИЗАЦИИ: КОММЕРЧЕСКИЙ НИОКР </vt:lpstr>
      <vt:lpstr>    ИНСТРУМЕНТЫ  ПРИВЛЕЧЕНИЯ ФИНАНСИРОВАНИЯ  </vt:lpstr>
      <vt:lpstr>Презентация PowerPoint</vt:lpstr>
      <vt:lpstr>ОЦЕНКА ИНВЕСТИЦИОННОЙ ПРИВЛЕКАТЕЛЬНОСТИ ПРОЕКТА (1) </vt:lpstr>
      <vt:lpstr>Презентация PowerPoint</vt:lpstr>
      <vt:lpstr>ОЦЕНКА ИНВЕСТИЦИОННОЙ ПРИВЛЕКАТЕЛЬНОСТИ ПРОЕКТА (2) </vt:lpstr>
      <vt:lpstr>Презентация PowerPoint</vt:lpstr>
      <vt:lpstr>Презентация PowerPoint</vt:lpstr>
      <vt:lpstr>РИСКИ ПРОЕКТА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   Автор презентации</dc:title>
  <dc:creator>Ольга Медведева</dc:creator>
  <cp:lastModifiedBy>Irina Blinova</cp:lastModifiedBy>
  <cp:revision>13</cp:revision>
  <dcterms:created xsi:type="dcterms:W3CDTF">2023-04-18T08:58:48Z</dcterms:created>
  <dcterms:modified xsi:type="dcterms:W3CDTF">2025-12-11T21:25:14Z</dcterms:modified>
</cp:coreProperties>
</file>