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0" r:id="rId2"/>
    <p:sldId id="281" r:id="rId3"/>
    <p:sldId id="286" r:id="rId4"/>
    <p:sldId id="291" r:id="rId5"/>
    <p:sldId id="296" r:id="rId6"/>
    <p:sldId id="301" r:id="rId7"/>
    <p:sldId id="306" r:id="rId8"/>
    <p:sldId id="307" r:id="rId9"/>
    <p:sldId id="308" r:id="rId10"/>
    <p:sldId id="309" r:id="rId11"/>
    <p:sldId id="269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o vu" initials="bv" lastIdx="3" clrIdx="0">
    <p:extLst>
      <p:ext uri="{19B8F6BF-5375-455C-9EA6-DF929625EA0E}">
        <p15:presenceInfo xmlns:p15="http://schemas.microsoft.com/office/powerpoint/2012/main" userId="dedbe8edb63294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FF"/>
    <a:srgbClr val="FCAF17"/>
    <a:srgbClr val="FBB3C1"/>
    <a:srgbClr val="B5D8E1"/>
    <a:srgbClr val="FD493D"/>
    <a:srgbClr val="FF2F2D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9" autoAdjust="0"/>
    <p:restoredTop sz="94666"/>
  </p:normalViewPr>
  <p:slideViewPr>
    <p:cSldViewPr snapToGrid="0" snapToObjects="1" showGuides="1">
      <p:cViewPr varScale="1">
        <p:scale>
          <a:sx n="74" d="100"/>
          <a:sy n="74" d="100"/>
        </p:scale>
        <p:origin x="979" y="77"/>
      </p:cViewPr>
      <p:guideLst>
        <p:guide orient="horz" pos="2160"/>
        <p:guide pos="393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9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1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2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9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0F754C2-6016-7F50-7120-DABB1B88B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-150223"/>
            <a:ext cx="12213266" cy="6985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98BDDE-14E4-B9A9-A623-BD829FF15AFF}"/>
              </a:ext>
            </a:extLst>
          </p:cNvPr>
          <p:cNvSpPr txBox="1"/>
          <p:nvPr/>
        </p:nvSpPr>
        <p:spPr>
          <a:xfrm>
            <a:off x="534916" y="4348367"/>
            <a:ext cx="4931606" cy="2123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dirty="0">
                <a:solidFill>
                  <a:srgbClr val="42448E"/>
                </a:solidFill>
                <a:latin typeface="Gilroy ExtraBold" panose="00000900000000000000" pitchFamily="50" charset="-52"/>
              </a:rPr>
              <a:t>Виктория Костикова</a:t>
            </a:r>
            <a:r>
              <a:rPr lang="vi-VN" sz="2400" dirty="0">
                <a:solidFill>
                  <a:srgbClr val="42448E"/>
                </a:solidFill>
                <a:latin typeface="Gilroy ExtraBold" panose="00000900000000000000" pitchFamily="50" charset="-52"/>
              </a:rPr>
              <a:t> – </a:t>
            </a:r>
            <a:r>
              <a:rPr lang="ru-RU" sz="2400" dirty="0">
                <a:solidFill>
                  <a:srgbClr val="42448E"/>
                </a:solidFill>
                <a:latin typeface="Gilroy ExtraBold" panose="00000900000000000000" pitchFamily="50" charset="-52"/>
              </a:rPr>
              <a:t>Лидер</a:t>
            </a:r>
            <a:endParaRPr lang="vi-VN" sz="24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r>
              <a:rPr lang="ru-RU" sz="24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Ву</a:t>
            </a:r>
            <a:r>
              <a:rPr lang="ru-RU" sz="2400" dirty="0">
                <a:solidFill>
                  <a:srgbClr val="42448E"/>
                </a:solidFill>
                <a:latin typeface="Gilroy Light" panose="00000400000000000000" pitchFamily="50" charset="-52"/>
              </a:rPr>
              <a:t> Ань </a:t>
            </a:r>
            <a:r>
              <a:rPr lang="ru-RU" sz="24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Туан</a:t>
            </a:r>
            <a:endParaRPr lang="en-US" sz="24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r>
              <a:rPr lang="ru-RU" sz="2400" dirty="0">
                <a:solidFill>
                  <a:srgbClr val="42448E"/>
                </a:solidFill>
                <a:latin typeface="Gilroy Light" panose="00000400000000000000" pitchFamily="50" charset="-52"/>
              </a:rPr>
              <a:t>Чан </a:t>
            </a:r>
            <a:r>
              <a:rPr lang="ru-RU" sz="24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Зиеу</a:t>
            </a:r>
            <a:r>
              <a:rPr lang="ru-RU" sz="2400" dirty="0">
                <a:solidFill>
                  <a:srgbClr val="42448E"/>
                </a:solidFill>
                <a:latin typeface="Gilroy Light" panose="00000400000000000000" pitchFamily="50" charset="-52"/>
              </a:rPr>
              <a:t> Линь</a:t>
            </a:r>
          </a:p>
          <a:p>
            <a:endParaRPr lang="ru-RU" sz="24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endParaRPr lang="ru-R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4FCEC8-4422-4AE8-8D21-58EBEBAAE7DF}"/>
              </a:ext>
            </a:extLst>
          </p:cNvPr>
          <p:cNvSpPr/>
          <p:nvPr/>
        </p:nvSpPr>
        <p:spPr>
          <a:xfrm>
            <a:off x="6096000" y="-127322"/>
            <a:ext cx="6096000" cy="196606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7DDDFC-463A-4D38-AE28-5A523AF2F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57" y="616903"/>
            <a:ext cx="4480107" cy="47760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C2A1FF-41E1-4B93-806B-1CE0E3022203}"/>
              </a:ext>
            </a:extLst>
          </p:cNvPr>
          <p:cNvSpPr/>
          <p:nvPr/>
        </p:nvSpPr>
        <p:spPr>
          <a:xfrm>
            <a:off x="6096000" y="1838737"/>
            <a:ext cx="6096000" cy="501926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40C35-097D-450C-A2C5-7E7434A65DEC}"/>
              </a:ext>
            </a:extLst>
          </p:cNvPr>
          <p:cNvSpPr txBox="1"/>
          <p:nvPr/>
        </p:nvSpPr>
        <p:spPr>
          <a:xfrm>
            <a:off x="5684520" y="2704087"/>
            <a:ext cx="6653310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Gilroy Light" panose="00000400000000000000"/>
              </a:rPr>
              <a:t>Развивайся сам-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Gilroy Light" panose="00000400000000000000"/>
              </a:rPr>
              <a:t>развивай Москву!</a:t>
            </a:r>
            <a:endParaRPr lang="ru-RU" sz="5400" b="1" dirty="0">
              <a:solidFill>
                <a:schemeClr val="bg1"/>
              </a:solidFill>
              <a:highlight>
                <a:srgbClr val="FFFF00"/>
              </a:highlight>
              <a:latin typeface="Gilroy Light" panose="0000040000000000000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A7DA76-1632-474A-9B47-0FC7D61AF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8" y="3021496"/>
            <a:ext cx="5278942" cy="6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4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D60691-83D8-4DA7-A617-D31008756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-1011605" y="476317"/>
            <a:ext cx="5019725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000" dirty="0">
                <a:solidFill>
                  <a:srgbClr val="42448E"/>
                </a:solidFill>
                <a:latin typeface="Montserrat ExtraBold" pitchFamily="2" charset="-52"/>
              </a:rPr>
              <a:t>Ссылки на публикации, охват аудитории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21FF62E7-FC14-63FA-D2C4-4AD458155A21}"/>
              </a:ext>
            </a:extLst>
          </p:cNvPr>
          <p:cNvSpPr txBox="1"/>
          <p:nvPr/>
        </p:nvSpPr>
        <p:spPr>
          <a:xfrm>
            <a:off x="675025" y="1801750"/>
            <a:ext cx="1104453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-360000"/>
            <a:endParaRPr lang="ru-RU" dirty="0">
              <a:solidFill>
                <a:srgbClr val="42448E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-1197331" y="1216978"/>
            <a:ext cx="1196854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800" dirty="0">
                <a:solidFill>
                  <a:srgbClr val="42448E"/>
                </a:solidFill>
                <a:latin typeface="Montserrat ExtraBold" pitchFamily="2" charset="-52"/>
              </a:rPr>
              <a:t>Ссылки на публикации, охват аудитории</a:t>
            </a: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F6405-3731-43E9-B12E-06E51828EBA7}"/>
              </a:ext>
            </a:extLst>
          </p:cNvPr>
          <p:cNvSpPr/>
          <p:nvPr/>
        </p:nvSpPr>
        <p:spPr>
          <a:xfrm>
            <a:off x="9464040" y="6079840"/>
            <a:ext cx="2697684" cy="7781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BAF3F3-42AB-4687-AE9C-18F7A8252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92" y="6382498"/>
            <a:ext cx="2182903" cy="232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38FD5D-FE74-4F8A-8278-21CEB926CD87}"/>
              </a:ext>
            </a:extLst>
          </p:cNvPr>
          <p:cNvSpPr txBox="1"/>
          <p:nvPr/>
        </p:nvSpPr>
        <p:spPr>
          <a:xfrm>
            <a:off x="675025" y="2171078"/>
            <a:ext cx="1084195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Количество подписчиков в социальных сетях растет с публикацией новых выпусков.</a:t>
            </a:r>
          </a:p>
          <a:p>
            <a:endParaRPr lang="ru-RU" sz="18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Специальный репортаж ко Дню России набрал 1 144 просмотров на </a:t>
            </a:r>
            <a:r>
              <a:rPr lang="en-US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YOUTUBE, </a:t>
            </a:r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выпуск в гостях у братьев Запашных набрал 19 000 просмотров на </a:t>
            </a:r>
            <a:r>
              <a:rPr lang="en-US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YOUTUBE</a:t>
            </a:r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, интервью с Александрой Трусовой набрало 115 000 просмотров на </a:t>
            </a:r>
            <a:r>
              <a:rPr lang="en-US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YOUTUBE</a:t>
            </a:r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.</a:t>
            </a:r>
            <a:endParaRPr lang="en-US" sz="18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endParaRPr lang="en-US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endParaRPr lang="ru-RU" sz="18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endParaRPr lang="ru-RU" sz="18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13540A-1865-45D6-A39E-49E18676F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721" y="3725050"/>
            <a:ext cx="2247360" cy="22473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A3BA1E3-1940-4F8C-9043-B55700795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018" y="3801250"/>
            <a:ext cx="2101279" cy="21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94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Текст 2"/>
          <p:cNvSpPr txBox="1"/>
          <p:nvPr/>
        </p:nvSpPr>
        <p:spPr>
          <a:xfrm>
            <a:off x="3855202" y="1606701"/>
            <a:ext cx="6303852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6900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0"/>
              </a:rPr>
              <a:t>СПАСИБО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0"/>
              </a:rPr>
              <a:t>!</a:t>
            </a:r>
          </a:p>
          <a:p>
            <a:pPr>
              <a:defRPr sz="24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dirty="0">
              <a:latin typeface="Montserrat ExtraBold" panose="00000900000000000000" pitchFamily="2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308958-39E9-5AB9-989F-A1E3F8022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17" y="-266097"/>
            <a:ext cx="6303853" cy="2522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475FC-5CF8-4097-81FC-1C6EAE752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28" y="756313"/>
            <a:ext cx="4480107" cy="4776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C1C68B-1338-6C2E-8932-E9E99D0DE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" name="Текст 2"/>
          <p:cNvSpPr txBox="1"/>
          <p:nvPr/>
        </p:nvSpPr>
        <p:spPr>
          <a:xfrm>
            <a:off x="260497" y="1510616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dirty="0">
                <a:solidFill>
                  <a:srgbClr val="42448E"/>
                </a:solidFill>
                <a:latin typeface="Montserrat ExtraBold" pitchFamily="2" charset="-52"/>
              </a:rPr>
              <a:t>Цель и задачи проекта</a:t>
            </a:r>
          </a:p>
        </p:txBody>
      </p:sp>
      <p:sp>
        <p:nvSpPr>
          <p:cNvPr id="185" name="Текст 2"/>
          <p:cNvSpPr txBox="1"/>
          <p:nvPr/>
        </p:nvSpPr>
        <p:spPr>
          <a:xfrm>
            <a:off x="609152" y="2616041"/>
            <a:ext cx="4989789" cy="20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Цель:</a:t>
            </a: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en-US" dirty="0"/>
          </a:p>
          <a:p>
            <a:pPr indent="-360000"/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формирование </a:t>
            </a: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  <a:cs typeface="Times New Roman"/>
              </a:rPr>
              <a:t>мультикультурной онлайн – среды, 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направленной на </a:t>
            </a: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  <a:cs typeface="Times New Roman"/>
              </a:rPr>
              <a:t>развитие просветительской деятельности 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среди молодежи, в целях изучения </a:t>
            </a: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  <a:cs typeface="Times New Roman"/>
              </a:rPr>
              <a:t>истории, культуры 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российских городов, </a:t>
            </a: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  <a:cs typeface="Times New Roman"/>
              </a:rPr>
              <a:t>традиций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 населяющих их народов, а также </a:t>
            </a: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  <a:cs typeface="Times New Roman"/>
              </a:rPr>
              <a:t>культуры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 народов ближнего и дальнего зарубежья.</a:t>
            </a:r>
          </a:p>
        </p:txBody>
      </p:sp>
      <p:grpSp>
        <p:nvGrpSpPr>
          <p:cNvPr id="188" name="Прямоугольник 16"/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194" name="Текст 2"/>
          <p:cNvSpPr txBox="1"/>
          <p:nvPr/>
        </p:nvSpPr>
        <p:spPr>
          <a:xfrm>
            <a:off x="5895511" y="2616041"/>
            <a:ext cx="4989790" cy="369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  <a:cs typeface="Times New Roman"/>
              </a:rPr>
              <a:t>Задачи:</a:t>
            </a: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en-US" dirty="0"/>
          </a:p>
          <a:p>
            <a:pPr indent="-360000"/>
            <a:r>
              <a:rPr lang="en-US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- P</a:t>
            </a:r>
            <a:r>
              <a:rPr lang="ru-RU" sz="16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азвитие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 и продвижение культурного блога в социальных сетях (ВКонтакте</a:t>
            </a:r>
            <a:r>
              <a:rPr lang="en-US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,YouTube)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 </a:t>
            </a:r>
            <a:endParaRPr lang="ru-RU" sz="1600" dirty="0">
              <a:solidFill>
                <a:srgbClr val="42448E"/>
              </a:solidFill>
              <a:latin typeface="Gilroy Light" panose="00000400000000000000" pitchFamily="50" charset="-52"/>
              <a:ea typeface="Cambria"/>
              <a:cs typeface="Times New Roman"/>
            </a:endParaRPr>
          </a:p>
          <a:p>
            <a:pPr indent="-360000"/>
            <a:r>
              <a:rPr lang="en-US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- C</a:t>
            </a:r>
            <a:r>
              <a:rPr lang="ru-RU" sz="1600" dirty="0" err="1">
                <a:solidFill>
                  <a:srgbClr val="42448E"/>
                </a:solidFill>
                <a:latin typeface="Gilroy ExtraBold" panose="00000900000000000000" pitchFamily="50" charset="-52"/>
              </a:rPr>
              <a:t>оздание</a:t>
            </a: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 видеоконтента</a:t>
            </a:r>
            <a:endParaRPr lang="ru-RU" sz="16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pPr indent="-360000"/>
            <a:r>
              <a:rPr lang="en-US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- O</a:t>
            </a:r>
            <a:r>
              <a:rPr lang="ru-RU" sz="16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рганизация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 и поддерживание </a:t>
            </a:r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связей с деловыми партнёрами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, используя системы сбора необходимой информации для расширения внешних связей и обменом опыта при реализации проекта</a:t>
            </a:r>
            <a:br>
              <a:rPr lang="ru-RU" sz="1600" dirty="0">
                <a:solidFill>
                  <a:srgbClr val="42448E"/>
                </a:solidFill>
              </a:rPr>
            </a:br>
            <a:r>
              <a:rPr lang="en-US" sz="1600" dirty="0">
                <a:solidFill>
                  <a:srgbClr val="42448E"/>
                </a:solidFill>
              </a:rPr>
              <a:t>- </a:t>
            </a:r>
            <a:r>
              <a:rPr lang="ru-RU" sz="1600" dirty="0">
                <a:solidFill>
                  <a:srgbClr val="42448E"/>
                </a:solidFill>
              </a:rPr>
              <a:t>Ф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</a:rPr>
              <a:t>ормирование по большинству Московских университетов сети </a:t>
            </a:r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журналистов – студентов, интересующихся межнациональным взаимодействием</a:t>
            </a:r>
            <a:endParaRPr lang="ru-RU" sz="18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pPr indent="-360000"/>
            <a:r>
              <a:rPr lang="ru-RU" sz="1800" dirty="0"/>
              <a:t>	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26422" y="346786"/>
            <a:ext cx="2729749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400" dirty="0">
                <a:solidFill>
                  <a:srgbClr val="42448E"/>
                </a:solidFill>
                <a:latin typeface="Montserrat ExtraBold" pitchFamily="2" charset="-52"/>
              </a:rPr>
              <a:t>Цель и задачи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E7E67A-BAB2-456F-AED4-E1E56446B4C9}"/>
              </a:ext>
            </a:extLst>
          </p:cNvPr>
          <p:cNvSpPr/>
          <p:nvPr/>
        </p:nvSpPr>
        <p:spPr>
          <a:xfrm>
            <a:off x="9454243" y="6309356"/>
            <a:ext cx="2737757" cy="40540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575EAA-9361-4C4D-8982-B1C6597E9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54" y="6426596"/>
            <a:ext cx="2182903" cy="2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04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06652" y="353951"/>
            <a:ext cx="2387559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600" dirty="0">
                <a:solidFill>
                  <a:srgbClr val="42448E"/>
                </a:solidFill>
                <a:latin typeface="Montserrat ExtraBold" pitchFamily="2" charset="-52"/>
              </a:rPr>
              <a:t>Проблемы проекта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68C62-35A5-0EB2-1E14-760A4057FE5C}"/>
              </a:ext>
            </a:extLst>
          </p:cNvPr>
          <p:cNvSpPr txBox="1"/>
          <p:nvPr/>
        </p:nvSpPr>
        <p:spPr>
          <a:xfrm>
            <a:off x="609152" y="2303815"/>
            <a:ext cx="6706048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Молодежный международный просветительский проект "Телепорт" социально значим, так как решает ряд социальных проблем. </a:t>
            </a:r>
          </a:p>
          <a:p>
            <a:r>
              <a:rPr lang="ru-RU" sz="1600" dirty="0">
                <a:solidFill>
                  <a:srgbClr val="42448E"/>
                </a:solidFill>
                <a:latin typeface="Gilroy Light" panose="00000400000000000000"/>
                <a:cs typeface="Tahoma"/>
              </a:rPr>
              <a:t>01.Адаптивные трудности иностранцев по приезде в Россию;</a:t>
            </a:r>
          </a:p>
          <a:p>
            <a:r>
              <a:rPr lang="ru-RU" sz="1600" dirty="0">
                <a:solidFill>
                  <a:srgbClr val="42448E"/>
                </a:solidFill>
                <a:latin typeface="Gilroy Light" panose="00000400000000000000"/>
                <a:cs typeface="Tahoma"/>
              </a:rPr>
              <a:t>02. Недостаточная осведомленность российской молодежи, иностранцев о культурной составляющей нашей страны</a:t>
            </a:r>
            <a:endParaRPr lang="ru-RU" sz="1600" dirty="0">
              <a:solidFill>
                <a:srgbClr val="42448E"/>
              </a:solidFill>
              <a:latin typeface="Gilroy Light" panose="00000400000000000000"/>
            </a:endParaRPr>
          </a:p>
          <a:p>
            <a:endParaRPr lang="ru-RU" sz="16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Проект помогает и иностранным гражданам, и российской молодежи глубже познакомиться с историей, культурой, традициями  России, а также ее субъектов.</a:t>
            </a:r>
          </a:p>
          <a:p>
            <a:endParaRPr lang="ru-RU" sz="16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Проект пробуждает среди молодежи желание к глубокому изучению истории нашей страны.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-155421" y="1499816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dirty="0">
                <a:solidFill>
                  <a:srgbClr val="42448E"/>
                </a:solidFill>
                <a:latin typeface="Montserrat ExtraBold" pitchFamily="2" charset="-52"/>
              </a:rPr>
              <a:t>Проблемы проекта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05F622-BCA7-434B-B069-6DA9BEBF4A82}"/>
              </a:ext>
            </a:extLst>
          </p:cNvPr>
          <p:cNvSpPr/>
          <p:nvPr/>
        </p:nvSpPr>
        <p:spPr>
          <a:xfrm>
            <a:off x="9617529" y="6361790"/>
            <a:ext cx="2564378" cy="3529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E4C923-5DF5-48CB-8E09-FFAC426E4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92" y="6382498"/>
            <a:ext cx="2182903" cy="232712"/>
          </a:xfrm>
          <a:prstGeom prst="rect">
            <a:avLst/>
          </a:prstGeom>
        </p:spPr>
      </p:pic>
      <p:pic>
        <p:nvPicPr>
          <p:cNvPr id="16" name="Picture 2" descr="https://abegunova.ru/wp-content/uploads/2021/04/ya_osobennyi.jpg">
            <a:extLst>
              <a:ext uri="{FF2B5EF4-FFF2-40B4-BE49-F238E27FC236}">
                <a16:creationId xmlns:a16="http://schemas.microsoft.com/office/drawing/2014/main" id="{2FDA0C7B-3743-4B5B-9484-50E5FFF89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80" y="1599707"/>
            <a:ext cx="3905223" cy="29289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AA4346-C9C9-46C2-B084-35E930A19E3F}"/>
              </a:ext>
            </a:extLst>
          </p:cNvPr>
          <p:cNvSpPr txBox="1"/>
          <p:nvPr/>
        </p:nvSpPr>
        <p:spPr>
          <a:xfrm>
            <a:off x="7733581" y="4773610"/>
            <a:ext cx="4448326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Проект открывает новые знания и обогащает кругозор молодежи, формируя дружественные добрососедские отношения межкультурного сотрудничества</a:t>
            </a:r>
            <a:endParaRPr lang="ru-RU" sz="1800" dirty="0">
              <a:latin typeface="Gilroy ExtraBold" panose="00000900000000000000" pitchFamily="50" charset="-5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28927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B18669-E017-20BA-1C57-C4D618608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-81965" y="291101"/>
            <a:ext cx="302328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600" dirty="0">
                <a:solidFill>
                  <a:srgbClr val="42448E"/>
                </a:solidFill>
                <a:latin typeface="Montserrat ExtraBold" pitchFamily="2" charset="-52"/>
              </a:rPr>
              <a:t>Целевая  аудитория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9CBAEBE7-B3E4-9EF2-2D39-353A67DD765E}"/>
              </a:ext>
            </a:extLst>
          </p:cNvPr>
          <p:cNvSpPr txBox="1"/>
          <p:nvPr/>
        </p:nvSpPr>
        <p:spPr>
          <a:xfrm>
            <a:off x="-1467129" y="1245444"/>
            <a:ext cx="936553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dirty="0">
                <a:solidFill>
                  <a:srgbClr val="42448E"/>
                </a:solidFill>
                <a:latin typeface="Montserrat ExtraBold" pitchFamily="2" charset="-52"/>
              </a:rPr>
              <a:t>Целевая  аудитория</a:t>
            </a: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D0AC4939-3E75-879F-2D62-A1A70AEE2485}"/>
              </a:ext>
            </a:extLst>
          </p:cNvPr>
          <p:cNvGrpSpPr/>
          <p:nvPr/>
        </p:nvGrpSpPr>
        <p:grpSpPr>
          <a:xfrm>
            <a:off x="-6778" y="6354705"/>
            <a:ext cx="542260" cy="506841"/>
            <a:chOff x="0" y="0"/>
            <a:chExt cx="542258" cy="506839"/>
          </a:xfrm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8C07383D-A779-999E-0905-118699854C4B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9AB41EF7-860D-FD06-CFAA-82A2016AC802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0BA682-B107-44ED-AEE7-75B3FBAA963D}"/>
              </a:ext>
            </a:extLst>
          </p:cNvPr>
          <p:cNvSpPr txBox="1"/>
          <p:nvPr/>
        </p:nvSpPr>
        <p:spPr>
          <a:xfrm>
            <a:off x="635587" y="1952978"/>
            <a:ext cx="11175413" cy="4893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noProof="1">
                <a:solidFill>
                  <a:srgbClr val="42448E"/>
                </a:solidFill>
                <a:latin typeface="Gilroy ExtraBold" panose="00000900000000000000" pitchFamily="50" charset="-52"/>
                <a:cs typeface="Calibri"/>
              </a:rPr>
              <a:t>Молодёжь </a:t>
            </a:r>
            <a:endParaRPr lang="en-US" sz="2000" b="1" noProof="1">
              <a:solidFill>
                <a:srgbClr val="42448E"/>
              </a:solidFill>
              <a:latin typeface="Gilroy ExtraBold" panose="00000900000000000000" pitchFamily="50" charset="-52"/>
              <a:cs typeface="Calibri"/>
            </a:endParaRPr>
          </a:p>
          <a:p>
            <a:r>
              <a:rPr lang="ru-RU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Проект позволит российской молодёжи глубже познакомиться с историей, культурой, традициями России.В наше время важно знать историю своей страны и делиться знаниями с другими! Увеличит спрос, заинтересованность ребят на изучение истории нашей страны. </a:t>
            </a:r>
            <a:r>
              <a:rPr lang="en-US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 </a:t>
            </a:r>
            <a:endParaRPr lang="ru-RU" sz="18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r>
              <a:rPr lang="en-US" sz="2000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- </a:t>
            </a:r>
            <a:r>
              <a:rPr lang="ru-RU" sz="2000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Иностранцы </a:t>
            </a:r>
            <a:r>
              <a:rPr lang="ru-RU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 </a:t>
            </a:r>
            <a:endParaRPr lang="ru-RU" dirty="0">
              <a:solidFill>
                <a:srgbClr val="42448E"/>
              </a:solidFill>
              <a:latin typeface="Gilroy ExtraBold" panose="00000900000000000000" pitchFamily="50" charset="-52"/>
              <a:cs typeface="Calibri"/>
            </a:endParaRPr>
          </a:p>
          <a:p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Иностранные граждане, которым интересны российские традиции, которые хотят изучать русский язык и исторические места города Москвы – столицы нашей необъятной Родины</a:t>
            </a:r>
            <a:r>
              <a:rPr lang="en-US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. 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Иностранцы знакомят нас с культурными ценностями других стран. Это открывает новые знания и обогащает кругозор молодёжи. Развивает языковые возможности иностранных студентов. Иностранцы погружаются в историю нашего государства. </a:t>
            </a:r>
            <a:endParaRPr lang="ru-RU" sz="2000" b="1" dirty="0"/>
          </a:p>
          <a:p>
            <a:r>
              <a:rPr lang="en-US" sz="2000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- </a:t>
            </a:r>
            <a:r>
              <a:rPr lang="ru-RU" sz="2000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Студенты российских вузов </a:t>
            </a:r>
            <a:endParaRPr lang="ru-RU" sz="2000" b="1" dirty="0">
              <a:ea typeface="+mn-lt"/>
              <a:cs typeface="+mn-lt"/>
            </a:endParaRPr>
          </a:p>
          <a:p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Появятся новые связи для международного сотрудничества. Увеличится желание изучать Азиатское направление для профессионального развития. Уже сейчас наш </a:t>
            </a:r>
            <a:r>
              <a:rPr lang="en-US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YouTube 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канал смотрят в Алжире, Вьетнаме, Таджикистане, Узбекистане.  </a:t>
            </a:r>
            <a:endParaRPr lang="ru-RU" dirty="0"/>
          </a:p>
          <a:p>
            <a:endParaRPr lang="ru-RU" sz="18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r>
              <a:rPr lang="ru-RU" sz="1800" b="1" noProof="1">
                <a:solidFill>
                  <a:srgbClr val="42448E"/>
                </a:solidFill>
                <a:latin typeface="Gilroy ExtraBold" panose="00000900000000000000" pitchFamily="50" charset="-52"/>
                <a:cs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9875DB-CC88-44F5-84E8-D7F4CE7A335E}"/>
              </a:ext>
            </a:extLst>
          </p:cNvPr>
          <p:cNvSpPr/>
          <p:nvPr/>
        </p:nvSpPr>
        <p:spPr>
          <a:xfrm>
            <a:off x="9646920" y="6156960"/>
            <a:ext cx="2514804" cy="68966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0B35EB-237D-42D3-A426-A97036FF4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92" y="6382498"/>
            <a:ext cx="2182903" cy="2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374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D62948-2DA8-0B53-C3FA-A138BE1EA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6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-478205" y="384728"/>
            <a:ext cx="3648125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200" dirty="0">
                <a:solidFill>
                  <a:srgbClr val="42448E"/>
                </a:solidFill>
                <a:latin typeface="Montserrat ExtraBold" pitchFamily="2" charset="-52"/>
              </a:rPr>
              <a:t>Формат реализации практики </a:t>
            </a:r>
          </a:p>
        </p:txBody>
      </p:sp>
      <p:grpSp>
        <p:nvGrpSpPr>
          <p:cNvPr id="15" name="Прямоугольник 16">
            <a:extLst>
              <a:ext uri="{FF2B5EF4-FFF2-40B4-BE49-F238E27FC236}">
                <a16:creationId xmlns:a16="http://schemas.microsoft.com/office/drawing/2014/main" id="{60A3F205-9578-CF94-7092-1400F601C8D1}"/>
              </a:ext>
            </a:extLst>
          </p:cNvPr>
          <p:cNvGrpSpPr/>
          <p:nvPr/>
        </p:nvGrpSpPr>
        <p:grpSpPr>
          <a:xfrm>
            <a:off x="-6778" y="6354705"/>
            <a:ext cx="542260" cy="506841"/>
            <a:chOff x="0" y="0"/>
            <a:chExt cx="542258" cy="506839"/>
          </a:xfrm>
        </p:grpSpPr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id="{D5CA97BE-F13C-452B-AB08-E629876F7B54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" name="7">
              <a:extLst>
                <a:ext uri="{FF2B5EF4-FFF2-40B4-BE49-F238E27FC236}">
                  <a16:creationId xmlns:a16="http://schemas.microsoft.com/office/drawing/2014/main" id="{1C138934-0F09-1C12-B60E-F8669A1B602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19" name="Текст 2">
            <a:extLst>
              <a:ext uri="{FF2B5EF4-FFF2-40B4-BE49-F238E27FC236}">
                <a16:creationId xmlns:a16="http://schemas.microsoft.com/office/drawing/2014/main" id="{7DA271B1-E3E2-B470-7FBD-BF2F39D0553F}"/>
              </a:ext>
            </a:extLst>
          </p:cNvPr>
          <p:cNvSpPr txBox="1"/>
          <p:nvPr/>
        </p:nvSpPr>
        <p:spPr>
          <a:xfrm>
            <a:off x="-137364" y="1248110"/>
            <a:ext cx="936553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dirty="0">
                <a:solidFill>
                  <a:srgbClr val="42448E"/>
                </a:solidFill>
                <a:latin typeface="Montserrat ExtraBold" pitchFamily="2" charset="-52"/>
              </a:rPr>
              <a:t>Формат реализации практики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705CC2-8F72-46FB-8FEC-4DEF957F3F3D}"/>
              </a:ext>
            </a:extLst>
          </p:cNvPr>
          <p:cNvSpPr/>
          <p:nvPr/>
        </p:nvSpPr>
        <p:spPr>
          <a:xfrm>
            <a:off x="9631680" y="6006130"/>
            <a:ext cx="2530044" cy="7015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C0DB1F-F521-4479-9921-73D4BF573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92" y="6382498"/>
            <a:ext cx="2182903" cy="232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123D2-0BD9-45F6-8592-E0CA4F96B985}"/>
              </a:ext>
            </a:extLst>
          </p:cNvPr>
          <p:cNvSpPr txBox="1"/>
          <p:nvPr/>
        </p:nvSpPr>
        <p:spPr>
          <a:xfrm>
            <a:off x="711991" y="2061984"/>
            <a:ext cx="10820400" cy="5078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Онлайн-проект «Телепорт» реализуется в виде онлайн видеоконтента, размещенного на общедоступных канал ВКонтакте, </a:t>
            </a:r>
            <a:r>
              <a:rPr lang="en-US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YouTube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, направленного на формирование дружественных добрососедских отношений межкультурного сотрудничества.</a:t>
            </a:r>
            <a:r>
              <a:rPr lang="en-US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 </a:t>
            </a:r>
          </a:p>
          <a:p>
            <a:endParaRPr lang="en-US" dirty="0">
              <a:solidFill>
                <a:srgbClr val="42448E"/>
              </a:solidFill>
              <a:latin typeface="Gilroy Light" panose="00000400000000000000" pitchFamily="50" charset="-52"/>
              <a:ea typeface="Cambria"/>
              <a:cs typeface="Times New Roman"/>
            </a:endParaRPr>
          </a:p>
          <a:p>
            <a:r>
              <a:rPr lang="ru-RU" sz="1800" noProof="1">
                <a:solidFill>
                  <a:srgbClr val="42448E"/>
                </a:solidFill>
                <a:latin typeface="Gilroy ExtraBold" panose="00000900000000000000" pitchFamily="50" charset="-52"/>
                <a:cs typeface="Calibri"/>
              </a:rPr>
              <a:t>- И</a:t>
            </a:r>
            <a:r>
              <a:rPr lang="en-US" sz="1800" b="1" noProof="1">
                <a:solidFill>
                  <a:srgbClr val="42448E"/>
                </a:solidFill>
                <a:latin typeface="Gilroy ExtraBold" panose="00000900000000000000" pitchFamily="50" charset="-52"/>
                <a:cs typeface="Calibri"/>
              </a:rPr>
              <a:t>ностранцы о России</a:t>
            </a:r>
            <a:endParaRPr lang="ru-RU" sz="1800" b="1" noProof="1">
              <a:solidFill>
                <a:srgbClr val="42448E"/>
              </a:solidFill>
              <a:latin typeface="Gilroy ExtraBold" panose="00000900000000000000" pitchFamily="50" charset="-52"/>
              <a:cs typeface="Calibri"/>
            </a:endParaRPr>
          </a:p>
          <a:p>
            <a:r>
              <a:rPr lang="ru-RU" sz="1800" b="1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Иностранцы</a:t>
            </a:r>
            <a:r>
              <a:rPr lang="ru-RU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 д</a:t>
            </a:r>
            <a:r>
              <a:rPr lang="en-US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елятся своими впечатлениями от полученных новых знаний</a:t>
            </a:r>
            <a:r>
              <a:rPr lang="ru-RU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.К</a:t>
            </a:r>
            <a:r>
              <a:rPr lang="en-US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оммуницируют с гражданами РФ;</a:t>
            </a:r>
            <a:r>
              <a:rPr lang="ru-RU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 </a:t>
            </a:r>
            <a:r>
              <a:rPr lang="ru-RU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Д</a:t>
            </a:r>
            <a:r>
              <a:rPr lang="en-US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елятся своими эмоциями</a:t>
            </a:r>
            <a:r>
              <a:rPr lang="ru-RU" sz="1800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 от посещения культурных, досуговых мест в Москве.</a:t>
            </a:r>
          </a:p>
          <a:p>
            <a:r>
              <a:rPr lang="ru-RU" noProof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- </a:t>
            </a:r>
            <a:r>
              <a:rPr lang="ru-RU" b="1" noProof="1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И</a:t>
            </a:r>
            <a:r>
              <a:rPr lang="ru-RU" sz="1800" b="1" dirty="0" err="1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ностранцам</a:t>
            </a:r>
            <a:r>
              <a:rPr lang="ru-RU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 о </a:t>
            </a:r>
            <a:r>
              <a:rPr lang="ru-RU" sz="1800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России</a:t>
            </a:r>
            <a:r>
              <a:rPr lang="ru-RU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 </a:t>
            </a:r>
            <a:endParaRPr lang="ru-RU" dirty="0">
              <a:solidFill>
                <a:srgbClr val="42448E"/>
              </a:solidFill>
              <a:latin typeface="Gilroy ExtraBold" panose="00000900000000000000" pitchFamily="50" charset="-52"/>
              <a:cs typeface="Calibri"/>
            </a:endParaRPr>
          </a:p>
          <a:p>
            <a:pPr lvl="0"/>
            <a:r>
              <a:rPr lang="ru-RU" sz="1800" b="1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Ведущие проекта Виктория Костикова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 рассказывают иностранцам о культуре, традициях, особенностях России, также делятся интересными фактами; Проводят экскурсии для ребят по музеям, театрам, циркам, дворцам </a:t>
            </a:r>
            <a:r>
              <a:rPr lang="ru-RU" sz="1800" dirty="0" err="1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г.Москвы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.</a:t>
            </a:r>
          </a:p>
          <a:p>
            <a:r>
              <a:rPr lang="ru-RU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- И</a:t>
            </a:r>
            <a:r>
              <a:rPr lang="ru-RU" sz="1800" b="1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ностранцы о своей стране</a:t>
            </a:r>
          </a:p>
          <a:p>
            <a:r>
              <a:rPr lang="ru-RU" sz="1800" b="1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Корреспонденты 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из Алжира, Азербайджана, Вьетнама рассказывают о своих странах, особенностях в культуре, необычных праздниках; Показывают специфику своего региона.</a:t>
            </a:r>
            <a:endParaRPr lang="ru-RU" sz="1800" b="1" dirty="0">
              <a:solidFill>
                <a:srgbClr val="42448E"/>
              </a:solidFill>
              <a:latin typeface="Gilroy ExtraBold" panose="00000900000000000000" pitchFamily="50" charset="-52"/>
              <a:ea typeface="+mn-lt"/>
              <a:cs typeface="+mn-lt"/>
            </a:endParaRPr>
          </a:p>
          <a:p>
            <a:endParaRPr lang="ru-RU" sz="1800" b="1" dirty="0">
              <a:solidFill>
                <a:srgbClr val="42448E"/>
              </a:solidFill>
              <a:latin typeface="Gilroy ExtraBold" panose="00000900000000000000" pitchFamily="50" charset="-52"/>
              <a:ea typeface="+mn-lt"/>
              <a:cs typeface="+mn-lt"/>
            </a:endParaRPr>
          </a:p>
          <a:p>
            <a:pPr lvl="0"/>
            <a:endParaRPr lang="ru-RU" sz="1800" dirty="0">
              <a:solidFill>
                <a:srgbClr val="42448E"/>
              </a:solidFill>
              <a:latin typeface="Gilroy Light" panose="00000400000000000000" pitchFamily="50" charset="-52"/>
              <a:ea typeface="Cambria"/>
              <a:cs typeface="Calibri"/>
            </a:endParaRPr>
          </a:p>
          <a:p>
            <a:endParaRPr lang="ru-RU" sz="1800" dirty="0">
              <a:solidFill>
                <a:srgbClr val="42448E"/>
              </a:solidFill>
              <a:latin typeface="Gilroy Light" panose="00000400000000000000" pitchFamily="50" charset="-52"/>
              <a:ea typeface="Cambria"/>
              <a:cs typeface="Times New Roman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322336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9341D-DD3B-8FB2-F444-7D55A1DF2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9" y="-30480"/>
            <a:ext cx="12192000" cy="6858000"/>
          </a:xfrm>
          <a:prstGeom prst="rect">
            <a:avLst/>
          </a:prstGeom>
        </p:spPr>
      </p:pic>
      <p:sp>
        <p:nvSpPr>
          <p:cNvPr id="21" name="Текст 2">
            <a:extLst>
              <a:ext uri="{FF2B5EF4-FFF2-40B4-BE49-F238E27FC236}">
                <a16:creationId xmlns:a16="http://schemas.microsoft.com/office/drawing/2014/main" id="{00639E2F-6BCB-D6BD-96FD-ED6BA872F990}"/>
              </a:ext>
            </a:extLst>
          </p:cNvPr>
          <p:cNvSpPr txBox="1"/>
          <p:nvPr/>
        </p:nvSpPr>
        <p:spPr>
          <a:xfrm>
            <a:off x="6579804" y="151519"/>
            <a:ext cx="759795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endParaRPr dirty="0">
              <a:solidFill>
                <a:srgbClr val="9F00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172911" y="305884"/>
            <a:ext cx="705619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800" b="1" dirty="0">
                <a:solidFill>
                  <a:srgbClr val="42448E"/>
                </a:solidFill>
                <a:latin typeface="Gilroy ExtraBold" panose="00000900000000000000" pitchFamily="50" charset="-52"/>
              </a:rPr>
              <a:t>Уникальность</a:t>
            </a:r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 </a:t>
            </a:r>
            <a:r>
              <a:rPr lang="ru-RU" sz="1800" b="1" dirty="0">
                <a:solidFill>
                  <a:srgbClr val="42448E"/>
                </a:solidFill>
                <a:latin typeface="Gilroy ExtraBold" panose="00000900000000000000" pitchFamily="50" charset="-52"/>
              </a:rPr>
              <a:t>практики</a:t>
            </a:r>
            <a:endParaRPr sz="1800" cap="all" dirty="0">
              <a:solidFill>
                <a:schemeClr val="tx1"/>
              </a:solidFill>
            </a:endParaRPr>
          </a:p>
        </p:txBody>
      </p:sp>
      <p:grpSp>
        <p:nvGrpSpPr>
          <p:cNvPr id="15" name="Прямоугольник 16">
            <a:extLst>
              <a:ext uri="{FF2B5EF4-FFF2-40B4-BE49-F238E27FC236}">
                <a16:creationId xmlns:a16="http://schemas.microsoft.com/office/drawing/2014/main" id="{CB5DF538-1EDC-5349-F002-B4735B6B0626}"/>
              </a:ext>
            </a:extLst>
          </p:cNvPr>
          <p:cNvGrpSpPr/>
          <p:nvPr/>
        </p:nvGrpSpPr>
        <p:grpSpPr>
          <a:xfrm>
            <a:off x="-6778" y="6354705"/>
            <a:ext cx="542260" cy="506841"/>
            <a:chOff x="0" y="0"/>
            <a:chExt cx="542258" cy="506839"/>
          </a:xfrm>
        </p:grpSpPr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id="{39179E90-F735-31E8-C444-C4534593C3B1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BB3C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" name="7">
              <a:extLst>
                <a:ext uri="{FF2B5EF4-FFF2-40B4-BE49-F238E27FC236}">
                  <a16:creationId xmlns:a16="http://schemas.microsoft.com/office/drawing/2014/main" id="{22FF4839-9270-E971-069A-1D9472A4EA51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8" name="Текст 2">
            <a:extLst>
              <a:ext uri="{FF2B5EF4-FFF2-40B4-BE49-F238E27FC236}">
                <a16:creationId xmlns:a16="http://schemas.microsoft.com/office/drawing/2014/main" id="{CC68C9A4-3E4B-D871-8F70-73B8389772C2}"/>
              </a:ext>
            </a:extLst>
          </p:cNvPr>
          <p:cNvSpPr txBox="1"/>
          <p:nvPr/>
        </p:nvSpPr>
        <p:spPr>
          <a:xfrm>
            <a:off x="608738" y="1865133"/>
            <a:ext cx="9190582" cy="470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dirty="0"/>
              <a:t>- </a:t>
            </a:r>
            <a:r>
              <a:rPr lang="ru-RU" sz="20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</a:rPr>
              <a:t>Первый просветительский студенческий  проект, объединяющий ребят из разных стран, городов РФ. </a:t>
            </a:r>
            <a:endParaRPr lang="ru-RU" sz="20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dirty="0"/>
              <a:t>- </a:t>
            </a:r>
            <a:r>
              <a:rPr lang="ru-RU" sz="20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  <a:cs typeface="Times New Roman"/>
              </a:rPr>
              <a:t>Контент-план расписан на 3 сезона  (создание пилотного выпуска программы для телеканала «Культура»). </a:t>
            </a:r>
            <a:endParaRPr lang="ru-RU" sz="2000" dirty="0">
              <a:latin typeface="Gilroy ExtraBold" panose="00000900000000000000" pitchFamily="50" charset="-52"/>
            </a:endParaRP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dirty="0"/>
              <a:t>- </a:t>
            </a:r>
            <a:r>
              <a:rPr lang="ru-RU" sz="2000" dirty="0">
                <a:solidFill>
                  <a:srgbClr val="42448E"/>
                </a:solidFill>
                <a:latin typeface="Gilroy ExtraBold" panose="00000900000000000000" pitchFamily="50" charset="-52"/>
                <a:ea typeface="Cambria"/>
              </a:rPr>
              <a:t>Организация большого международного фестиваля дружбы народов и съёмка международного клипа. </a:t>
            </a:r>
            <a:endParaRPr lang="ru-RU" sz="2000" dirty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dirty="0"/>
              <a:t>- </a:t>
            </a:r>
            <a:r>
              <a:rPr lang="ru-RU" sz="20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Проект получает информационную поддержку клуба Интернациональной Дружбы ГУУ, Школы радио и телевидения «На Шаболовке». </a:t>
            </a:r>
            <a:endParaRPr lang="ru-RU" sz="2000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en-US" sz="20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- </a:t>
            </a:r>
            <a:r>
              <a:rPr lang="ru-RU" sz="2000" dirty="0">
                <a:solidFill>
                  <a:srgbClr val="42448E"/>
                </a:solidFill>
                <a:latin typeface="Gilroy Light" panose="00000400000000000000" pitchFamily="50" charset="-52"/>
                <a:ea typeface="Cambria"/>
              </a:rPr>
              <a:t>Проект ориентирован на создание условий для воспитания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  <a:endParaRPr lang="en-US" sz="2000" dirty="0">
              <a:solidFill>
                <a:srgbClr val="42448E"/>
              </a:solidFill>
              <a:latin typeface="Gilroy Light" panose="00000400000000000000" pitchFamily="50" charset="-52"/>
              <a:ea typeface="Cambria"/>
            </a:endParaRP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000" dirty="0"/>
              <a:t>=</a:t>
            </a:r>
            <a:r>
              <a:rPr lang="en-US" sz="2000" dirty="0"/>
              <a:t>&gt; </a:t>
            </a:r>
            <a:r>
              <a:rPr lang="ru-RU" sz="2000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  <a:t>В наше время важно знать историю, культуру, традиции своей страны и делиться знаниями с другими!</a:t>
            </a:r>
            <a:br>
              <a:rPr lang="ru-RU" sz="2000" dirty="0">
                <a:solidFill>
                  <a:srgbClr val="42448E"/>
                </a:solidFill>
                <a:latin typeface="Gilroy ExtraBold" panose="00000900000000000000" pitchFamily="50" charset="-52"/>
                <a:ea typeface="+mn-lt"/>
                <a:cs typeface="+mn-lt"/>
              </a:rPr>
            </a:br>
            <a:endParaRPr lang="ru-RU" sz="2000" dirty="0">
              <a:solidFill>
                <a:srgbClr val="42448E"/>
              </a:solidFill>
              <a:latin typeface="Gilroy ExtraBold" panose="00000900000000000000" pitchFamily="50" charset="-52"/>
              <a:ea typeface="+mn-lt"/>
              <a:cs typeface="+mn-lt"/>
            </a:endParaRP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2000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4D9CDDC-EAA7-CCEE-B2CE-A4EA9C0A161E}"/>
              </a:ext>
            </a:extLst>
          </p:cNvPr>
          <p:cNvSpPr txBox="1"/>
          <p:nvPr/>
        </p:nvSpPr>
        <p:spPr>
          <a:xfrm>
            <a:off x="559690" y="1147724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solidFill>
                  <a:srgbClr val="42448E"/>
                </a:solidFill>
                <a:latin typeface="Gilroy ExtraBold" panose="00000900000000000000" pitchFamily="50" charset="-52"/>
              </a:rPr>
              <a:t>Уникальность</a:t>
            </a:r>
            <a:r>
              <a:rPr lang="ru-RU" sz="3600" dirty="0">
                <a:solidFill>
                  <a:srgbClr val="42448E"/>
                </a:solidFill>
                <a:latin typeface="Gilroy ExtraBold" panose="00000900000000000000" pitchFamily="50" charset="-52"/>
              </a:rPr>
              <a:t> </a:t>
            </a:r>
            <a:r>
              <a:rPr lang="ru-RU" sz="3600" b="1" dirty="0">
                <a:solidFill>
                  <a:srgbClr val="42448E"/>
                </a:solidFill>
                <a:latin typeface="Gilroy ExtraBold" panose="00000900000000000000" pitchFamily="50" charset="-52"/>
              </a:rPr>
              <a:t>практики</a:t>
            </a:r>
            <a:endParaRPr sz="3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AACBE-E852-4932-96D8-12F493ED3D4D}"/>
              </a:ext>
            </a:extLst>
          </p:cNvPr>
          <p:cNvSpPr/>
          <p:nvPr/>
        </p:nvSpPr>
        <p:spPr>
          <a:xfrm>
            <a:off x="9677400" y="6172200"/>
            <a:ext cx="2484324" cy="50684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D9DE44-0C2D-444F-8A7F-B4B1C2294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92" y="6382498"/>
            <a:ext cx="2182903" cy="2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99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-539165" y="323174"/>
            <a:ext cx="370908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dirty="0">
                <a:solidFill>
                  <a:srgbClr val="42448E"/>
                </a:solidFill>
                <a:latin typeface="Montserrat ExtraBold" pitchFamily="2" charset="-52"/>
              </a:rPr>
              <a:t>План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21FF62E7-FC14-63FA-D2C4-4AD458155A21}"/>
              </a:ext>
            </a:extLst>
          </p:cNvPr>
          <p:cNvSpPr txBox="1"/>
          <p:nvPr/>
        </p:nvSpPr>
        <p:spPr>
          <a:xfrm>
            <a:off x="675025" y="1801750"/>
            <a:ext cx="5420975" cy="427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-360000" algn="just"/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01.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 Разработка контент-плана с уникальными рубриками: </a:t>
            </a:r>
          </a:p>
          <a:p>
            <a:pPr indent="-360000" algn="just"/>
            <a:r>
              <a:rPr lang="ru-RU" sz="1600" dirty="0">
                <a:solidFill>
                  <a:srgbClr val="9697CE"/>
                </a:solidFill>
                <a:latin typeface="Gilroy Light" panose="00000400000000000000" pitchFamily="50" charset="-52"/>
              </a:rPr>
              <a:t>-Что посмотреть в Москве иностранному студенту бесплатно</a:t>
            </a:r>
          </a:p>
          <a:p>
            <a:pPr indent="-360000" algn="just"/>
            <a:r>
              <a:rPr lang="ru-RU" sz="1600" dirty="0">
                <a:solidFill>
                  <a:srgbClr val="9697CE"/>
                </a:solidFill>
                <a:latin typeface="Gilroy Light" panose="00000400000000000000" pitchFamily="50" charset="-52"/>
              </a:rPr>
              <a:t>-Соприкосновение с творчеством: музеи, арт-галереи, фестивали, выставки в Москве с интернациональным уклоном</a:t>
            </a:r>
          </a:p>
          <a:p>
            <a:pPr indent="-360000" algn="just"/>
            <a:r>
              <a:rPr lang="ru-RU" sz="1600" i="1" dirty="0">
                <a:solidFill>
                  <a:srgbClr val="9697CE"/>
                </a:solidFill>
                <a:latin typeface="Gilroy Light" panose="00000400000000000000" pitchFamily="50" charset="-52"/>
              </a:rPr>
              <a:t>Период: декабрь 2022-февраль 2023г.</a:t>
            </a:r>
          </a:p>
          <a:p>
            <a:pPr indent="-360000" algn="just"/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02. Проведение социологических опросов среди студентов, школьников </a:t>
            </a:r>
            <a:r>
              <a:rPr lang="ru-RU" sz="16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г.Москвы</a:t>
            </a:r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 </a:t>
            </a:r>
            <a:r>
              <a:rPr lang="ru-RU" sz="1600" i="1" dirty="0">
                <a:solidFill>
                  <a:srgbClr val="42448E"/>
                </a:solidFill>
                <a:latin typeface="Gilroy Light" panose="00000400000000000000" pitchFamily="50" charset="-52"/>
              </a:rPr>
              <a:t>«Какие темы и форматы интересно смотреть в образовательных блогах?»</a:t>
            </a:r>
          </a:p>
          <a:p>
            <a:pPr indent="-360000" algn="just"/>
            <a:r>
              <a:rPr lang="ru-RU" sz="1600" i="1" dirty="0">
                <a:solidFill>
                  <a:srgbClr val="9697CE"/>
                </a:solidFill>
                <a:latin typeface="Gilroy Light" panose="00000400000000000000" pitchFamily="50" charset="-52"/>
              </a:rPr>
              <a:t>Период: февраль 2023г.-март 2023г.</a:t>
            </a:r>
          </a:p>
          <a:p>
            <a:pPr indent="-360000" algn="just"/>
            <a:r>
              <a:rPr lang="ru-RU" sz="1600" dirty="0">
                <a:solidFill>
                  <a:srgbClr val="42448E"/>
                </a:solidFill>
                <a:latin typeface="Gilroy Light" panose="00000400000000000000" pitchFamily="50" charset="-52"/>
              </a:rPr>
              <a:t>03. Съёмки нового сезона проекта Телепорт </a:t>
            </a:r>
          </a:p>
          <a:p>
            <a:pPr indent="-360000" algn="just"/>
            <a:r>
              <a:rPr lang="ru-RU" sz="1600" i="1" dirty="0">
                <a:solidFill>
                  <a:srgbClr val="9697CE"/>
                </a:solidFill>
                <a:latin typeface="Gilroy Light" panose="00000400000000000000" pitchFamily="50" charset="-52"/>
              </a:rPr>
              <a:t>Период: март 2023г-январь 2024г.</a:t>
            </a:r>
          </a:p>
          <a:p>
            <a:pPr indent="-360000" algn="just"/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04. Проведение в вузах Москвы открытых диалогов, круглых столов по теме «Обмен опытом работы клубов интернациональной дружбы». </a:t>
            </a:r>
          </a:p>
          <a:p>
            <a:pPr indent="-360000" algn="just"/>
            <a:r>
              <a:rPr lang="ru-RU" sz="1600" dirty="0">
                <a:solidFill>
                  <a:srgbClr val="42448E"/>
                </a:solidFill>
                <a:latin typeface="Gilroy ExtraBold" panose="00000900000000000000" pitchFamily="50" charset="-52"/>
              </a:rPr>
              <a:t>Презентация практики проекта Телепорт</a:t>
            </a:r>
          </a:p>
          <a:p>
            <a:pPr indent="-360000" algn="just"/>
            <a:r>
              <a:rPr lang="ru-RU" sz="1600" i="1" dirty="0">
                <a:solidFill>
                  <a:srgbClr val="9697CE"/>
                </a:solidFill>
                <a:latin typeface="Gilroy ExtraBold" panose="00000900000000000000" pitchFamily="50" charset="-52"/>
              </a:rPr>
              <a:t>Период: март 2023г.- декабрь 2023г.</a:t>
            </a:r>
            <a:endParaRPr lang="ru-RU" sz="1600" i="1" dirty="0">
              <a:solidFill>
                <a:srgbClr val="9697CE"/>
              </a:solidFill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-1944090" y="1155423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dirty="0">
                <a:solidFill>
                  <a:srgbClr val="42448E"/>
                </a:solidFill>
                <a:latin typeface="Montserrat ExtraBold" pitchFamily="2" charset="-52"/>
              </a:rPr>
              <a:t>План</a:t>
            </a:r>
            <a:endParaRPr lang="ru-RU" sz="4000" dirty="0">
              <a:solidFill>
                <a:srgbClr val="42448E"/>
              </a:solidFill>
              <a:latin typeface="Montserrat ExtraBold" pitchFamily="2" charset="-52"/>
            </a:endParaRP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B6AB54-F8CE-403D-9DAA-865F4CE7385A}"/>
              </a:ext>
            </a:extLst>
          </p:cNvPr>
          <p:cNvSpPr txBox="1"/>
          <p:nvPr/>
        </p:nvSpPr>
        <p:spPr>
          <a:xfrm>
            <a:off x="6675120" y="1756030"/>
            <a:ext cx="5105400" cy="3693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05.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</a:rPr>
              <a:t> Привлечение волонтеров. </a:t>
            </a:r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Объединение заинтересованных активистов в команду. </a:t>
            </a:r>
          </a:p>
          <a:p>
            <a:r>
              <a:rPr lang="ru-RU" sz="1800" i="1" dirty="0">
                <a:solidFill>
                  <a:srgbClr val="9697CE"/>
                </a:solidFill>
                <a:latin typeface="Gilroy ExtraBold" panose="00000900000000000000" pitchFamily="50" charset="-52"/>
              </a:rPr>
              <a:t>Период: март 2023г.-декабрь 2023г.</a:t>
            </a:r>
          </a:p>
          <a:p>
            <a:endParaRPr lang="ru-RU" sz="1800" i="1" dirty="0">
              <a:solidFill>
                <a:srgbClr val="9697CE"/>
              </a:solidFill>
              <a:latin typeface="Gilroy ExtraBold" panose="00000900000000000000" pitchFamily="50" charset="-52"/>
            </a:endParaRPr>
          </a:p>
          <a:p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06. Съёмка клипа к международному дню дружбы с привлечением активистов, студентов Москвы, звезд.</a:t>
            </a:r>
          </a:p>
          <a:p>
            <a:r>
              <a:rPr lang="ru-RU" sz="1800" i="1" dirty="0">
                <a:solidFill>
                  <a:srgbClr val="9697CE"/>
                </a:solidFill>
                <a:latin typeface="Gilroy ExtraBold" panose="00000900000000000000" pitchFamily="50" charset="-52"/>
              </a:rPr>
              <a:t>Период: май 2023г. -июнь 2023г.</a:t>
            </a:r>
          </a:p>
          <a:p>
            <a:endParaRPr lang="ru-RU" sz="1800" i="1" dirty="0">
              <a:solidFill>
                <a:srgbClr val="9697CE"/>
              </a:solidFill>
              <a:latin typeface="Gilroy ExtraBold" panose="00000900000000000000" pitchFamily="50" charset="-52"/>
            </a:endParaRPr>
          </a:p>
          <a:p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07. Подготовка к проведению фестиваля Дружбы народов на масштабном уровне в Москве </a:t>
            </a:r>
          </a:p>
          <a:p>
            <a:r>
              <a:rPr lang="ru-RU" sz="1800" i="1" dirty="0">
                <a:solidFill>
                  <a:srgbClr val="9697CE"/>
                </a:solidFill>
                <a:latin typeface="Gilroy ExtraBold" panose="00000900000000000000" pitchFamily="50" charset="-52"/>
              </a:rPr>
              <a:t>Период: декабрь 2022- июль 2024г.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F6405-3731-43E9-B12E-06E51828EBA7}"/>
              </a:ext>
            </a:extLst>
          </p:cNvPr>
          <p:cNvSpPr/>
          <p:nvPr/>
        </p:nvSpPr>
        <p:spPr>
          <a:xfrm>
            <a:off x="9464040" y="6079840"/>
            <a:ext cx="2697684" cy="7781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BAF3F3-42AB-4687-AE9C-18F7A8252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92" y="6382498"/>
            <a:ext cx="2182903" cy="2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439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-371525" y="353951"/>
            <a:ext cx="370908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600" dirty="0">
                <a:solidFill>
                  <a:srgbClr val="42448E"/>
                </a:solidFill>
                <a:latin typeface="Montserrat ExtraBold" pitchFamily="2" charset="-52"/>
              </a:rPr>
              <a:t>Экономика проекта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21FF62E7-FC14-63FA-D2C4-4AD458155A21}"/>
              </a:ext>
            </a:extLst>
          </p:cNvPr>
          <p:cNvSpPr txBox="1"/>
          <p:nvPr/>
        </p:nvSpPr>
        <p:spPr>
          <a:xfrm>
            <a:off x="675025" y="1801750"/>
            <a:ext cx="11044535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-360000"/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Проект Телепорт выиграл грант на 100 000 рублей в конкурсе проектов </a:t>
            </a:r>
            <a:r>
              <a:rPr lang="ru-RU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ГУУ.Рассмотрим</a:t>
            </a:r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 программу</a:t>
            </a:r>
            <a:r>
              <a:rPr lang="ru-RU" dirty="0">
                <a:solidFill>
                  <a:srgbClr val="42448E"/>
                </a:solidFill>
                <a:latin typeface="Gilroy ExtraBold" panose="00000900000000000000" pitchFamily="50" charset="-52"/>
              </a:rPr>
              <a:t> </a:t>
            </a:r>
            <a:r>
              <a:rPr lang="en-US" dirty="0">
                <a:solidFill>
                  <a:srgbClr val="42448E"/>
                </a:solidFill>
                <a:latin typeface="Gilroy ExtraBold" panose="00000900000000000000" pitchFamily="50" charset="-52"/>
              </a:rPr>
              <a:t>max </a:t>
            </a:r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и программу </a:t>
            </a:r>
            <a:r>
              <a:rPr lang="en-US" dirty="0">
                <a:solidFill>
                  <a:srgbClr val="42448E"/>
                </a:solidFill>
                <a:latin typeface="Gilroy ExtraBold" panose="00000900000000000000" pitchFamily="50" charset="-52"/>
              </a:rPr>
              <a:t>min.</a:t>
            </a:r>
          </a:p>
          <a:p>
            <a:pPr indent="-360000"/>
            <a:endParaRPr lang="en-US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r>
              <a:rPr lang="en-US" dirty="0">
                <a:solidFill>
                  <a:srgbClr val="42448E"/>
                </a:solidFill>
                <a:latin typeface="Gilroy ExtraBold" panose="00000900000000000000" pitchFamily="50" charset="-52"/>
              </a:rPr>
              <a:t>- </a:t>
            </a:r>
            <a:r>
              <a:rPr lang="ru-RU" b="1" dirty="0">
                <a:solidFill>
                  <a:srgbClr val="42448E"/>
                </a:solidFill>
                <a:latin typeface="Gilroy ExtraBold" panose="00000900000000000000" pitchFamily="50" charset="-52"/>
              </a:rPr>
              <a:t>Затраты</a:t>
            </a: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01. Покупка билетов в  музеи, цирки, театры ( в случае невозможности партнерских отношений)</a:t>
            </a: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02. Таргетированная​ реклама в </a:t>
            </a:r>
            <a:r>
              <a:rPr lang="ru-RU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вк</a:t>
            </a:r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 —​ </a:t>
            </a:r>
            <a:r>
              <a:rPr lang="ru-RU" dirty="0">
                <a:solidFill>
                  <a:srgbClr val="42448E"/>
                </a:solidFill>
                <a:latin typeface="Gilroy ExtraBold" panose="00000900000000000000" pitchFamily="50" charset="-52"/>
              </a:rPr>
              <a:t>50 000 </a:t>
            </a:r>
            <a:r>
              <a:rPr lang="ru-RU" b="1" dirty="0">
                <a:solidFill>
                  <a:srgbClr val="42448E"/>
                </a:solidFill>
                <a:latin typeface="Gilroy ExtraBold" panose="00000900000000000000" pitchFamily="50" charset="-52"/>
              </a:rPr>
              <a:t>₽ </a:t>
            </a:r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(поиск местных блогеров в сфере межкультурного взаимодействия)</a:t>
            </a:r>
          </a:p>
          <a:p>
            <a:r>
              <a:rPr lang="en-US" dirty="0">
                <a:solidFill>
                  <a:srgbClr val="42448E"/>
                </a:solidFill>
                <a:latin typeface="Gilroy ExtraBold" panose="00000900000000000000" pitchFamily="50" charset="-52"/>
              </a:rPr>
              <a:t>- </a:t>
            </a:r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 </a:t>
            </a:r>
            <a:r>
              <a:rPr lang="ru-RU" b="1" dirty="0">
                <a:solidFill>
                  <a:srgbClr val="42448E"/>
                </a:solidFill>
                <a:latin typeface="Gilroy ExtraBold" panose="00000900000000000000" pitchFamily="50" charset="-52"/>
              </a:rPr>
              <a:t>Прибыль от проекта</a:t>
            </a:r>
          </a:p>
          <a:p>
            <a:r>
              <a:rPr lang="en-US" dirty="0">
                <a:solidFill>
                  <a:srgbClr val="42448E"/>
                </a:solidFill>
                <a:latin typeface="Gilroy ExtraBold" panose="00000900000000000000" pitchFamily="50" charset="-52"/>
              </a:rPr>
              <a:t>B2C </a:t>
            </a:r>
            <a:r>
              <a:rPr lang="ru-RU" dirty="0">
                <a:solidFill>
                  <a:srgbClr val="42448E"/>
                </a:solidFill>
                <a:latin typeface="Gilroy ExtraBold" panose="00000900000000000000" pitchFamily="50" charset="-52"/>
              </a:rPr>
              <a:t>«</a:t>
            </a:r>
            <a:r>
              <a:rPr lang="en-US" dirty="0">
                <a:solidFill>
                  <a:srgbClr val="42448E"/>
                </a:solidFill>
                <a:latin typeface="Gilroy ExtraBold" panose="00000900000000000000" pitchFamily="50" charset="-52"/>
              </a:rPr>
              <a:t>business to consumer</a:t>
            </a:r>
            <a:r>
              <a:rPr lang="ru-RU" dirty="0">
                <a:solidFill>
                  <a:srgbClr val="42448E"/>
                </a:solidFill>
                <a:latin typeface="Gilroy ExtraBold" panose="00000900000000000000" pitchFamily="50" charset="-52"/>
              </a:rPr>
              <a:t>»</a:t>
            </a: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01.Создание </a:t>
            </a:r>
            <a:r>
              <a:rPr lang="ru-RU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инфопродукта</a:t>
            </a:r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-курса:</a:t>
            </a: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-«Секреты, тонкости монтажа»</a:t>
            </a: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-«Основы прямого репортажа» </a:t>
            </a: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02. Приглашение ребят на выездные блог-туры по Москве с экспертами в сфере </a:t>
            </a:r>
            <a:r>
              <a:rPr lang="ru-RU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медиакоммуникаций</a:t>
            </a:r>
            <a:endParaRPr lang="ru-RU" dirty="0">
              <a:solidFill>
                <a:srgbClr val="42448E"/>
              </a:solidFill>
              <a:latin typeface="Gilroy Light" panose="00000400000000000000" pitchFamily="50" charset="-52"/>
            </a:endParaRP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03. Создание доступных гайдов для студентов с полезной информацией</a:t>
            </a:r>
          </a:p>
          <a:p>
            <a:r>
              <a:rPr lang="ru-RU" dirty="0">
                <a:solidFill>
                  <a:srgbClr val="42448E"/>
                </a:solidFill>
                <a:latin typeface="Gilroy Light" panose="00000400000000000000" pitchFamily="50" charset="-52"/>
              </a:rPr>
              <a:t>04.Продажа билетов на масштабный фестиваль дружбы народов  </a:t>
            </a:r>
            <a:endParaRPr lang="ru-RU" dirty="0">
              <a:solidFill>
                <a:srgbClr val="42448E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-23850" y="1155423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dirty="0">
                <a:solidFill>
                  <a:srgbClr val="42448E"/>
                </a:solidFill>
                <a:latin typeface="Montserrat ExtraBold" pitchFamily="2" charset="-52"/>
              </a:rPr>
              <a:t>Экономика проекта</a:t>
            </a: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F6405-3731-43E9-B12E-06E51828EBA7}"/>
              </a:ext>
            </a:extLst>
          </p:cNvPr>
          <p:cNvSpPr/>
          <p:nvPr/>
        </p:nvSpPr>
        <p:spPr>
          <a:xfrm>
            <a:off x="9464040" y="6079840"/>
            <a:ext cx="2697684" cy="7781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BAF3F3-42AB-4687-AE9C-18F7A8252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92" y="6382498"/>
            <a:ext cx="2182903" cy="2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58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C90C3B-E791-F91C-4327-5D3EE8F80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880" y="353951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-371525" y="353951"/>
            <a:ext cx="370908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600" dirty="0">
                <a:solidFill>
                  <a:srgbClr val="42448E"/>
                </a:solidFill>
                <a:latin typeface="Montserrat ExtraBold" pitchFamily="2" charset="-52"/>
              </a:rPr>
              <a:t>Команда проекта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21FF62E7-FC14-63FA-D2C4-4AD458155A21}"/>
              </a:ext>
            </a:extLst>
          </p:cNvPr>
          <p:cNvSpPr txBox="1"/>
          <p:nvPr/>
        </p:nvSpPr>
        <p:spPr>
          <a:xfrm>
            <a:off x="675025" y="1801750"/>
            <a:ext cx="1104453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-360000"/>
            <a:endParaRPr lang="ru-RU" dirty="0">
              <a:solidFill>
                <a:srgbClr val="42448E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-23850" y="1155423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dirty="0">
                <a:solidFill>
                  <a:srgbClr val="42448E"/>
                </a:solidFill>
                <a:latin typeface="Montserrat ExtraBold" pitchFamily="2" charset="-52"/>
              </a:rPr>
              <a:t>Команда проекта</a:t>
            </a:r>
          </a:p>
        </p:txBody>
      </p:sp>
      <p:grpSp>
        <p:nvGrpSpPr>
          <p:cNvPr id="19" name="Прямоугольник 16">
            <a:extLst>
              <a:ext uri="{FF2B5EF4-FFF2-40B4-BE49-F238E27FC236}">
                <a16:creationId xmlns:a16="http://schemas.microsoft.com/office/drawing/2014/main" id="{2E5AE94E-E90D-E173-A00A-18964D62909E}"/>
              </a:ext>
            </a:extLst>
          </p:cNvPr>
          <p:cNvGrpSpPr/>
          <p:nvPr/>
        </p:nvGrpSpPr>
        <p:grpSpPr>
          <a:xfrm>
            <a:off x="-6778" y="6366280"/>
            <a:ext cx="542260" cy="506841"/>
            <a:chOff x="0" y="0"/>
            <a:chExt cx="542258" cy="506839"/>
          </a:xfrm>
        </p:grpSpPr>
        <p:sp>
          <p:nvSpPr>
            <p:cNvPr id="20" name="Прямоугольник">
              <a:extLst>
                <a:ext uri="{FF2B5EF4-FFF2-40B4-BE49-F238E27FC236}">
                  <a16:creationId xmlns:a16="http://schemas.microsoft.com/office/drawing/2014/main" id="{000382F8-A895-A166-51BB-13EC465BAB70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37AE1662-C7F3-3A92-F4F2-ED5719E92166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F6405-3731-43E9-B12E-06E51828EBA7}"/>
              </a:ext>
            </a:extLst>
          </p:cNvPr>
          <p:cNvSpPr/>
          <p:nvPr/>
        </p:nvSpPr>
        <p:spPr>
          <a:xfrm>
            <a:off x="9527213" y="5491639"/>
            <a:ext cx="2697684" cy="7781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BAF3F3-42AB-4687-AE9C-18F7A8252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46" y="6228215"/>
            <a:ext cx="2182903" cy="2327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555D00-02A3-4965-B3EC-F72938313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96" y="1904470"/>
            <a:ext cx="1381065" cy="1381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38FD5D-FE74-4F8A-8278-21CEB926CD87}"/>
              </a:ext>
            </a:extLst>
          </p:cNvPr>
          <p:cNvSpPr txBox="1"/>
          <p:nvPr/>
        </p:nvSpPr>
        <p:spPr>
          <a:xfrm>
            <a:off x="5151120" y="3329970"/>
            <a:ext cx="225552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Виктория Костикова</a:t>
            </a:r>
            <a:endParaRPr lang="en-US" sz="18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pPr algn="ctr"/>
            <a:r>
              <a:rPr lang="ru-RU" sz="1800" dirty="0">
                <a:solidFill>
                  <a:srgbClr val="42448E"/>
                </a:solidFill>
                <a:latin typeface="Gilroy ExtraBold" panose="00000900000000000000" pitchFamily="50" charset="-52"/>
              </a:rPr>
              <a:t>Лидер</a:t>
            </a:r>
            <a:endParaRPr lang="vi-VN" sz="18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  <a:p>
            <a:endParaRPr lang="ru-RU" sz="1800" dirty="0">
              <a:solidFill>
                <a:srgbClr val="42448E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236D00-31C6-4ABA-B444-C362B85C3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22" y="3914605"/>
            <a:ext cx="1468898" cy="14688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E6A650-9FF2-4E1B-85B3-88377343B51F}"/>
              </a:ext>
            </a:extLst>
          </p:cNvPr>
          <p:cNvSpPr txBox="1"/>
          <p:nvPr/>
        </p:nvSpPr>
        <p:spPr>
          <a:xfrm>
            <a:off x="2487222" y="5442829"/>
            <a:ext cx="633984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Ву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</a:rPr>
              <a:t> Ань </a:t>
            </a:r>
            <a:r>
              <a:rPr lang="ru-RU" sz="18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Туан</a:t>
            </a:r>
            <a:endParaRPr lang="ru-RU" sz="1800" dirty="0">
              <a:solidFill>
                <a:srgbClr val="42448E"/>
              </a:solidFill>
              <a:latin typeface="Gilroy Light" panose="00000400000000000000" pitchFamily="50" charset="-52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2A9770-D72F-4322-B23E-FA3A13201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54" y="3923540"/>
            <a:ext cx="1519289" cy="15192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05EB47-1C9B-4953-8091-6232B288D7BF}"/>
              </a:ext>
            </a:extLst>
          </p:cNvPr>
          <p:cNvSpPr txBox="1"/>
          <p:nvPr/>
        </p:nvSpPr>
        <p:spPr>
          <a:xfrm>
            <a:off x="8263854" y="5511439"/>
            <a:ext cx="633984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</a:rPr>
              <a:t>Чан </a:t>
            </a:r>
            <a:r>
              <a:rPr lang="ru-RU" sz="1800" dirty="0" err="1">
                <a:solidFill>
                  <a:srgbClr val="42448E"/>
                </a:solidFill>
                <a:latin typeface="Gilroy Light" panose="00000400000000000000" pitchFamily="50" charset="-52"/>
              </a:rPr>
              <a:t>Зиеу</a:t>
            </a:r>
            <a:r>
              <a:rPr lang="ru-RU" sz="1800" dirty="0">
                <a:solidFill>
                  <a:srgbClr val="42448E"/>
                </a:solidFill>
                <a:latin typeface="Gilroy Light" panose="00000400000000000000" pitchFamily="50" charset="-52"/>
              </a:rPr>
              <a:t> Линь</a:t>
            </a:r>
          </a:p>
        </p:txBody>
      </p:sp>
    </p:spTree>
    <p:extLst>
      <p:ext uri="{BB962C8B-B14F-4D97-AF65-F5344CB8AC3E}">
        <p14:creationId xmlns:p14="http://schemas.microsoft.com/office/powerpoint/2010/main" val="14203818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992</Words>
  <Application>Microsoft Office PowerPoint</Application>
  <PresentationFormat>Широкоэкранный</PresentationFormat>
  <Paragraphs>115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Gilroy ExtraBold</vt:lpstr>
      <vt:lpstr>Gilroy Light</vt:lpstr>
      <vt:lpstr>Gilroy-Bold</vt:lpstr>
      <vt:lpstr>Gilroy-ExtraBold</vt:lpstr>
      <vt:lpstr>Gilroy-Light</vt:lpstr>
      <vt:lpstr>Helvetica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beo vu</cp:lastModifiedBy>
  <cp:revision>29</cp:revision>
  <dcterms:modified xsi:type="dcterms:W3CDTF">2023-06-16T00:18:02Z</dcterms:modified>
</cp:coreProperties>
</file>