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08" r:id="rId2"/>
    <p:sldId id="309" r:id="rId3"/>
    <p:sldId id="310" r:id="rId4"/>
    <p:sldId id="286" r:id="rId5"/>
    <p:sldId id="323" r:id="rId6"/>
    <p:sldId id="311" r:id="rId7"/>
    <p:sldId id="313" r:id="rId8"/>
    <p:sldId id="315" r:id="rId9"/>
    <p:sldId id="291" r:id="rId10"/>
    <p:sldId id="312" r:id="rId11"/>
    <p:sldId id="296" r:id="rId12"/>
    <p:sldId id="324" r:id="rId13"/>
    <p:sldId id="316" r:id="rId14"/>
    <p:sldId id="325" r:id="rId15"/>
    <p:sldId id="318" r:id="rId16"/>
    <p:sldId id="320" r:id="rId17"/>
    <p:sldId id="326" r:id="rId18"/>
    <p:sldId id="319" r:id="rId19"/>
    <p:sldId id="321" r:id="rId20"/>
    <p:sldId id="322" r:id="rId21"/>
    <p:sldId id="269" r:id="rId22"/>
  </p:sldIdLst>
  <p:sldSz cx="12192000" cy="6858000"/>
  <p:notesSz cx="6858000" cy="9144000"/>
  <p:embeddedFontLst>
    <p:embeddedFont>
      <p:font typeface="Abadi" panose="020B0604020104020204" pitchFamily="34" charset="0"/>
      <p:regular r:id="rId24"/>
    </p:embeddedFont>
    <p:embeddedFont>
      <p:font typeface="Avenir Next LT Pro" panose="020B050402020202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onthrax Sb" panose="020B0604020202020204" charset="-52"/>
      <p:regular r:id="rId35"/>
    </p:embeddedFont>
    <p:embeddedFont>
      <p:font typeface="Gilroy-Bold" panose="020B0604020202020204" charset="-52"/>
      <p:regular r:id="rId36"/>
    </p:embeddedFont>
    <p:embeddedFont>
      <p:font typeface="Gilroy-ExtraBold" panose="020B0604020202020204" charset="-52"/>
      <p:regular r:id="rId37"/>
    </p:embeddedFont>
    <p:embeddedFont>
      <p:font typeface="Gilroy-Light" panose="020B0604020202020204" charset="-52"/>
      <p:regular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15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00FF"/>
    <a:srgbClr val="FBB3C1"/>
    <a:srgbClr val="FD493D"/>
    <a:srgbClr val="B5D8E1"/>
    <a:srgbClr val="FF2F2D"/>
    <a:srgbClr val="8F00FF"/>
    <a:srgbClr val="FCA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064" autoAdjust="0"/>
    <p:restoredTop sz="96327"/>
  </p:normalViewPr>
  <p:slideViewPr>
    <p:cSldViewPr snapToGrid="0" snapToObjects="1" showGuides="1">
      <p:cViewPr varScale="1">
        <p:scale>
          <a:sx n="74" d="100"/>
          <a:sy n="74" d="100"/>
        </p:scale>
        <p:origin x="96" y="202"/>
      </p:cViewPr>
      <p:guideLst>
        <p:guide orient="horz" pos="2160"/>
        <p:guide pos="393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\Documents\&#1050;&#1072;&#1087;&#1083;&#1072;&#1085;%20&#1051;&#1102;&#1073;&#1072;\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\Documents\&#1050;&#1072;&#1087;&#1083;&#1072;&#1085;%20&#1051;&#1102;&#1073;&#1072;\&#1050;&#1085;&#1080;&#1075;&#1072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\Documents\&#1050;&#1072;&#1087;&#1083;&#1072;&#1085;%20&#1051;&#1102;&#1073;&#1072;\&#1050;&#1085;&#1080;&#1075;&#1072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aseline="0">
                <a:solidFill>
                  <a:schemeClr val="tx1"/>
                </a:solidFill>
              </a:rPr>
              <a:t>Трудно ли, на ваш взгляд, трудоустроиться политологу?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3886761044399115E-2"/>
          <c:y val="9.8364031387946749E-2"/>
          <c:w val="0.94611323895560084"/>
          <c:h val="0.82652578671686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Нет</c:v>
                </c:pt>
                <c:pt idx="2">
                  <c:v>Скорее нет, чем да</c:v>
                </c:pt>
                <c:pt idx="3">
                  <c:v>Скорее да, чем нет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0.48</c:v>
                </c:pt>
                <c:pt idx="1">
                  <c:v>0.04</c:v>
                </c:pt>
                <c:pt idx="2">
                  <c:v>0.04</c:v>
                </c:pt>
                <c:pt idx="3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2E-5A43-AB2A-EC825EE0DB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41511936"/>
        <c:axId val="441509976"/>
      </c:barChart>
      <c:catAx>
        <c:axId val="44151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1509976"/>
        <c:crosses val="autoZero"/>
        <c:auto val="1"/>
        <c:lblAlgn val="ctr"/>
        <c:lblOffset val="100"/>
        <c:noMultiLvlLbl val="0"/>
      </c:catAx>
      <c:valAx>
        <c:axId val="441509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1511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Считаете ли вы этот курс полезным?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Лист1!$F$1</c:f>
              <c:strCache>
                <c:ptCount val="1"/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6CA-9348-8CFA-D31B3D2F85A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6CA-9348-8CFA-D31B3D2F85A9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CA-9348-8CFA-D31B3D2F85A9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CA-9348-8CFA-D31B3D2F85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Лист1!$E$2:$E$3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Лист1!$F$2:$F$3</c:f>
              <c:numCache>
                <c:formatCode>0%</c:formatCode>
                <c:ptCount val="2"/>
                <c:pt idx="0">
                  <c:v>0.96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CA-9348-8CFA-D31B3D2F85A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83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Хотели бы вы пройти курс, который поможет вам трудоустроиться?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Лист1!$I$1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Лист1!$H$2:$H$4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</c:strCache>
            </c:strRef>
          </c:cat>
          <c:val>
            <c:numRef>
              <c:f>Лист1!$I$2:$I$4</c:f>
              <c:numCache>
                <c:formatCode>0%</c:formatCode>
                <c:ptCount val="3"/>
                <c:pt idx="0">
                  <c:v>0.88</c:v>
                </c:pt>
                <c:pt idx="1">
                  <c:v>0.08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20-914D-8D80-C1A5564D2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01753464"/>
        <c:axId val="501750720"/>
      </c:barChart>
      <c:catAx>
        <c:axId val="501753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1750720"/>
        <c:crosses val="autoZero"/>
        <c:auto val="1"/>
        <c:lblAlgn val="ctr"/>
        <c:lblOffset val="100"/>
        <c:noMultiLvlLbl val="0"/>
      </c:catAx>
      <c:valAx>
        <c:axId val="501750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1753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Хотели бы вы пройти курс, который поможет вам трудоустроиться?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Лист1!$I$1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Лист1!$H$2:$H$4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</c:strCache>
            </c:strRef>
          </c:cat>
          <c:val>
            <c:numRef>
              <c:f>Лист1!$I$2:$I$4</c:f>
              <c:numCache>
                <c:formatCode>0%</c:formatCode>
                <c:ptCount val="3"/>
                <c:pt idx="0">
                  <c:v>0.88</c:v>
                </c:pt>
                <c:pt idx="1">
                  <c:v>0.08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19-FB43-BC6D-003156795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08889648"/>
        <c:axId val="608888472"/>
      </c:barChart>
      <c:catAx>
        <c:axId val="60888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888472"/>
        <c:crosses val="autoZero"/>
        <c:auto val="1"/>
        <c:lblAlgn val="ctr"/>
        <c:lblOffset val="100"/>
        <c:noMultiLvlLbl val="0"/>
      </c:catAx>
      <c:valAx>
        <c:axId val="608888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88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88149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844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>
            <a:extLst>
              <a:ext uri="{FF2B5EF4-FFF2-40B4-BE49-F238E27FC236}">
                <a16:creationId xmlns:a16="http://schemas.microsoft.com/office/drawing/2014/main" id="{09FEFD19-F68C-833A-C637-1C69528B4784}"/>
              </a:ext>
            </a:extLst>
          </p:cNvPr>
          <p:cNvSpPr txBox="1"/>
          <p:nvPr/>
        </p:nvSpPr>
        <p:spPr>
          <a:xfrm>
            <a:off x="56971" y="2225040"/>
            <a:ext cx="8700948" cy="245872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77500" lnSpcReduction="20000"/>
          </a:bodyPr>
          <a:lstStyle/>
          <a:p>
            <a:pPr defTabSz="877822">
              <a:lnSpc>
                <a:spcPct val="110000"/>
              </a:lnSpc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lang="ru-RU" sz="6900" dirty="0">
                <a:sym typeface="Gilroy-ExtraBold"/>
              </a:rPr>
              <a:t>Онлайн-курс по теме «Упаковка карьерного пути»​</a:t>
            </a:r>
            <a:endParaRPr lang="ru-RU" sz="3200" cap="all" dirty="0">
              <a:latin typeface="Gilroy-ExtraBold" panose="020B060402020202020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39324-222C-854C-2BEB-C12CF2AAB7E4}"/>
              </a:ext>
            </a:extLst>
          </p:cNvPr>
          <p:cNvSpPr txBox="1"/>
          <p:nvPr/>
        </p:nvSpPr>
        <p:spPr>
          <a:xfrm>
            <a:off x="56971" y="4749228"/>
            <a:ext cx="8700949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fontAlgn="base"/>
            <a:r>
              <a:rPr lang="ru-RU" dirty="0">
                <a:latin typeface="Abadi" panose="020F0502020204030204" pitchFamily="34" charset="0"/>
                <a:cs typeface="Abadi" panose="020F0502020204030204" pitchFamily="34" charset="0"/>
              </a:rPr>
              <a:t>Подготовили: Агафонова Ирина, Осадчая Екатерина, ​</a:t>
            </a:r>
          </a:p>
          <a:p>
            <a:pPr fontAlgn="base"/>
            <a:r>
              <a:rPr lang="ru-RU" dirty="0">
                <a:latin typeface="Abadi" panose="020F0502020204030204" pitchFamily="34" charset="0"/>
                <a:cs typeface="Abadi" panose="020F0502020204030204" pitchFamily="34" charset="0"/>
              </a:rPr>
              <a:t>Каплан Любовь, Середняк Екатерина, ​</a:t>
            </a:r>
          </a:p>
          <a:p>
            <a:pPr fontAlgn="base"/>
            <a:r>
              <a:rPr lang="ru-RU" dirty="0" err="1">
                <a:latin typeface="Abadi" panose="020F0502020204030204" pitchFamily="34" charset="0"/>
                <a:cs typeface="Abadi" panose="020F0502020204030204" pitchFamily="34" charset="0"/>
              </a:rPr>
              <a:t>Никоарэ</a:t>
            </a:r>
            <a:r>
              <a:rPr lang="ru-RU" dirty="0">
                <a:latin typeface="Abadi" panose="020F0502020204030204" pitchFamily="34" charset="0"/>
                <a:cs typeface="Abadi" panose="020F0502020204030204" pitchFamily="34" charset="0"/>
              </a:rPr>
              <a:t> </a:t>
            </a:r>
            <a:r>
              <a:rPr lang="ru-RU" dirty="0" err="1">
                <a:latin typeface="Abadi" panose="020F0502020204030204" pitchFamily="34" charset="0"/>
                <a:cs typeface="Abadi" panose="020F0502020204030204" pitchFamily="34" charset="0"/>
              </a:rPr>
              <a:t>Аделина</a:t>
            </a:r>
            <a:r>
              <a:rPr lang="ru-RU" dirty="0">
                <a:latin typeface="Abadi" panose="020F0502020204030204" pitchFamily="34" charset="0"/>
                <a:cs typeface="Abadi" panose="020F0502020204030204" pitchFamily="34" charset="0"/>
              </a:rPr>
              <a:t>-Ангелина, Воронцова Анна​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ACE9E-5A51-4303-BCB9-FE2445D21AAA}"/>
              </a:ext>
            </a:extLst>
          </p:cNvPr>
          <p:cNvSpPr txBox="1"/>
          <p:nvPr/>
        </p:nvSpPr>
        <p:spPr>
          <a:xfrm>
            <a:off x="42128" y="5797793"/>
            <a:ext cx="456184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Gilroy-Light" panose="020B0604020202020204" charset="-52"/>
              </a:rPr>
              <a:t>ГУУ, Политология 2-1, 2-2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roy-Light" panose="020B0604020202020204" charset="-52"/>
              <a:sym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0F5F0-ACA2-3FC3-3A24-A21592C51B61}"/>
              </a:ext>
            </a:extLst>
          </p:cNvPr>
          <p:cNvSpPr txBox="1"/>
          <p:nvPr/>
        </p:nvSpPr>
        <p:spPr>
          <a:xfrm>
            <a:off x="1914625" y="6167121"/>
            <a:ext cx="616712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all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roy-Light" panose="020B0604020202020204" charset="-52"/>
              </a:rPr>
              <a:t>Проект соответствует </a:t>
            </a:r>
            <a:r>
              <a:rPr kumimoji="0" lang="en-US" sz="2400" b="0" i="0" u="none" strike="noStrike" kern="1200" cap="all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roy-Light" panose="020B0604020202020204" charset="-52"/>
              </a:rPr>
              <a:t> EDUNET</a:t>
            </a:r>
            <a:endParaRPr kumimoji="0" lang="ru-RU" sz="2400" b="0" i="0" u="none" strike="noStrike" kern="1200" cap="all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roy-Ligh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7323936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Об услуге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id="{9CBAEBE7-B3E4-9EF2-2D39-353A67DD765E}"/>
              </a:ext>
            </a:extLst>
          </p:cNvPr>
          <p:cNvSpPr txBox="1"/>
          <p:nvPr/>
        </p:nvSpPr>
        <p:spPr>
          <a:xfrm>
            <a:off x="589496" y="922281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ИДЕАЛЬНЫЙ ОБРАЗ УСЛУГИ</a:t>
            </a:r>
          </a:p>
        </p:txBody>
      </p:sp>
      <p:grpSp>
        <p:nvGrpSpPr>
          <p:cNvPr id="17" name="Прямоугольник 16">
            <a:extLst>
              <a:ext uri="{FF2B5EF4-FFF2-40B4-BE49-F238E27FC236}">
                <a16:creationId xmlns:a16="http://schemas.microsoft.com/office/drawing/2014/main" id="{D0AC4939-3E75-879F-2D62-A1A70AEE2485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  <a:solidFill>
            <a:srgbClr val="FD493D"/>
          </a:solidFill>
        </p:grpSpPr>
        <p:sp>
          <p:nvSpPr>
            <p:cNvPr id="18" name="Прямоугольник">
              <a:extLst>
                <a:ext uri="{FF2B5EF4-FFF2-40B4-BE49-F238E27FC236}">
                  <a16:creationId xmlns:a16="http://schemas.microsoft.com/office/drawing/2014/main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7">
              <a:extLst>
                <a:ext uri="{FF2B5EF4-FFF2-40B4-BE49-F238E27FC236}">
                  <a16:creationId xmlns:a16="http://schemas.microsoft.com/office/drawing/2014/main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10</a:t>
              </a:r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4B9524D-8377-FD22-FB46-B1C647D70ABB}"/>
              </a:ext>
            </a:extLst>
          </p:cNvPr>
          <p:cNvSpPr txBox="1"/>
          <p:nvPr/>
        </p:nvSpPr>
        <p:spPr>
          <a:xfrm>
            <a:off x="264351" y="1911088"/>
            <a:ext cx="11966289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ru-RU" sz="2400" dirty="0"/>
              <a:t>Фиксированная цена и единовременная оплата в размере 6000 и 10000 рублей за единственный на рынке </a:t>
            </a:r>
            <a:r>
              <a:rPr lang="ru-RU" sz="2400" dirty="0" err="1"/>
              <a:t>инфопродуктов</a:t>
            </a:r>
            <a:r>
              <a:rPr lang="ru-RU" sz="2400" dirty="0"/>
              <a:t> курс, помогающий трудоустроится студентам и выпускникам на работу , включающий в себя 8 </a:t>
            </a:r>
            <a:r>
              <a:rPr lang="ru-RU" sz="2400" dirty="0" err="1"/>
              <a:t>вебинаров</a:t>
            </a:r>
            <a:r>
              <a:rPr lang="ru-RU" sz="2400" dirty="0"/>
              <a:t> на отдельной платформе.</a:t>
            </a:r>
            <a:r>
              <a:rPr lang="en-US" sz="2400" dirty="0"/>
              <a:t>​</a:t>
            </a:r>
          </a:p>
          <a:p>
            <a:pPr fontAlgn="base"/>
            <a:r>
              <a:rPr lang="ru-RU" sz="2400" u="sng" dirty="0"/>
              <a:t>Прохождение курса включает в себя 2 режима:</a:t>
            </a:r>
            <a:r>
              <a:rPr lang="en-US" sz="2400" dirty="0"/>
              <a:t>​</a:t>
            </a:r>
          </a:p>
          <a:p>
            <a:pPr fontAlgn="base"/>
            <a:r>
              <a:rPr lang="ru-RU" sz="2400" dirty="0"/>
              <a:t>Стандартный (8 </a:t>
            </a:r>
            <a:r>
              <a:rPr lang="ru-RU" sz="2400" dirty="0" err="1"/>
              <a:t>вебинаров</a:t>
            </a:r>
            <a:r>
              <a:rPr lang="ru-RU" sz="2400" dirty="0"/>
              <a:t>, проверка домашнего задания +  бонусы по ораторскому искусству) - 6000 рублей</a:t>
            </a:r>
            <a:r>
              <a:rPr lang="en-US" sz="2400" dirty="0"/>
              <a:t>​</a:t>
            </a:r>
          </a:p>
          <a:p>
            <a:pPr fontAlgn="base"/>
            <a:r>
              <a:rPr lang="ru-RU" sz="2400" dirty="0"/>
              <a:t>Индивидуальный( 8 </a:t>
            </a:r>
            <a:r>
              <a:rPr lang="ru-RU" sz="2400" dirty="0" err="1"/>
              <a:t>вебинаров</a:t>
            </a:r>
            <a:r>
              <a:rPr lang="ru-RU" sz="2400" dirty="0"/>
              <a:t> + проверка домашнего задания, индивидуальный разбор, интересующих тем в </a:t>
            </a:r>
            <a:r>
              <a:rPr lang="ru-RU" sz="2400" dirty="0" err="1"/>
              <a:t>вебинарах</a:t>
            </a:r>
            <a:r>
              <a:rPr lang="ru-RU" sz="2400" dirty="0"/>
              <a:t> и домашнего задания +  бонусы по ораторскому искусству) - 10000 рублей</a:t>
            </a:r>
            <a:r>
              <a:rPr lang="en-US" sz="2400" dirty="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5375666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Анализ конкурентов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11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589496" y="908955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АНАЛИЗ КОНКУРЕНТОВ НА РЫНКЕ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3166" y="2284796"/>
            <a:ext cx="104754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venir Next LT Pro"/>
              </a:rPr>
              <a:t>Проанализировав рынок труда мы выяснили, что конкурентами нашего онлайн -курса являются различные молодёжные объединения: молодёжные палаты города Москвы, «Молодая Гвардия Единой России»,  Студенческие парламентские клубы,   Совещательный и консультативный орган при Государственной Думе Российской Федерации, Молодёжный парламент. Наш курс является помощью в трудоустройстве, а данные молодёжные объединения, совещательный и консультативный орган при Государственной Думе предоставляют самым активным молодым людям тоже помощь в трудоустройстве, но уже на более высоком уровне в связи с наличием огромного количества связей с представителями власти и сотрудничеством с ними. 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23360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СДР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11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589496" y="1165485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СТРУКТУРНАЯ ДЕКОМПОЗИЦИЯ РАБОТ</a:t>
            </a:r>
          </a:p>
        </p:txBody>
      </p:sp>
      <p:pic>
        <p:nvPicPr>
          <p:cNvPr id="12" name="Рисунок 11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22BEB113-9037-5C59-FEE9-70B7FDD1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304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ПЛАНИРОВАНИЕ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12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589496" y="870338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КАЛЕНДАРНОЕ ПЛАНИРОВАНИЕ</a:t>
            </a:r>
          </a:p>
        </p:txBody>
      </p:sp>
      <p:pic>
        <p:nvPicPr>
          <p:cNvPr id="2" name="Рисунок 6" descr="Изображение выглядит как седзи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2106086F-0133-2E7D-FAE9-48B4D8010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1758328"/>
            <a:ext cx="11821747" cy="422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1019564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ПЛАНИРОВАНИЕ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12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589496" y="870338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КАЛЕНДАРНОЕ ПЛАНИРОВАНИЕ</a:t>
            </a:r>
          </a:p>
        </p:txBody>
      </p:sp>
      <p:pic>
        <p:nvPicPr>
          <p:cNvPr id="2" name="Рисунок 6" descr="Изображение выглядит как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1A535011-D946-C4CE-76FB-CAD5D27C9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35" y="1774408"/>
            <a:ext cx="4887920" cy="22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4" name="Рисунок 7" descr="Изображение выглядит как седзи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856C4A78-5C81-313E-A966-B16E74BF3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358" y="1773487"/>
            <a:ext cx="4793088" cy="2259822"/>
          </a:xfrm>
          <a:prstGeom prst="rect">
            <a:avLst/>
          </a:prstGeom>
        </p:spPr>
      </p:pic>
      <p:pic>
        <p:nvPicPr>
          <p:cNvPr id="5" name="Рисунок 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CB85D120-591A-B184-BBF0-F5C09B97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422" y="4290132"/>
            <a:ext cx="4932608" cy="20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0442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 err="1">
                <a:solidFill>
                  <a:schemeClr val="tx1"/>
                </a:solidFill>
              </a:rPr>
              <a:t>фИНАНСЫ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  <a:solidFill>
            <a:srgbClr val="FBB3C1"/>
          </a:solidFill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14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589496" y="1070203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БЮДЖЕТ. ПЕРВОНАЧАЛЬНЫЕ ТРАТЫ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186180"/>
              </p:ext>
            </p:extLst>
          </p:nvPr>
        </p:nvGraphicFramePr>
        <p:xfrm>
          <a:off x="336583" y="2297623"/>
          <a:ext cx="10515600" cy="221381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762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Оплата доступа к платформе</a:t>
                      </a:r>
                      <a:r>
                        <a:rPr lang="ru-RU" sz="1700" b="1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​</a:t>
                      </a:r>
                      <a:endParaRPr lang="ru-RU" sz="12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30400</a:t>
                      </a:r>
                      <a:r>
                        <a:rPr lang="ru-RU" sz="1700" b="1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​</a:t>
                      </a:r>
                      <a:endParaRPr lang="ru-RU" sz="12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762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Таргетированная реклама продукта​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20000​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762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Камера для съёмки видео уроков 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45000​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762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Веб-камера для проведения уроков​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4500​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762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Съемка рекламного ролика​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36000​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36583" y="22972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79622" y="4774131"/>
            <a:ext cx="2593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venir Next LT Pro"/>
              </a:rPr>
              <a:t>Итого трат: 135900​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5610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БЮДЖЕТ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  <a:solidFill>
            <a:srgbClr val="9F00FF"/>
          </a:solidFill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</a:t>
              </a:r>
              <a:r>
                <a:rPr dirty="0"/>
                <a:t>5</a:t>
              </a:r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993857" y="1214105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БЮДЖЕТ. ОЖИДАЕМЫЕ РАСХОДЫ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60189"/>
              </p:ext>
            </p:extLst>
          </p:nvPr>
        </p:nvGraphicFramePr>
        <p:xfrm>
          <a:off x="589496" y="2240646"/>
          <a:ext cx="10515600" cy="247947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1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Заработная плата </a:t>
                      </a: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project-</a:t>
                      </a:r>
                      <a:r>
                        <a:rPr lang="ru-RU" sz="1700" b="0" i="0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менеджеру</a:t>
                      </a:r>
                      <a:r>
                        <a:rPr lang="ru-RU" sz="1700" b="1" i="0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​</a:t>
                      </a:r>
                      <a:endParaRPr lang="ru-RU" sz="12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70000</a:t>
                      </a:r>
                      <a:r>
                        <a:rPr lang="ru-RU" sz="1700" b="1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​</a:t>
                      </a:r>
                      <a:endParaRPr lang="ru-RU" sz="12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1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Заработная плата бухгалтеру​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40000​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1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Заработная плата программисту​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55000​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1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Заработная плата </a:t>
                      </a: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pr-</a:t>
                      </a:r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менеджеру​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50000​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21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Заработная плата психологу​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60000​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21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Заработная плата оратору-лектору​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60000​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21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Заработная плата видео-оператору​</a:t>
                      </a:r>
                      <a:endParaRPr lang="ru-RU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i="0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55000​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38200" y="276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9190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БЮДЖЕТ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  <a:solidFill>
            <a:srgbClr val="9F00FF"/>
          </a:solidFill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</a:t>
              </a:r>
              <a:r>
                <a:rPr dirty="0"/>
                <a:t>5</a:t>
              </a:r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993857" y="1214105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БЮДЖЕТ. ОЖИДАЕМЫЕ ДОХОДЫ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351761" y="26178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data:image/png;base64,%20iVBORw0KGgoAAAANSUhEUgAAAhQAAAFACAYAAADkjeWZAAAAAXNSR0IArs4c6QAAAARnQU1BAACxjwv8YQUAAAAJcEhZcwAADsMAAA7DAcdvqGQAAHLfSURBVHhe7Z0FgBzF1oXvumWTbNzd3d0TSAIxghPc9eEP+IEHD4eHuzvBAgTi7u7u7htbd/nvuTOdTCaTsMlsSLJ7vtDsTHdPS3VV3VO3blUHbN29f3pQYFDnzKwsIYQQQgg5FYKDgiQnN2dJwPa9h3LDQ4MlPDTEvYkQQgghJG+kZWRKanqmBGzeGZtbOqaoFIkMc28ihBBCCMkbSSnpsv9wggTiS25urq0khBBCCDkVHA1hgoIQQgghxB8oKAghhBDiNxQUhBBCCPEbCgpCCCGE+A0FBSGEEEL8hoKCEEIIIX5DQUEIIYQQv6GgIIQQQojfUFAQQgghxG8oKAghhBDiNxQUhBBCCPEbCgpCCCGE+A0FBSGEEEL8hoKCEEIIIX4TsHlnbG6p4tESHRXuXkXI2SMuIVF27Non+2IPyb4Dh2T33v3SvFFd6dW1jXsPcrZITk6VoX+Mk4TEJBnUt5vUrFbJ1m/fuVeGjZgk0UUi5bL+vSRG6xNCzjaH4xNl6G9jJTMzU64YeIFUKFfa1q/buFX+GjdDypSMkUv79ZAimm+JfyQmp8mBuEQJuv+hR5+NDA+TsNBg9yZyOqSkpcnoCbNkxrylcuhQnJQrU1JCQ0LcW12s3bBVRk2aKStWb7TtRaIi3FvIkhXr5KOvh8nXP42UcVPnajoukfmLV9n6YsWKSOe2zdx7krNFSmqavPLu1zJn0UopEhkuzRvXk+ycbPnlr4ny7S+jZJsKi/4XdtZ8zQqanH3i4hPkhbe+kMVah5QuUVwa1qup4iJLvtG8+vOfE2T/gcPST/NruNo/4h8Zmq4paRkUFPlFQkKyvP/lLzJx+gKZPneJREaES9OGtd1bRQ4djpdnXvtUxquxXL5mo3Tt0ELKlCrh3lq4GTVxprz87jeycfMOVbopkqoZEwW/WNEiUqNqRbmoZwepXqWie29ytkDFC1G8Y/c+2bpjj3kmZs5dKhNnzFdhkSMdWjeRiy/oJIGBAe5fEHL2iNA6eNmqjRK7/6Bs2rbL8uvkmQtlhtbPIgHSo1Mr6dmFns/8gIIin4GACAkOlsXL12pWDZCdu2OlR+fWth6MmjhbJkybJwEBAdbavvTiHhIUxBCWNeu3yBsf/iDxiUlSXAVE906t5bJ+PeWqQRfKwD5d5aJeHaVh3RqWbuTs07BeDUlITJZYbd1t2Lxdtu3aJ+GhodKxTVO59+YrrNuDkHOBwMBAaaB1x6G4BNm3/5Cs0/y6a0+sREVGqJhoLXfcOFjCw+idyA8cQcEYinwkLT1DHnn2bVm1dpN9v/byi+WWawbIwcPx8vAzb8tmVcmlShST//77Dmlcv5bt4w0eTGhI/ou77OxsFTBB7m/nBjnaqv3wq2Ey9PexUrZ0CXni/pukTfOG7q1nl8ysLBOI5yu5ubnm5QkNPbbb7WRkaR4JzmMegcdt194Ddp4K5UtLqZhi7i2Fh3Qt72Fhoe5vf09aWvpZda9nZGSeUn7IKxmZelyv7t2/IyMjS4KDA83o/xPsP3hY8+t+CQkKtvwaU4xxPvmJE0NBQZHPwJ327P8+NWNZqUJZ+d8z98vkmQvk029/160BMqBPF7n/tquOMe4HD8XLtDmLZN3G7dZSh1cDBvaCLm2lRjWXqz8rK1tGjJ8uq9Zt1kr/eEOXk5sj1atUkCsGXHDE8wHX9NRZi2TT1p1W+cUULyZtWzaUTm2bSZBXQYbx+WP0FNs3IODotlw9bqmSxeVyPS48CLi+n/6YoIr/oLRsUs9c3J7ApThr/jKLEbm8f08pfpKCm5iULP968nVt6e6Q7p1ayfOP3Wmf9+zbry2HUKmm9+PdLYQgzd9GTpa4hCTp2bmVdGjd1L3leLZs3y0/Dx9vRu/Cbu2kZdP67i3Hg1b376Mmy+59ByQnO8e6XopGF9F0CpA6NatKtw4tpURMUdsXwhHHRcxAgzrVLbDrRB4UpNcPw8bYM27euK6l18m8LQcOxdlz2H8wTgI9noMD8lV5TdvBek50CYFpsxdbN1ujejUsf82ev0ImTJ+nzzxdSpcsIR3bNJH2rZrYvt7MW7RSFi1fI3tjD5qgiCleVJo2qG0tuODgo3kU1/PrXxP0+uLteD07H+sqHjN5tixYskqqViqvz72XLF6x1q7Ll4hFXi0ZU1yGXNZHkpJS5Jc/J1o6de/YQvNmc/deuNdcy/PLVq2XWtWryOCLuqtBPrEBR7qtWrtZymjZGXJpH2uJggVLVlu3DJ7r4H7dJS4+ycok8tglfbsfKWMAz/b3UVNk45bt0rRhHRnQu4sZo5+GT5BsLYNXXnKhlR3EjWzfucfiRWpVqyQDL+omRdzn8wT5edL0+bI79oCkpqRJubIl5YKubaVJ/dqoDk4JlIthmvfj9fo7t2smXTVPAuRvxLCgvJcuGSPXX3GRRIS76vNNW3ZaXNf2XXskJSVdihcvIlUqlpOLenWy8gwOxyfYM0Ae9WXg8bzggeravoV7jciaDVs1ny2TnXv2WRclDHR1657seExsGETMj3+M0/1iLV6hTo0q9pyWrlxvIqRKpbLSR39TRetKh72aVgjyPawGqnunlsfkCW+27dijxx9v14j6snXzBrYeHuLftDyjXHvXE0ivP8dOk+WrNkidWlXlEn12YaF5F4bkeBiUeYaoULa0bNBCjP66RK0sYSBgYJNT06REsaLy2H03mKFyQBfJi299ad0hy1ZvUIO+y1zJ6KuGOInSwlm3RlVJSE6W9z77ySoHVFIbtMLDfuux78Ztuv8WK0SDtHDAEMzU/XDcaXMWq+HbI3v3H5Llq9fL3EUr5IC2Lls3a3CMqIg9cEieeukjqyhWr9+iwmWTHX/jlh12LfXVcMJYHFDD8t7nP8t8NR4wjKjUnFbtyrWb7JwIpIRXBsLlZC2BAwfj5dufR9n1oqJBOkF44ZqxIE2y1QjUq1XtiEiC6ELwJs5RUlvF7Vs1tvW+WKr7fPzNbxbVXalCGTPoJ2KZVi7vffGzrFizUbZqesXFJ1p3DNIBld/CpaullaZZdJEoExvvfPKTzNG0TFOj3b1j6xO2/PaoQPnwq19l4bK1FlsAQ3yyGAMYP3ht8Axw3Wv0ua7Vv1jW63PH88YzQXxOxfJl7DcQQr+NnKQVe7ps2bZbPv3ud1m9bosZmPWbtsmCZWukZIliUlMrfEfMJKekykd6ns+H/imLlq6RNZqHNmveW79puyzQe8W5kV5Ol91OPdb7X/6q+65WYxVmz9YxPvMWr5JX3//W0jBJ82nnds1VfEyUkeNnuPKpXq+TV9fp9eDY63Xp072DGbP3v/hFy8EaE7x4ns41Tp29SN78eKjFHKWp0ULcUUSE7xZ+jhqJjzSdIWghjiAgYezhFfhI88CYibNs9BCM2jq9169++svEebTu07JZ/SPnRNq+pveCQD54H7p3bGXpiDyP61drZMYb54GggKjEvnv27Fdj1vAY7+KoCTPl1fe+kfmaZihDW3futr8og100jTzrgbyAcv/R179ZneHK+030ul3B3q+8/42sWL1JRag2WlQE4X4gvN/6dKiVKwitzdtdz3e51jPzF682AYCGC57H+1/8KktVuOH+8ayO1i1b7beBWv4Qc4B0HvrbOCsryP+rNQ3hecX+KCe4tto1q0ipEsXtmlNS0+UdrbdQXyC/jJ08x0QR8inSdYXWGSv1upHXHIGM+0QZwLG884Q3uBeUcaRB+XKltJHjajTgPj/WtFqy8vh6YtKMBfL2J5qv1m6UjPQsy1cMzPQPp8vjeDlK/CJEK5RBfbta4YDhmK6GEaICqnigri9ftpR7Txjxw/Lu5z/Jxq077Dsi5B+84xr7PTL4Ia1svxz6l1b2W6zFUUUNOox6ZTWO6KtGhYfWAL5XrVRBalStJCFqnFGhfqCVP1x8NapWkP88fJv899HbraLJ1FbWaK3oJk6bb+d0wG8QWAdjgcJ3jbbwmmhLFeeA6x/bAMo1jCf2g5DAfQEICBjOhKRkiYwMV4H69y5QeANwXFQ0U2ctlJF6XSHaagnXe4VxPHQ4QT77/g8TFg6oWNCawPn/rgsH+yIdsfydaxXCQAIC7ZiDL+4hLz55j6bbrXKJfgYbVSRO0JamA56zpYGmDSrxk+Fcr2eL/0SgYOIakO4ISO2oLSu0rrBU1dYcWtU4Dip2B+xfJDJSK/bd1rIrU8o1HK5J/Vr2rOAF+PankdaX7DB8zFQzOBi5UbN6ZbnnpsvlLl1qq7CDp2KmGqHv1HA6uNLd9dw9032f5puPVeDBcEep+HBc3xA7yKvIs2gJ436iNF8g/2M9zoljAWzDZ89ntH3XXhVGf0hWVpaJmrx0A+JZ4Die4g7BeBC6WNe+dROpredtAjFWrrTtu1DFFlr8Dtg3MTnVym+zhnX0XgMtj2Nf/IX3YrsKEwxj7ovWeGSEpce0uYtl/NQ57qO4zvvlj3/Z0EXc92X9e8qdN1wm7Vo20pZ3kqRry/1U8X4GTrabqPkS3hOsH9i3m6XjUjWkn6g4R92De7nhyoutbkHZxnZ4YGCI8fyLqbCpVhl1SwV7PkhvlBk8NzwreAohyMGchcvlix//1HtIsO7bm68ZIA/cfrV5/3B9EBiffPO7eXocXPVFuHmF5ixYLq2bNtAy1l3KqZgJ0ftYv3mb/PDbGPfex5dxfD8R2OarjNsxfOSrrdt3a50yXPN4jt0nyjHJPygozgBo/aM1i0yLAgHXbeUK5bRF1t69hwsYSrjl4dqGK/zx+240V+2/773BgjZhqA5qhTBe90OFioL77ouPWAwG3JaolOARwfe3X3hY/u/+G+18I8bNcAcfhcu9t1xhLQu4LO+88TK9jrJW2GfNX2rdKA4HDsfZX5wThR2VT9sWjcxDAE5UpLE/7g/DPdGS8e5KORlxcfH6/1xz4+O6EYj5/suPygev/FuuvqS3nRSGc4S2dCEwPEGFkaqVISpMeE1QcXvvcyrgeLhHGLAW2lqCMUEE+JUDL7DtuEYEH3qiP7E0jD142K4BBjtJjZE/4JgAY+d7dGwtz+qzxfPF0q5lY1t/IrCtXu3q8qyKx0fuvlb+88htJhBy9R/EG7wvAK7k30dNtVZnudIl5THNbzdd3V9u1uVZ/Q08aRCL0+cuNe+WLyCW4c6G0d+0baflYU+uGdxb3n3pEXn9mfut9Ym8Co/B/bdfZXn1JRVs8Jp45kGA55Bi3pPfZNfuWNV4p15F4RgwJGDSjPkSn5Bk33t2dnXjYP4MpBMEwhZtteP6AfIavAfo5oJnzXGfOyAPwADdecNgeeqBm+WJf2l5vayP5KgAQzlZtGztEUMK0Y48gQd61SUX2vNAPNV/H7tTXnj8ziPdZ6eL4xVEOYdHCQ0FCFAIFtwXumiQ5mhg3HnjpVoPXGl1C/JGM30eMLJr1m+2+62qYuKFx++Sd/S5oDsWogUxRC2b1pO3nn9I3nvpURkyuK/d40+/j7e/MNb/uvUquUvrlGsv6yvPaf6sV7OqlWN4qiBoPEEezM3OtUbNc4/doelxnTysaQIRGBQYZEIOgZOeWBnXMo0up/wo40nJKeb52KMNrYCTeAnJ6UNBcQZwouCRZVG4YSQwJhoeAwdUpJu1IsvOyjE3Oly0jlpGpdehTRPrz8aPt+/YaxUV4hHQgsCCliCOjd+41pW0/REghdYdWv5oeaCVj1YYFgSLwmWMgnpQjR8mkXLYtRvXlqsVTdCRCWB8dOF7EWDXin7u0RNnWiVTQq8hVwVGXkBL2PnbrWNLEz+IO6mkrdsbrrhYW5GlcEnWGoIHxRMILAiyK297Qq64/Qm55YHn5IkXP5CRE2aYoTtdUFGjuwHu1pnzlslX2spEK7Wltqo6tz+2LxeeG8Sc4NxX6HXccO8z8sDTb5hLHELHX5Ce8EQ5C1p6J0tZxL7cdHU/i/mAwcBzbKNGEc8bFfo2zUcARhSTU+FgTRvVkQZ1q9t6ADc4YgeQt1B5b9+5z73FA83POOavIyaZ6x8tveLFithvHBC/gHyJZ4nt2IZrgvcE8TVwieMYnuArjPb3v42V2QuX2YRDRbVs5DU/ARwTZQXDsyFyMTcMgIcHXTEABrOdttRDQ0IlW69r8owFtn6viq61G7bZhcA4Y/EEcUY4Drw/aBHjeXRp38KEEdh/6LAJSuQ/dBGhDJYsHm3xKE4rGfeDvB6jou10QX7cumO3jJ08W977/BeLI0B6X3Npb/NGwPgi3gJpXqFcGemp53fA9g6tmkiQllukKro4cG2Ik0Idgudj+UV/i2GXeFbOnDl7Yg+4jX6uxWuhq8ChREwxE7z4LeIZ0HXrCeq7qpXLaf4cYNeAe2jbvJEep7ydC11w8HZ5gvSdrILwqtv/z8qXlfHn39cG0/RjPCB/h6vRkyPf/Tpa5i1ZafVtUc1bnvmV5A8UFGcAuMZhvFFozK2mhgfxFOhXdjIxWmEo+FDKKKxOi8oB7kZkfHBIW/KozBwwYsM5Dv7iuwMqNCh5CA38RR/00698bAviG1DQUY1naIH0PCb6utFCg6FGqxX8XXmDmFixZpMVVFQYbbV1VLdWtSNC4e9AawanQCWEvlJPgvU6qlWuaPeHygMxDd7g93CNwkCgFYqYCQxB/VlbZ6dLqB4Pbm2k139e/dhEC4aWtWpWXyqogfQG146KD10RqXqdqKA//2G49RsjHbD9dPGu8Ly/e4NTOcF4DhVVoDmjVZKSku0vAuTgVcK1+RqdUbF8aTsXvDXIe96gVQmB+os74LVjm2ZmfDN9PHekged1Ox4vXyA/wSX+x+ip1mpFEGDlimWPyd9/BzwnydoSfeOjHyyWJD0jQ0VAE/PuIZ84dGrTVIpGR1lZQD87DNoiFZHIa1iH33iD+4CQ8ATlG4HDuWqwEOeBNEOw8eH4JEvfolqOT3UExN8REhIkC5attnltZi9cLqGa9+664dIjgbLwmKWkpNl9IH7APngAoQfPBQrf/gPHCl/P5+Od32JVTCA9AUSU93aMnrD4IDvuYfdaN7ov8o1nFwPqvsoVy1m9g/oDcWbeoA61Mh7mLuOr1tuz/emPce49/h7kKzQO/ho73RoMCLBGl9zJ8iI5PSgo8hko+N9HTjaVDo/Bv267yqLOUXgWaiUAFyxAUXT6wc0d6FU4M7SAORkexspp4fwdOA5GZsBgQJDAzYvulIt7dbS/iJTHNLSX9utprREAVyAC1vDbGtUqHSdufIHrQbzEF2o8EZVdq3plue3aQcfdx8lA+qCuQwsUHhxvXPcCkRNiLTBP4M6FV+fXL16V7z54Tu7TdMY+2B8jDuDVyGuaeQIDiBY60qp/787mrk9NS7PWLtyleCZO/Yx4h1rVK8k37/1Xr+MV6y5AVxSMIQLhENR5sgDMM4G3gIFodJ5JsBoigLzh4Ot5mdHQwyD9kPc8wToMGf38++Hm5cK8FDde1c+Mvj93iu4XlJ3PND/BILdoUleuvrSPZJnoPbUjw4DgutD/j/RAV9yEaXOtleoAD0l7dA9oWhw+nGABhoj6z9B7h5hHa/tEeKYx0hIiQlda2mDJ1nWYQfRMgXPi+hGYC48H0gh5HoGIwFVu7KP+Pd5oYsSXPXe9jRMFufoC53Vyi898g+O6P/s6rnfexDGQP7EW2yAePMHxenZua2Xr+w+flwfuuPrINNnwzpxoVIon2L5n30HLrwimRlf0lZdc4M5XJL+hoMhn4I7btTdWC0iguVh7dWmjiriF5GSj8GTLyAmzzFthbuKirhEQ6JY4qIsnmN3NWoda6GD40QrOCzCqcCliiByMGfp47735cutOwHKPfr7v1ittwii08MFSrUgxHBCVK4YeonL/O6D0EdmNESbF9D5uvXagudhPpTVprSetTlBNoZ/Usz8dlQlc8xBiaBVClHmD1g7iRFC5DurTVapUKmfHgkFEkOjpGHPEIfTp0U7uvukyiyNB3zLuC0MwYXQgVJx0A6gEkeZYMPIBQ2mtstX/4CL2rkTPJDivd1fL5q07rT8c1wO3NChTsrilK/bfsuP4GAlE2eO60Yr1HraLViYMNLp64Ca//bpL7DnCiPoDhkIvXbHehC1a0HdcP1iioyKOiO68AsEHIf1/998kzz1+pwUUQqB8/fNIWbL82H59TDyHPIRuwt9GTLIRKDhfc32GuDdvEM8RH5/oSk838QmJFp+Cp4zrhQCLUmOKLiqsi91/2LpA8xMYYcQ3vfr0v0zMwXhjxAqCLCFy0e1oQlCf8Y7d+yUt/dguQHS1uoSmy1uRV0rERJsHE3kDXWGozzzBaB7UO+C44+pvEACalJLiXuES7zZMXa8TjQZ00XrjKuMRlsf6X9jFgkddZTxTy3jc3woKiEuMIEKdXFHL8R3XX2J1xqnmK5I3KCjyEQzRGzdljgWoIajLCegb0LurVK9awQoVWkFTZi60goLCgQKBwjF28ixz66OgI7hvzKTZ5oYNVOPVpEEdK8h5ARVJpfJlzZjCSE+YNt8qGQecC+tRyaHFBoMz7K9J5ibG6IwWWpnmBdhJ9BWjMsa8A2jReQqCvIAx8xgSCmOHoXxTZi10VTp6LX+NnWFxEzB6jepVN5HkjRluN4gbwdwYqOxQOaECOt1KwzPAEMdAXAmsA/piIbY8z4uPTssXz2vL9j12DaB86VLH7HumwZm+/mmEzS2BeR0QrDdrwXK9dNfolYZ1a9p+MLJFIiIsj2DI4NzFK03AYcGoJAwVxMHKliopdWpWsd844NYwIgbpgmA8eHOshe4nOC48QSgPN13V34JJvQ1WXkH6Q1RgRMdVg3rbvSNPjfCKr4FXrV7taiaGIKIgDNA9BO+I003kCcos0vSrH0eYYEU5xTsh8NI0gBEtEBKRagDLottQrwN5Al2d6H5E3kY+ffntrywYG6AsPvDUG3LtPU/bkNC8gCyFbgC8hM1G8zSobQIf83XMXbhCypZBLEQJCdD90ChBfBPOjboFXgyM4EF8B6YLwIv38gpEArrIkLtR1sZOmW3HRR2AoMr5mo+Q39GF6/naAQDDjhgy3CPiSzCPDNIF88qAmJiimi/L22dPcDynDGFYPOoEE7so49qQ8OWB8QTXiligIBWsN18zUDAS7nTzFfl7KCjyCVRUf46dLvsOHDZ3J4aUIZgJoLWDIaGowFER/z56ilUwfXthH7QAc2Xq7MXy+PPvySvvfSNPvvSBVexwMdpoA21JeeMqYkf/etK3Zwdr0aMcYlKlV975yoaRYiz9i299Ibc8+IJNzINK9IGn37SIbBwH/cqoYL3xPgeOi3UQEBjWePXg3lbIXYXfvY/rz0lB5QtvACpeVPhvfTJUnnntEwuuxDwBOH45NcrXX3GxVQzAqWCC1bCvXLPRgtKwPP/mFyrIkuw3mG0T3SloLeXlOsCR42rFh6FxmHxn6O/j5AU97rYdu+2+MI0vWn+ojLEvRrSYm/77P+SDr36VZ/73qaxav8m8NPVqV7Whkce4id1//46/2+9E23E9mBfhyZc/lEeefUf++/pnckANVnY2WrQNjgQZlteWWp+e7TXPZlnF/uq7X1v6YXn9w+8kNTXd0uG6Ky6y1qEDzosFo5eQJ9F9Zut1JRb77PrjkxNtc9bDu4CuJnjPHPJyXIcj++pfR+S1alpf6taqagfAHB9oETtApCKvOHkLQy/hjbJJp3yA/SCeUKbuffx/cv+Tr1tAJ0RQdHSUeSNRDrBgsiR0R+DzxOnz5EEtZ/959RObyO3PcdOs2whgvhrEW23dtkfmL1lp607G0Xt0lTUcH6PH8Lxwz5j7A+su7d/DdcG6E0QmYoJefvcrefZ/n9gcEPBGYk4OCDdvnHN4g/icS1TA4Pkjj2N4KPL8y+98Lc+98bnsUkGG64LIqVqpnPtXLiyN9biYaO/eJ/4nDz/zlgkzvVi7FtwDRJLtZvem5UvvCfPAYI4MlPHn3vzcvLkIZG/TrIHLM3aSMu6sx/Wi/u3dXesaN849nui35PSgoMgnMBkSxlmjIGCIaK8ux4qA7h1b2ox6jlcAs+chyO/hO6+Vmqqag7UVvHrDFhkzaZasWb/VWkOY/Oahu645brZJLYNWQD378z1BBDZiN1CoIWAw7BQjD2Agp2iBRj8xAu/gHrfgLW2Rw1Nw85BBx8RPoGKyilmPgc8O+IjWDo6PceiewW4QTTC4wNe1edOjcxsbrgjPCgLiEJQHLw5aHhiB8NRDN6voOuo+jYwMs331iqy1heAszMS3cfN2iYwIs1iRm4cMtH1xzXgeuAfP6/cFWlUI/IJxGDVxlrz63rdakf1sYgtGFUNvb9UWDkBrMDo6Uq/B1VWD+RxgZBYsXqUFKsACOB+6c4hdj9Vc+t+JnpU3J7tmfPf1PByQ9heoUcPwTEz0k2iudlc31u3X470Frgobv8SwXBgdrEOwG7xDmEgqKTnNJjtCfzW6cBzsdHpedAnVrlFZbryyv6WVg/Pcfd0jrtXyBK7bvc7h6HGzLO7hussucm1QsA3LiY7rjV0D0tl+5/oFhmfC64ZrjU9MVKGOF0MdBYKidKkYTVdNc81ziIlBIKgvIFYxZX7jBrW0pbzf5jTQMwlm70TegKfAAeUJ3YvOqAkIGQhVvESwUb1aR+Z1cAwnus6cyaBOhOuejs8bGN6KxovegmsSNK0/MHwU3XYliruG5s5bvFLGTZmr133IukiGXNbXPEzecQvOOSzNj57iCN07tLRuLnRPoGtxzvzlNqIGwjU6MtLqA8y5gXTxBM8Fo0jwHiN4beCRxDoM0cW8Oyi3Dig3rnoowIKcnTIODzCuHY2QW68bZPva9WoaeqeJ6zZc+QrzsaDr1wH7YXteyyTJO5x6O5+AKw6zwCFjI0LcV0sfhX3+olWqmLOkXasmNm0zgFty+aqNFpOASOeypUpYq6qJVlzos/YGBWHe4hWyWisOVO4YBgYB4g1csjDOKJQYxlqsaJSUKhlj8yzA3YuobRhPVGQ9OrcyQ+QJ+lpnaoURoUanmxpUvAIYRh+GB0O8MIQO53dA5YjZ8pboUrl8GTNIeQ36wqx8eK073KHo669ZraIagvpHjKADum9mzVtqFbQzRwEi7OEFwkvEPFtcmC4as+LBCOJaILROBNy2mF0Us0XacfVe0HUCYwNvgxPg5wD3MkYFoHWF2gnXADd7TTVILRrDgLn2hbsVrTLMmAk38Mmm/waYsXTqrMU2UVTn9i1sWJ0DKtRZ+jzQsu7WqaXNFwEwomQ4RkaoYXrj2QesMoZAQMUNw9axTROLc/EFZhqEMMOshXj+EJqtmjY4ErDrgGPhmGghdmnfXKpVPpqWyPMY9QGPEYaddmjV1MSZw8q1G21mRnQD4LfwTDmga2bqTAiZFJt+3RmyDBCrAK8CgltRHhA34CufO2A2U8QDoSsRAt6JdUHeR5As4l8a1a953PtiHn/hPZm7aKXtj/ki+vbo4N7iAvEJT770oRnNQRd1t+BjpAXSDWK3tQpIzCTrC8SEYBpy5Fd0pTWqp+dv0eDILJnoMnFNyy/yxP03akOkrX32BQTiZC17hw65ZqH1LHsod8u1/KBrFMM5nRgGDCnF9WOiLWRJDCPFNXj+1hN0YWCiLHTpwLtzoncOoU5Bw2fLjl0W/4LnhvztXcYQLwavzCbdH68Pf+GJuy2fLFy+RopEuF6Bj/kuPOOSIAJma8MC9aFnGUcXB+pM8zi5QWDmJG3IYYRNx7ZNrHEG0H08RdMKo+nQGChf1iNf6fExfHTdhm1SX+vpNpqv4OEhpw/f5UFIAeGIoNDWJt4dc7IpxsmxwMP04NNv2TspIGQ/f/Mp69byxFNQ9O/TVf59z3XHiMvTBZ6hp1/92IRQ727t5XEVFJ7evoKAp6CA6EL+xHBdUrBwBMWx/i5CCClEYH4CjMaBpwkz3HqLCV/AE5cf4B0omEANM3fecFW/AicmfJFfaUfOTSgoCDnPQf8/ugfgysVnkjcwCdyMuYslGXFEgYHWdegTNYII2ET6YqhjfgHjikBOTLqFbpqCCgI4LX/qQj1RsGGXByHnOc6QW8RA4PXlGF1A/h7EA2GYN0bqIOapTbOGFmDpDSZEmjB1ruzee8CmX8fr3fMD1wgg12ihggqCO6fNWmTdRohxQnyHZ7wEKRgwhoIQQgghfsMYCkIIIYTkGxQUhBBCCPEbCgpCCCGE+A0FBSGEEEL8hoKCEEIIIX5DQUEIIYQQv6GgIIQQctbBG5vxivJNW3fZu5HSPV41T84POA8FIYSQs8qMuUvs5Yp4mVlKWrrEFIu2F5y1a9lY+vbsYO+pIecunNiKEELIOcFtD78oy1auP/IK98SkZMEs3XjbcP/eXeS+W6445nX55NyCgoIQQsg5wdufDJUiRSKlSYPakp2dIytWb5A/x02316njpWnPPnqHtGvZyL03OdegoCCEEHJOkJqWLhHhYe5vLt7/4hcZNmKS5OTmyNWX9Ja7brzMvYWca1BQnGfEHjgkG7fsPOHrf7G6SqVyUqViWfeao+zas192790ve/GaZv1etlQJqVq5vJQrU9K1gwcHDsXJJj0P3gxYumSM1KhaUUJCgt1bXeB423busc8Vy5W2Y3mD69y8bZfs2XdA9u0/KNHRRaRUTDGpXaOKRGtLxAEVyZr1WyQ5JVViihWV+nWr28uS8Pv1m7bbfUcXibIXCznXsXNPrGzbsVs/BUiDOtUlxv3KabzVcINe+14956G4eLt+pEnVSkevb//Bw/YyrYCAAPeaoyBtwkJCpF6daloejl6jA17mtGnrDnuZFK4v9mCc3lNRCQ4OlmJFi+i9VdbW1LEvl4o9cFg2b90p23fvk6ysbClbuoSUKlFM6ut1h+q5PNmh++zYtc+OXal8GalcsZwEBh69Trxoaev23ZqmB/WcgfZsyuizPBEZmZmWtolJKb7vV89TuUJZe37ou96+a68dr26tqvYirMXL19jzqVi+tNSqVlnK6LUDvHVzzYYtEp+QZK/7bqDPxvP4cFevXLvZjo9jldTnDvCmzg2bt8vBQ/E+r6dalQqWn7zBM0O6IB/hhV7It+XLlj7mDZ14Y+iqdZsskK9iuTKaNhXcW1zgt+s37bCXfyHPREVGuLdoftaysUPvHfkabnW8Thz75Gh6r1y7yVrJvq4XIH8hDZHXkS8rlC0ltapXtme5ZPlafQZZ9ixrad5w3PneoIzs0t/uiT1o50QeqaLPvoJXWuA5It3TNQ2qV6kolSqUcW9xsXHLDntuJTV/1dN037E71q4j8ATPHuWqUf2akpycqsfdKhkZGZpulex554VNmq/37j8gO3fF2ovpULZRBjzTCnllq5bVQ2pssrROcUA6I51Kl/SdJmDqrEXyzGufWJpc1KuTPHH/je4t5FyDguI84+1Pf5Rf/5woAWpgUMA8QeGEm7BL++by4v/dI8HuACYYoHGT58gvf000g5Ga5qoYYchQwV16cQ8tqB1tX4f/ffCd/DlmmuSoeYUAuO26S6T/hZ3dWyEmYuXJlz6UTVqBaq0kdWpWlXdffESioo5W0AmJyfL9sNEybfZiq2RxbahjUIE1bVhbbriynzSqV9P2jYtPlIf+85asWLNRymll/Mn/nrCKFMb3iRffl6kzF0oNreDffO4hq+iw/oW3vpAxk2ZboNZnbz5lYgPn/PyH4TJ97hLZF3vIzodKExXvJRd3k8v797Lzff3TCPnom980jYKOqfiwLwQDDM7LT95jwWDexKph+78XP5BVaixh6PUnumhK6YdSKl7aNGsgt18/+IhQmzBtvvw8fLys27TNBBoqdpyjeNFo6dqxhdytLS4IEQDj/+DTb8rSlevtumCk/n3v9dK8cV3bDuYtXimvvf+tCqaDdv4enVvLs/++Q2WVb2BgHnv+PYucDw4+/n5xTX27d5D/PnaHvPnRDzL0j3HSs3Mr6aPrvv55pP5+u+4ZICEqmJo0qCUP3jlE07OCHI5LkAeeelPWbNwi5fVe8Qw8hc1vIyfLm58MldycbHn64dukb48Oth4G+8mXPtD02G7XgnyMv0F6L8irF1/QWf59z3USGnpUaM2av0x+GDZG1qsQSUp2CSM8u8pqyAdc2EUG9+uh+TlYNm7eIXc/9orEJyZJiyb15d2XHrHrdnj1vW/suiA+33r+IRMMUJATps+TH34ba4IgU58BnmlxfSZXDLxAOrZtKo8+87YJR+Q17/TLyszW83eXx+67QV548wsZPmaq3kNH6dS2uaXfFj0mfoPrwzU9eOfVKi6OCv5czQsTZ8yXH/8Yb0IxJTXV9g/R8llTDftgzbf9enfWJ+A6L/LG4y+8bwLrRi1D995ype5vm0y0PvnKRyrYdkjbFg3luX/fqXXGUBk3da6lg/e1O8Lluw+eM5Hy5EsfqdFPkLtuuExuvXage0/fQLT9MWqK/D5qsuxWMQQhj3Qrp8fDb/vpcwEQsz/pva1av9lEOEZxIN/a21X1eq4cdKHFRpyIX/6cIB9+NcyOj33vPcm+5OziCApGuZwn7D8QZxVtZESYVt4xZrSwoFKIigw3dyGMsyM2UMBHjpsub6ihgMcBXoFmjeqq8a2pRjPMjA1Eyox5S2x/gBYQWh14vXCk7nNYMwgECY7rMGP+Utmo+4RrSzwsLNRatfu1wnVAi+Tdz3/UimSCtrgOmGFs3riOtUbQQpmzcIW8/uF31nICxYtFS/vWTayFA1Ewd9EKW4/XOqMijYgIt8ocQgJs2rbTWo2opNu2aKyt1Ap23Pe++FkruCnW2kJU+HWXX6zipY4Jmk+++d3EDUArGecqogIIaYl0w4IWK9IIHgZU9L7AseM0TUJDg01I3XnDYLlMhUqLJvUkNTVdxk2bK7+qeHP45c/xskGNMkRNx9ZNpWuHlmaQ09LTZfSEmTJi/Az3nmhBu1rhCELDgvQZO3m2CRCA656i4mqftmIj9XnDK4JnlaxG9kTgNzBOuC/cn3OveLa4f6SDA/IL1sF78+r735hwRGu1RExRE6zLVm0wFzTus5gKohrVKkqUPhs8s1nzlrmP4vISzV+yWoLUYEQXKWKeDYfD8Qmy/3C8XkOo5WG8Mrxq5XIqRiMtbx/Sbcg/DsgLEI8r9Hm7RE1taVy/lhSNLmLX97EKw79U/AJ4CiqWL6PPNMK8DStWb7L1APl68Yp1ui1cSsYUl6q6L4BAg5DarHkKZQielvp1qplXYfqcxXYvofosjk+/cEsriGjkU2Dpp/stX7VRXv/gey2vh83TgdEKMOYLl66Wj7767Zj7GztltglEeG1wbcivENrIl5u375R3PvtJJs9Y4N4b58i1fB8RFnakPAB4UD746lfZs/eAXRfKL549rgyetiIe147FldejdD8VXLoTBD+8f9jm5LcToptHTpghn3z3u+xVkQAPFZ5JnZpVzBs3b9Eq2w2iB6Jy4vT5lv7tWzXWstJTenZpI0VVsOEaY92ePk+QPvBKLtD0+mvsdOhZy6dtWzB+4nyAguI8wVrE+g8G4u6bLpf/assUy8N3XatGuai28LKt4nc4cOiw/PznRDO2pbXyfuD2q+Vjbf1/+NrjcsNV/ayCTs/IUKM30QwlQAsQLWXUGpUrltWCH3XEjeoA44EWYu2aLtcm2j04lwMEw0zdJ0AvpUGdGvLyU/fKR689IW8+96B0adfCWsqbt+2WMZNmHRE/F3Zrd8S4TZm1yCo4VDget3PE6zJPjQwqohA1QD06tTRDMHfRSj3nUhMeg/p2k/88fKvcdeOl8sLjd5m72VpUo6dYixytb7SCkW5tmje0ihm/gxfmkbuvtdYmuiN8gXvFPWdkZEmbFg3k+isu1uMMkVeevs9leHUbKlIHCBsc74NX/y1v/PcB83w8/q8b1CBGoV6Wtea+do21j1Nj6xin6lUrmqhYsmK9PRMQn5Asi5erUVRjULN6JauIcT+HPcSeN1UrlrcW4KN6v9de3lePqYZIDQ3EHe4fHpCrL+1t++qlm4BLSEyRsJBQ+ddtV9sze/jOa82FjjRavnqDCTrkRTwz5DfYg1kLlpuHAWzdvke279xj1wdD4+mWRxdJogoQ/Gbwxd3Ns/XQnUOkmKYHDBmO6wCj/t0vo81Ywkii5fvJ6/8nn77xpNx/+1VqJCPtmoeNmmTddBAkvdRYIe8kan5esNRl2MASFRMJiUmSoydu16qRGVQYrh9/HycpaWkmWm++eoB89Orj8t7L/9b0ulYNYBOpXrmipcMjd18nV11yoRldiAzkD6TfY/ddL5f162nncNIvTs+D64U3563nHpL7b7vKDGigpt/i5WuPdBVCXP34xzgrbyWLF5P7br3S7g9l9LZrB5kXMVPzJsonupC8sbKn58Q9fffraFm0bK2VLUPTEsJjyOA+ei/Xy316DRC1uGfkPXg3cP3IuxBFniICXWknA/n795GTreyiu+KBO66268a94h4aq+gDaMSs27DV0qy35pXX/vMvy4e3DBlowgX5w/N5O/w6YqJ5v+AJ3KbCEAGZVwzoJa2bN3DvQc5lTp57yLmFlntU4qjQUFljaaRLmLaYUUl7AtcnXMzoIunYpom5xwEqmsFqdJ1WGvqWd+6Ntc9oSaRoCxSGqkPrJtafnZSSqq27tbYdLWK4cWH8IQ5wLajQUKE7oOsiSY+DCvFyrQjQIgeIZ4ARKaotI1ws4iPS0jJsG66lW8eWVlmv27hVfhs5SQ4fTrAKFRUnKrwErVRhGIaPnmbGC33Endu3sN+jvx7Gqnh0tLRu1sBa0RYdri1h9KWj8jqord+Dep0wcL27tzeDWKt6FTsn7qNV0/q2rrteB7wmJ0XrQQgBnAOxH8tXb9R7SbeWK0SKw2B0KfXsaK1ECBcsJWKKubpE9HnhmpNTXWIO7ma40HFvF3RtY0bp4OE4bWlvtO0r12ywZ4XftmvR2PaDsPH0HnkToS3djm2a2v121eeFZ5+jBhddS7jXPrq+Xq1q7r1Brhmpm9V4D+jd2Z4ZngsqczxnXP9aNRIAXSAV3e57dKchbwB07yAWAM+tdbP6ZjwcEKsAQwQjVltbtDBuaOF6CmEHeGvgCYORhjC9RNMSxwS49kb1a1ieRxoirwNcZ/Hi0fa88UziElxps3TlOouxgBDu1LaprUMrGN12OH7tapXlUnSdqPFCa76vPrObrxlg6delXTNNv3bSSdMRIhfpXlnzEK4B6Qpx5oDzQqjDc9W3R3sppQb3At2vWcM65vVKV/EADxDYvHW37Ni5z+6pTcuGdg6Acwzs09W8QwAGfLvudxxuWzxNBfgfo6daGuK3wKkKUE/00etAHoQnE88P4qmbCnGcD2Ucv0M6AjRWxk+dK/f93//kvidek6df+Ug+/f4PE5EO23a6Yk3sujWv9+jU2j5DdF49uLdcclE32w9zSSA98Mii9Tk7oLvD/Rh9grIMDxPuBULipSfvtQYQOT+goDgPQcXgAA+EUyF4slUreXgJggKDLMDLE+ujrYZWrhZ8rWhhbEGitoZT1UiCEtpqaqlGFq2I2doCBXMXrjAXNwKvsMA4eAoKBIvt3gcRE2jGApWYJ/CUYAEHDsZbpeNw01X9ra8d1/TxN7/LVXf8nxkFVPK4vn89+bo8+t93rGWHQDK0GtHXbS7Sg4esJQSPC9zE9zz+qi6vaaX4P3PVoxLDfcXFH9vSg5hwgIjKK/AeoAsFx7/94Zfk2dc+sXsf2LfrcTEpEFhf/ThCnn/zC3PfI8gM7vogbQlCKKHSBRAG5qbWdVUqlLOuKXhWZi1wdSdMhQte0xsxKOXLlrTfYfvJPBSeoCXsZBPHM+QNtsPA1NK84UndmlXNGIND7vOhld+9Yws7FozeoqVr7DPEJ/Iknj26KBywbaWmBYwPfluxXKkj633h8nLoNjU+VSqVPS6wENeE60VZgNACVSqVdxlvTRsI001bdll+XaOfIaTglq9e2SVwIViysl3PHN44b1HjBAA7wGPigOdwIpBOjhhwgPi11rhesPO8EKioN6X/BR4XSI2uiNo1XF6oVBXdnl2KDjC4iPv45NvfLTYKAq+GinfPusEB5cJJZxwTsQy+QDcVYiLQFYRuq8kzF8qPv42Tf2k+Hz52qu2zbedue4ZIL6SbN0661a9dzWKf0CgYO2m2vPf5zzJp+nyZOXepCWEcwxfwsuDY8Frdeu0gadmk3nHPhpy78EkVUBw3Kcqtd+WIda5C6nKyOy5PeBbQ6oYIQb9xu1aNrRLcuXufBcUhEhxR9g3r1bCWGQo/KqqDhxLs9zCIyclp1niCixyLJ1YRQeUorgrOdV6AY6EFjQoPiy9c6wPM6DoVpOucrlY+hAxctrg3VOA4f7kyiLqvpNdcU8qUdomZ/MBJQwge63vWa5s+Z4nFjjggIO3Jlz+SL4b+KdNUEECYWYXvozKFhwKiBumA0RTNGtUxwbNx6w4zPhs3aytRz9GmRSPzUuDeEJUf726F5yeeLnAAAepcco6HCGvZtIF5c2BgIdww+gQeFaQLYhpgUByQb+DdwHMpUzLGRmKcDHjL8LhxWu/RMMAC+xTkCcfAQ+jB0wQ3OQTAwmWrZcv2XbJlG4ygy6viBMFCPDv36V0+/AV5wROkn5OAzrXi/pD9sdozeBRg3VEjqnkdwsoDlCMI2M+/H25eH6TlkMv6WreKP2Ro/uvWvoV1Tzz/+J3S/8Iuls+StU5AQDhiopJTXI0AXMPJ0g2zXD790C1yQbe2JqJ+/nOClYUPvx5mdYyvkScAAbpIP9y/dz4k5z7+5UByzoI+fRRZ9CkjoNMTrMNQNdRcCAaD2xnARQwXPlzS6JpASxVBjwgiHDFuugU4Yuhb80Z1LSATXgi0/DBEE6DiLF7MXWEnpVrr0BN8xzlQTZQsWcwMAEAF8u7nP8mICTPtmhG89apWanVqVDEPBDwRj//rRrn7xsutKwDR46+8+43FUiCI0oyaXkd4WIj1eb//8r/lA/fy3kuPyPuvPCZPPnjzkfv0F3TVdOnQQt57+VH58NXH5MPXntBWaUUbmjv097HmFoYIw+c4FQoItHtf9/3ty1fl5SfvtUDV7KxjjcQBbYWi5YZ7wT1CAKHLAc/uz7HTLQagqj6LetoyR1AtWvloecLln994e2t2741V4ea6XscgA7T44S3CM1u5dqM+vxlmPEJUFCHQFobdAfED5t3Qh49tjnv+RMQUdwUzIq9g1I43O/fst78wagjwdEAXT9kyJUy4wIs0VZcUG5IcbS56x1DjPhxRgrTPLyBw4KHxZLdeKwQwbGixaFf6WfnU7zCaCGb0BPsibgnbEfdSUvf1JDgkyIIWF2maIsAWI4tcQc/HeydOBZwXsRbdOrS0Lp0H77zGuhBxT/ASbt66S/OkawiwlXt3Q+JEQIygWwfHxcit6y6/SG68qp91u5yo0XDLkEHy/GN3ystP3aN5nCMPzzcoKAooMFoYJwFjvWzV+mOM+/pN26yvO1C3F9cKDoGLwNkHowgQeQ+j1bRRbUnV1hBa1xAhaHnUrVXNKgR0i6BCjNff4TtaWnB1o6qAMEFkuyf4juh37Fu1Yrkj/eur1m6SGXOXWgXaVFvm6IPGcEl4SVAZwWigr//S/j2sfxuGBqMnJs1YYIajXOlSqMlVrCTJFoxACQ81o+ssOI+vVq4/4HgQRDg2+tQxJ4K1qrQ1ie4VBCeiSwIxLN07tTRRYZH1wYG23qywgnsB6OOHtcWQUhhbxJ5gQVcI3nOAZ4M5HWCIcG4IviwVJfkpKBBPAK8Ihj+iawmgOwsucFE9gefm2R2C+2/TrKF5aTBfBUQnnhfWew67hSAdNXGmudox9Le3tlodnK4UYK1ed2sdIzaQDrimtRu3mvfDAfOpuIbXugxujSpHrwl9+RC8+B26YsZPnWMtd3h9GtSr4d5LW9BlStmzwbJ6wxYLPnY4YL+b6/6Wd3D96Fr6Q9PPKUt4ydWCZauPPOea1SraX+QZpDh8hCvWbDqm6woBjRDNuAfE32A+Ek/Qusc1wkuBaak7t216nIg5XTy9IRCEeLb62O1aUNYw/4cjBuAB8oyfQhwNgqMBPFLf/jJa65mtVkbuuekyuefmy6Vn5zbmifT24jjAe4Hh2RAvTpcUOX+goCig1K9TQxrVrWEtCYiHF9/+0gwF5kV47YNvrTICqJBs1IEWcLRCUPFhOGB0Ede8Egj8hBcAhg0GAS1StKBR2WOCJlSICEiECxd1JsbgwxOA44yaOEve+mSojJowUz759jf5cfg4q7DKli4pvXu0t2OgYhmt++F68BsEkWG9KzbkaKWDrg2A4NKyZUpat8fkmQskKTnVIvcxDwK8FD/8PlbvcYLMX7LKRn9giNszr31qwWX5AS4J14nRFxhbD6/N8DHT1GisseuFx6eSijlnXg508aArZO3GbbJajcRbHw+1IEYnIh/HQuXrjOZAyxmCAZUwniGOiXkfkCZNG9S2vzgHnhnA6A8nbfIDiCIE+j38zNvmNXrqlY9MHGFeEsTd1K3tGcQp0rl98yNBrHiGcOnDu2KBpwoCJp965WMbsYKROuhO+/S74fLyO1/Ly+9+LZ/98KfdO4QE4n5eef8bNVRrbLItzKcADxViCF58+wsbkou5DxCPgoBVtMgRWOo9EdOFXduZUACuUTQBFg+EoFkH/AYjOXD8xMQUPebn8pnmEQxFffjZd+TLoSPMA3Sq4HmOnzJXj4H0+9nSD54rVwxH1SNBnHVqVrMYE9wDAp1ffOsLG4mEuRdefu9rM6woG/17d/bpWYPHqEnD2tri7+8qR350DzjFDIIB+Xn+4lUqIlfJB1/+YuUIeRBlDhPEIZgWXZ7Ic1s0X/xHn+03v4yStz790WKc/hrnGsYLEYgRYRAiaJS0dQvMk+VV5J2Pvhom73zyo80bslTzDDm/oKA4T0DLEQsKpKehxWesc7Y5IKgJ0dGomGGw5ixcLm9rQcVEMQhWQ8vukou7a4u/ve2fmZltMxjiOGiZYKw/QOWB4WGoeNH67NSmma1HyxJGDed0ujJAYxUcVw26wEQHRAYi0DFZFiYPwsgNiIlbhgyQ+rVdQzMxtAwVGI6DWQYxAZCDr3uuU6OyTWSFChQxHdPnLrYAsGsu7aOt9kgzPhiT/+/n3pXHn39PXnv/OxkzeZbNceANKjDn+HmpkGFs1V5ISEiQjJk4W6687QkZctfT8sZH35vbPCamqA35w73X02tCWiDdVq3bLHc++pLc/vCL9tkm6LLz5mh1C+9EinkaYFyQpvCwABhUtBAR2AaB0qqZK22wHYID1w7DCkH3d3jmEywnAm5qDEtFKxnTHq9dv9UMK0TDTVf3d43S8QCzYMItjrSEMUU6wmXueB4wNHaeCjsneBjza8BbYYsKTbRoIQpxfYc0f8AYL1+13roj4CJ3Ga8sXbdB3v/yV3nn058sXgMiASMVrtC85g2MNiauwjlxTeiC6dnJNcrJAc/yhssvtpEQSA8Yxx+GjZWhv4+zPFm+HOJUjnpPjk2/Y7urPMH8INWrVrCg0GEjJtqEW/BaYMQHhqbiuQG482+8up95fJC+MNy4tw/0HjECKiQ0WAb26WKCwsG5BsSHQMzfd/MVltc8tznPF2ntibMe+2BfTxB3hHUQv5id8tHn3tHy8478pMIc8UkYGYVh2Oi2QGPjJr0PeJBwX8jPXw39y4aSQjhVcMfG/DV2mg3JRRqii8vp3vS+zmPQy4K4hBhEnQWvFzm/CLr/oUefRT8chh6Sc5fDarAxpBMVJWbEdComVJix+w9rBRkkbZs3sKhorAMY9tlKK3tMlIPuiwCtMDBEs5Xud8MVF8slF3W3CtBFrgVdpWmLDq1OGAlUunC5ZmZlWrQ5hp9iNkO0rnEOFPq4+CRpqYaupQoB55rg1cAoEFR2MCwwgHWqVzXX/y3XDLRJbhzQyseU4mjRXt6/p41uwLHxDx4TxBU0bVRX2rVoZMfHNhhdDGdFv7i1mrXlh3SpqyIFQsqCxbTiwuyVECAX9+psw9mcVr0Drv+gtv4Rld9V7xlDOk8G4kYQX4BrQnwDRqxABDXWFnmvrm1spAqCJpH6aHGj2wZ/IRQwBLFV0wYmOJA+6PpBCxX9+rgnzGaJ64aRxBTGAO57dD0gDbG+Y9tmdmw8MwRjomLu0LqpeQQ8uw58gXNgIiJM/NRen6PNFOkB5g+BJys4KFgevOMaE0QQiujvbqPC5rZrBx5pZXqDYYHoloE3APEMmNXQaVVj0iZMUAVh1KV9C2lQV5+TPi9039iinxGLAQN1MA7PO9MmCsMkbDgG8gryoOVfPR6MGrbh3Q5XD+5j27xBOsLYLVy6Ro1WjqXnFQN7ufKFB/AGoWsGE5VBYMOw11Yxgm616664yPKXgyaf7I09JEWjouw54Jo9gRcKoy6QRx656zqbSwTpB08fPCG3X3+J5od67r1dIM8jbZE3XOUzwEZOwJty3WUXy2X9MZT16FTueN4Y7op5KxCLgPyF3wD8hahXXWfDdZtrGjrdR/A8QLCmaBluqnkP94xzOqBc4Vph/NE1BG8f8jfEFmIpICCcmW0BngHqFQiAcD0ORDPyNBooGBoODxpiZnBN8FhinTMlPQQF6qsI5MPWja1x4IDrNI9RUrI0blDLvKdOnULObSBykb849fZ5AroWEMiHQgdD7wlco3CponXpVDDeuFoErt8HaUXjay8UduwTBMHgXueA1t5R8XEUGMuTnRcGGN0T6Mf2ZfSccwKnG8DB2YbfekeFw1uC1rCvc+OacL9Yj+2eLU1vUElDvGC/vILju8bHoJ3seh5I1xOBShL3EqwGzbkPHMPzWTr3c6I0yOv6k3GyNMOMkX+Nn25G6O3nHzbPgHPdMMQner5g0bI15hHCs8a8BP/3wE1HYlZGjp8hr3/4vcXDfPH2f8xQ6dXbNgccG7EGmGodXSS3DhlornxPcO1IM+zrCNoToof/afg4+ejr3+w53TpkkE1CdjKQX+AJQh49UZoeST+c373OAVNvY1ZIGFME60Lo5jX9AJ6l5VnNE7iGE+1vo0T0mL7ytJMnfD3fo/WH77yK36IseAIvkXdd4w2eCX4HL5DnNSGtcK0QqN63crJ8CJCP8nJucu7AqbfPM2C4UNH5KmQwUn9XyaKwo5UIUXCivfB7O477uye+xAT4u/PCQNl5fVSAwDknFm+cbb6GmCEdTnRurEdLEec9mZgAuK5TERMAx8d9YbHrO4mYADAouBbP+3D97uh5nfvxxkkDb060/mScLM08MaOlONf9d/uPnjTbDBlm2MSwTc8AWBgqZ8FhXIvmZo8F4I/nvt7g2nEteTHOSSkpMmXWYjsoAocxBPfvQD6BW/5kaXok/dzfTwTSAuQ1/QDyoN0fyudJ9oehPVGexu9O9HyP1h++j43fOHnaWTzz54nAMZFu3teE37ruxb3Cg7/Lh3k9Nzn34FMjhFgrEy1qdBWgBZlXMEQWwa9wecILga4yT2BoYDhgIE5kQAC2Qdxhv1MVeN5gRtVV6zcJ5ulAIKHnbJZnCrTUj6bf8YKIkMIAYygIIdZvjfd4YB4CjKTxDr48EXjLJebcQCBi314dpbXH1OMAsQEIDMY0z4iXOFHrGq15BOwiPgJeDn/mDMHspBi5gWGig/p2te6HMw3ecgrPCMRLj06t7L4JKSwwhoIQcgR0MyCoLyQ45MjIgbyA38GYopsD8QPnAuhywERgeJGa5+RaZxJ4dTAPCoIPOSETKWw4MRQUFIQQQgg5bRiUSQghhJB8g4KCEEIIIX5DQUEIIYQQv6GgIIQQQojfUFAQQgghxG8oKAghhBDiNxQUhBBCCPEbCgpCCCGE+A0FBSGEEEL8hoKCEEIIIX5DQUEIIYQQv6GgIIQQQojfUFAQQgghxG8oKAghhBDiNxQUhBBCCPEbCgpCCCGE+A0FBSGEEEL8hoKCEEIIIX5DQeFFWnqmpGdkub+R/CInJ0cSk9Pc30h+gnTNzc11fyP5RWpahmRksi7Ib7KycyQ5Nd39jeQnCWe5jqWg8CIzK9sWkr/kqMFLz8h0fyP5SVp6hvsTyU8gJrLV+JH8BY0L1gVnhrNdF1BQEEIIIcRvKCgIIYQQ4jcUFIQQQgjxGwoKQgghhPgNBQUhhBBC/IaCghBCCCF+Q0FBCCGEEL+hoCCEEEKI31BQEEIIIcRvKCgIIYQQ4jcUFIQQQgjxGwoKQgghhPgNBQUhhBBC/IaCghBCCCF+Q0FxAnL9XAghhJDCRMDmnbG5pYpHS3RUuHtV4SY9PV2+m71PNh3MkuCgAPfaUyMjK0du7lRe6paPdK8hWdnZEpeQIqViot1rSH6x/1CCpWtAwOnlV+Kb+MQUCQ0JlojwUPcakh9kZGZJUkqalChWxL2G5BexWheUKVHU/e2fIzE5TQ7EJdJD4Q2q5JSMHIlLyZb401zw24wc+ikIIYQUHigofAFV4eeCP4QQQkhhgYLCB7m5InAw+LPgGIQQQkhhgYLCB74EwqkuhBBCSGGCgsIH8C74vbiPRQghhBQGKCh8ADGQ4+dCCCGEFCYoKHxggkL/588CLwUhhBBSWKCg8AG0gL8LIYQQUpigoPAmQAWBKgJfXodTWfQ/QgghpNBAQeGD/BAUhBBCSGGCgsILTEhlgZU+RMKpLPofIYQQUmjIs6BISUmTF9/+UtZv2uZeI5KVlSWvvf+NLFu13r2mYAAxAFGBv6e7nCoJicmyedsuSUlNc68R2b5zr6xYs1ESk1Lca1zs239I0tMz3N8IIYSQs0+eBUVubq4cOhwvGRmZ7jVYJ3I4LqHgGTdVE7l+LDn4ewqqIk3T753PfpQHn35DlqxYZ+tWrdssXw79U/4aN12+Hzba9gFLdfuXP/4lySrwCCGEkHOFU+ryCAwMlPCwo2/eCwkJluDg4CNvOYTH4ttfRsljz78nz7z2yTHeDABRsmjZGvnPqx/Lky99KB9+PUwyM7PUAOfIR/p5+pzF7j1FPvzqV5kyc6F93rlnn7z9yVB5/IX35fUPv5f9B+Ns/cYtO+S9z3/S82bb9zkLV9hxsd9n3w+XtLTTEzqqBwRHPO1FxcSpeCnmLlghIZqODevVdK8RmTZ7kXRu11weved6vd/DEpeQKHHxifL7qMly5YBeUiLmn3+jHCGEEHIiTklQwPBPUiM/auIsW/4aO11iDxwyoQGG/TXJ3PHPPnKbdO3QQr76aYQkJafaNpCtvz+sRvGhO4fIM4/cKrt2x8qYybPs93D3H3ALBbB56y6JVUMKNmzeIQP7dpP/Pnq7REWEyTc/j7T1ySmpKip2SmBQoCxctlr+GD1V7r31Snn6wVtk/4HDKm5Gmog5VfALf5e8Ep+QJJNnL5R+F3TWezv6CvmcnFx7zW+2iaUAE17wTLRt1VhqVKvk2okQQgg5RzglQXEi4KFIS0uXRSvWSq+ubdTAB0nzRnUlKSlFtu3Y7d5LJFjX9+rSRiIjwyUlNV2CVAjEFHe1tIODg8yIovsES2BggAS5hUr3jq2kaqVyFjFZq0ZlOXDIJTRwXhwD5540fYF0bttMypcpKVFREXLxBZ2s28DpKjgVIAg8AyxPZ9H/8sSYSbOkWuXy0rBuDcnMyjoigDq1bSpTZi2Ul975Upo0qCVr12+RiPAw6dahlaR7dDsRQggh5wKn3OXRs1MrubhXR1sG9OkiZUqVMM9FVna2HIpLkB+GjZUX3/pC3vx4qISrAYz0aHUDuO3f/OgHeeW9b6y7pGbVSvb7oKBgGTN5tgV+vvDWl7Jl+24TC2Dh0tXy1MsfyfNvfCHDR0890sWC7XtjD+n5vpTFy9ce0w0QXSTS4j0gak4V2HQYdn+WvCiKrSq21m7cKtdddpEEqIBC+oaFhti2ZirI/u+Bm+X+26+W2tUry9xFK6VDq6by+offyaP/fUf+HDtNhUteZQshhBByZjllD4Vn69iJf4BdQzxF0SJRcteNl8pzj90pzz9+p/zvmfuletWK7r1dFC8WLY//60Z55al7paQKAHRfwABnqyAZ1Lfrkd/WUiOak5sjqWnp5uof3K+HvPDEXXLDVf0s3gBkZ+dIhXKl5MX/u1taNK4ru/bst/UAXR7Fi0dLjC6nirc4OJ3l7xQF9hkxbrps37nPuoYQQ7Jp6y4VCtNl9brNtk/xokUkWEXTbyMny1WX9JbV6zepqGgiL2o6LFyyWmL3H7L9CCGEkLNNngUFbCTEBASEJ/ACZOdka8s6VFo3byA//TFONm7dYQGTQ38bK/GJSe49EfOQZnEO2LZt5x4LNEQXBjwOGRno6jgqVtDtkZWZLcGBQdYdsi/2oGzbsUdGT5glickurwOuBV0aEBbdOraS+UtWmjFGzMXYKbOlV+c25gU5dXyLhFNZ/g7c8xUDL5R/33u9dGjdxBZ4WOrXqS7lypZy7yXyx5ip0qxxPamt6ZSk6QevTLQKN3h+8nIeQggh5J8g6P6HHn02MjxMBcHJDS9sF4x83VpVzaA5pKalmTcBnofG9WtJSlq6TJ6xQLbs2C3dO7WWCh7GMTQkWELVwP81bobNr1CvVnW5tF8PM4yIqahZreIRY5qcmio1qlaSShXLqDGtIjPnLrVuEBhexBzUqFrRgjwRZwEjXLliWYmOipQJ0+bJmg1bpIeeu0uHFnasUyEnO1umb0iU3QlZEuTqWTllsrJzpVudYlKx+NERMb4oEhUhpUoWt26jcmVKyow5i1WUNZS6Nava9nGT58j23bFy7aV9rDsE6T9z3lJZrmmHrpGObZtaXMr5ALpn0lQwRkaEudeQ/AJlB+nqdAWS/AENKAj4EG3QkPwD9TYCziPCT14/klMnWesCDFz4p8HzTEnLkIDNO2NzSxWPVmN8bKxDYSUzI0OeH7VdFu5Kl9DTVBRpmTny/ICq0rpa3rtbIKrWb9oupVVglIgpZutWr98iZUrGmOgA2AexIhgp06xRHSlVwrX+fAAxNnEJKVIq5tS7oMjJ2X8owdKVgiJ/iU9MsUYQDV/+AuMDb2uJYkXca0h+Eat1QZkS//yUAonJaXIgLjF/RnkUNHLzocvjVDsjYAzg/XHEBGhQp/oRMQGwT8um9W2kzPkkJgghhBR8KCh8oHrgeIFwigshhBBSmKCg8IUPgXCqi/7PfTBCCCGk4ENB4QOVBJKbc6xAOOXFfSxCCCGkMEBB4QPXS75UFPixUFEQQggpTFBQ+ERFgS+vwyksVBSEEEIKExQUXmDgnS+BcMqL63CEEEJIoYCCwgeqB44XCKe4UFEQQggpTFBQ+CTHZnb0JRTyuhBCCCGFCQoKH6Rn5UhyRpaknOaSpAumlyWEEEIKC5x624v09HT5Zf5e2Xo4S0JOcwr/jOxcubpdBaldJtK9hnDq7TMHp94+M3Dq7TMDp94+c5ztqbcpKLxAwoSpkggNDXGvIfkBBcWZg4LizEBBcWagoDhz8F0e5yAZWeyuIIQQQk4FCgpCCCGE+A0FBSGEEEL8hoKCEEIIIX5DQUEIIYQQv6GgIIQQQojfUFAQQgghxG8oKAghhBDiNxQUhBBCCPEbCgpCCCGE+A0FBSGEEEL8hoKCEEIIIX5DQUEIIYQQv6GgIIQQQojfUFAQQgghxG8oKAghhBDiNxQUhBBCCPEbCgpCCCGE+A0FBSGEEEL8hoKCEEIIIX5DQUEIIYQQv6GgIIQQQojfUFAQQgghxG8oKAghhBDiNxQUhBBCCPEbCgpCCCGE+A0FBSGEEEL8hoKCEEIIIX5DQUEIIYQQv6GgIIQQQojfUFD4ICDA/YEQQggheSJg887Y3FLFoyU6Kty9qnCTlJwmKZk5EhYWKmdTV+TqEhUaJMFBBUPdZGVnS1xCipSKiXavIfnF/kMJlq4BVML5SnxiioSGBEtEeKh7DckPMjKzJCklTUoUK+JeQ/KLWK0LypQo6v72z5GodvNAXCIFhTcZ6enyybQ9snZfpoScRWOekZUj911QSeqXj3SvOb+hoDhzUFCcGSgozgwUFGeOsy0o2OVxAuAhONsLIYQQcr5AQeEDX8b9bCyEEELI+QIFhQ9ycs7+kq1LLlUFIYSQ8wQKCh/Ajqs9P+sLIYQQcr5AQeEDeAbOicV9PYQQQsi5DgWFD2DIfXkM/umFEEIIOV+goPCBCQr939le9D9CCCHkvICCwpsA38b9bCxUFIQQQs4XKChOgGPPz+ZCCCGEnC9QUPgAAZG+PAb/9KL/EUIIIecF56SgyFWLnpySKjmYkMGNa12aZGOChjMIJi+2oEgv4342Fv2PEEIIOS84JwXFwUPx8tTLH8ruvQfca/DSrlR59n8fy6atO9xrzhww5BAV+Hs2l1Nh647dMmrCTBk1caYsW7XBvVYkJTVNxk+dKxOmzZOMjEz3WpGExGRZs2HLMaKNEEIIOV3O2S6PHDTRvfBeB69FuhrJbLdRhHGE0czKyj7m86mSq4fDIc/2kldVsWHzDvns++EqulIkMzNLfhg2WiZOn2/bhv01UTZu2aEiY72MnjjL1iFtfvhtjKxZv8W+E0IIIf5yzgoKvDkxIjzM/U3sc2Dg0bcpxu4/JK+8+7X859WP5bHn3lOjudMM6wtvfSEPPPWG3PrgC/Kf1z6RX0dMlOzsUxMVsOOw52d7yauXYvqcRVKxfBm5ctCFMqhvN2nTopHMW7xSklVgLF+zUW64sp9c3KuTrN7gEhCTZsw3sTVQ9w0MZBgNIYQQ/zknrUmACge46r/88S/59Ls/bPno62HWFRIYGGQt7O9+HSW1alSRV5++T/pd2Fm+0n2rV6kgzz12p1zQra1UUgP78pP3yNWX9JagoCD3kfOGL+N+Npa8CooqFcvL4mVrZOfuWEu3hctWS8O6NSQ4ONiEGdItMTlZikRGmLdi0vQFcv0V/SSIYoIQQkg+cU5aFHRlhIQES/PGdaV9q8a2tG7eUCIiwtVAihw4GCdbd+6RmtUqyY7d+6RkTFHZE3tA9sYePPJ7cDrdHQ44xNle8goEVNOGteWex1+Vux971cQEPBVhYaHSp3t7eeuToTJq4mzp0amVjBg/QwZf3EPS0tM1vY7GqBBCCCH+cG42UdWYBgcFSaN6taRxfdfSrGEd6/aAWEDMRHxCkoyZOEt+Hj5Bxk6eI62a1pfoIlHuA/iHy6DnntUlR5e8smHzdonT9OjRuZU00bSaOmuxjJ82z7b17NJGXv/vA/LfR2+XhcvWSMVypWX/wcPy3hc/y+sffi8Ll662/QghhBB/OKd93llZWe5PIpn62WVsRcJVWJSIKSa3DBkoj9x9rTx6z3Vy902XS0zxaPfe/uFt3M/Wov9zX9GJSc/IkC+G/qniq6bcf9vV8tBdQ+Tay/rKr39OMJEB0LUxfc5iiT1wWPpf2EUWLF0lj993o9w6ZJCNCrFzEUIIIX5wznZ5pKVnHGPo8Dld1yHAMqZYtHRo3cRiK2bMXWJBht8PGyMZma5hkejqwOiP08e3gf9Hlxxd3FdzMnRXSU1Nl+CQYPcakciIMOsywjHAjl37ZOb8pXLjVf0lNDRYxVm2pW9wcJBERUVanAUhhBDiD0H3P/Tos5Ha4g9TQ3OugJEHMcWKSs1qFdUAhti6AF1XrGgRqaHr0PXRsG5NCQoKlM3bd9tkVxf16qiGNNz2RexA5QplpXLFsqdsLHNUsExbnyC7E7IEg0p8Gvt/YMnUe+pZr5iULxbqvjLfQBQUV4E1euJMWb1ui43uWLJinVzav4fUqVlFxUaafPbDcOnYupk0qFvd0jYuPkFGjp8p85eslAu7tLV0OtOgCyctPdPEDslfUlRQIl0pDPMXNEpQx4RoGSP5B7qsMzKztB4/ed1GTp1krQuizkIdi+eZkpYhAZt3xuaWKh4t0VEuY1zYyczIkOdHbZeFu9IlNOjsVdBpmTny0qBq0qJKEfeak4O4iMNxifCtmBgrUyrG1sOjg66OsqVLHBkiinVbVIhh9AtGxvwTZOk54xJSpFRM/nRLkaPsP5Rg6UpBkb/EJ6ZIaEgwDV8+A+OTlJImJYrlrW4jeSdW64IyJYq6v/1zJCanyQG1P+d0DMXZAkbZl9fgn15OhdIlY8wjUbdm1SNiAkA0lC9b6pj5JrCuVvXK/5iYIIQQUvChoPABbLkvA/9PL4QQQsj5AgWFL3wY97OxwFdCCCGEnA9QUPjADDpGWZzthXqCEELIeQIFhQ9gyF0G/ewuhBBCyPkCBYVPfBv4f3rR/7mvhxBCCDm3oaDwAgPvfBn3s7K4LokQQgg556Gg8IHa8uON+1lYCCGEkPMFCgof5EqO5OSe/QVXQgghhJwPUFB4E+CapTIpPUuSz+aSliVZ2RQUhBBCzg849bYXqWnpMm3tIdmfkitBZ1FuZeXkygUNSkn54gXj3RecevvMwam3zwycevvMwKm3zxxne+ptCgovkDDhIUES4n4pGckfKCjOHBQUZwYKijMDBcWZg+/yOAdJz0L8AiGEEELyCgUFIYQQQvyGgoIQQgghfkNBQQghhBC/oaAghBBCiN9QUBBCCCHEbygoCCGEEOI3FBSEEEII8RsKCkIIIYT4DQUFIYQQQvyGgoIQQgghfkNBQQghhBC/oaAghBBCiN9QUBBCCCHEbygoCCGEEOI3FBSEEEII8RsKCkIIIYT4DQUFIYQQQvyGgoIQQgghfkNBQQghhBC/oaAghBBCiN9QUBBCCCHEbygoCCGEEOI3FBSEEEII8RsKCkIIIYT4DQUFIYQQQvyGgoIQQgghfkNBQQghhBC/oaAghBBCiN9QUBBCCCHEbygofBAUGOD+RPKL4KAACWa6nhGQrgEBTNv8xvKsLiR/CWFdUGAJ2LwzNrdU8WiJjgp3ryrcJKekyd6ETMkNDBbm+fwjKztHkjRti0dHuteQ/CIuIUWKabpSU+QvSSnpavyCJCws2L2G5AeZWdmSmpYhRYtEuNecHXJyREoUCZYSUSHuNec/sYcSpEyJou5v/xyJyWlyIC6RgsKbjPR0+XDKblm9N9OUNMk/YPByc91fSL7BdCXnG+dCnk3PzJYBLUrJgGal3GvOfygozjEgKD6ZtkfW7KOgIISQgkp6Zo70a1ZS+jUt6V5z/nO2BQVjKHwA4cyFCxcuXArukqMLyV/oofDC1eVBDwUhhBRk0jJzZEDzkjKgGT0U/kIPxUlw1CsXLly4cCm4C8lf6KHwAh6K9yfvkVX0UBBCSIEFHopLmpeUgboUFOihOAfx7mvjwoULFy4FcyH5Bz0UXsBD8e7kPbKSw0YJIaTAAg/F4BYlzUtRUOCw0XOMjIx0eXsiBQUhhBRkICguVUEBUVFQYJfHOYov1xgXLly4cCk4C8lf6KHwIjMjXd6YsEdW0ENBCCEFFngoLmtZUi6jh8Jvzssuj9zcXNkbe1BiDx6W3JwcCQgIlGJFi0jVSuX0c/4YfwiK11VQLN9DQUEIIQUVCIrLVVBgKSicbUERdP9Djz4bGR4mYaHn/gtwsrOz5a1PfpClK9dLenqmLFy2RsZOniV9erSXwMD86b3J0XPM2pwke5Jy+NZRQggpoGTl5EqDCpHSUJe/Iy09XX75a5LMXrBclq/aICVjilljFmRmZskfo6fIjHlLZemKdRIdHWXbwcKlq21bYmKy1Kha0dYBrE9NS5cSxfPX+CenpktURJj72z9HhqZBSlrG+RVDkZ6RKVlZOXLN4D5yy5CBcsWAnpp44ce8ZCZ2/yHZsXufxCckudecOrk5rgVvo+PChQsXLgVvydYlL4EUGWp3Pvnmd0lJTZW2LRpJiZii8s5nP8ruvfvNa/7lj3/JPrU72FaxQhn54ItfZOuOPbJn3wEZNWGmNG5QW+YtWSUr1my0461YvVFGjJ8p0UWi7HtB4rwSFEnJKbL/4GEJDg6y72npGUfyA7wXU2YtlO+GjZZvfxklL739lazftM299dTAMZHXuHDhwoVLwV3yEpgJm7NObUm/CzpLs0Z19G8nbZFnSuyBQ2qTUmXl2k3Su3t729a3RwcJCgqUXXtiZfO2XVI0Okq6tGsuZUuXsO56NHSHj5kiVw26QMqUinGfoeBwfnko0jMlJCRYYor5dhNVrlhOHr7rWnnygZulTs0q+uCmubecGpbZNKdx4cKFC5eCu+h/f0vJEsWlXOmS5omAkBgzabZ5F2pUrSSREWEWw/f1zyMkLS1dJs2Yb/F89etU123hciguQfYfOGyN4WLRRWTYyElSr3Z1214QOa8ExZ7YA1JUH2Sxose7ioKCgqRGlQqydOU6mbNwuaSkptnDP12Q0bhw4cKFS8Fe/o7wsFC579YrZfHytTLguoflj9FT5c7rLzXvA+zOXTdcJtt27JGBNzwiXw0dIbddd4nFRjSqV9Matq9/9L1Uq1zBRAXiJtq1bCQz5y2z3xQ0zqtRHt/8MspcRvfdcoWpwGWr1lv3xqtP/0vVZo5889NIORyfKOXLlpKNW3ZImGaE/7v/Jvev8wZGebw4Zrcs3p0hoRzlQQghBZLUzBwZ0qaUXNO6lHuNbxKTUuT7YaMlKytbqmujdYPalnUbt5ltga359leXXapTo6ps37VHFi1fJ/++9zqpW7Oq+wgiO3btla9/HikD+3SVURNnqr2NUluVILcOGajHKO3ey384sdUpsEkfZPeOLY8MEQ0LDbHRHYip2Bd7UGYtWC43Xt1frrv8IuvP8gzWJIQQQk6VhUtXmYC49dpB0u/CzvLgHddIhXKlZersRbJyzUbzXNx89QDd1knuvulyaVinmoydPMf9a5HklFRrDF/Uq5Nk5+RIsaLRcq82iiuVLyOLlq1z71UwOC8ExcHD8fLR18NkzfotFiH78/DxtoyeOFu279yrD2+2RESES82qFeWHX8fIL39OlLmLVkpOTrb7CKdKrkXvcuHChQuXgrvkpc8Dnu4kFQXxicn2HaM+kpKTpURMMQkPD7VuDHjGQY4KhriEpCPDRsHw0VOlQZ0a0rJJPT2ntub1ODh3ji4xxaPdexUMzosuD8w3AZfTFQMusNEcDvBOuKJmp8ozj95uQ0gxNAcZoErFchZDgb+nAro8nh+1UxbtSmeXByGEFFDQ5XFd2zIypO3JuxwQbDl87FRZuHSNREVFSkZ6pjSsW10u7d/TBgmMGDdDZs5bKkWKRKr9yJQa1SrJlQN7WeDm/MWrzJPxr9uulvCwEElRYfLZ98Nl2669Ur5MSbnrxsukiB4zv+BMmXkAD2XijPk+4yEQQfvCW1/IQ3dda9G2/pKZkaGCYrsspKAghJACiyMortUlL6DrIjs7RxuyAceJAAwCQIwFuuOjVVg4YNKrAN0/OMg11QHI0kZxSkqaRESESUhw/k4oSUGRBzAOeNee/dKkQa3jZsTEQ4ZXolG9WvqQI9xrTx8Iiv+O3CYLd6ZRUBBCSAEFguL6dmXlOl0KCgzKzAOlS8ZYkKWv6bWjIiOkXcvG+SImCCGEFBIYtJ/vnFfv8vgnwLs8pq2Lk10JWUIHBSGEFEwys3OlWeUi0rSS650cBYGz/S6P82oein8CdHk8+9cWWbA9TUKDqSgIIaQgkpqRIzd0LCfXt/c/9u5cgW8bPceAh2LK2jjZFZ8pQefVLB2EEELyyhEPReWCM3TzbHsoKCi8gKCYuu6w7IqjoCCEkIKKCYoq0SoqKCj8hYLiBOSqoJi89hAFBSGEFGAys3OkOQSFLgUFxlCcY2RlZMhTf2yS+VuTJYQxFIQQUiBJyciWmztXlJs6VXSvOf/hsNFzkFzJkWxMv81//Md//Md/BfYfyV/oofAiKzNDHvl5nczanCRh9FDkK5hFzubPJ/kK0/XMYOkKo8OkzXfOhTybnJEtd3arInd0q+xec/7DmTLPMVJS02X17iRJzQ6UQOqJfANv2UP/XlFOQJbvJCSlSHSRCAnQfyT/QF2ANxmHhjC+LD/B1NNp6ZlSJPLs2pzsnFypWipCqpYsOHUSBcU5BhImVCuRsLAQ9xqSP+RKYqIavugo93eSXyQkJEnRogVncp5zhbRUrQtUTATm8/sWiDYutJ7Fi7ZI/sIYinMQRP+S/CVL0zQ9i+l6JkC6sssj/0G6Ms/mPxmZTNeCCgUFIYQQQvyGgoIQQgghfkNBQQghhBC/oaAghBBCiN9QUBBCCCHEbygoCCGEEOI3FBSEEEII8RsKCkIIIYT4DQUFIYQQQvyGgoIQQgghfkNBQQghhBC/oaAghBBCiN9QUBBCCCHEbygoCCGEEOI3FBReRIaHSkRYiPsbyS+CAgOlWHSk+xvJT5CuAQEB7m8kv4iKDJewUNYF+U1IcJBER0W4v5H8pPhZrmMpKLwICgq0heQvMHioSEj+ExoS7P5E8pNgrQcCAynU8hvWBWeOs10X0HISQgghxG8oKAghhBDiNxQUhBBCCPEbCgpCCCGE+A0FBSGEEEL8hoKCEEIIIX5DQUEIIYQQv6GgIIQQQojfUFAQQgghxG8oKAghhBDiN0H3P/Tos5HhYRIWWrim701OSZMPv/xFJk6fL0tWrpfa1StJZES4ZGRkyvfDxsrvoydLSHCwVKlUzvbPyMyUP8dOl5jiRaVIFN9J4ZCp6fLDb2NlxPgZMnP+Mkub8mVLubeK7Ik9oOn8q0yZtVA2bdkhdWtVk5CQYPlj9BQZ+ts4SU1Nkzo1q7j3FhkxbrptRzoTF0tWrJOvfhpxTNrm5ubKFz/8KaMnzZLZC1dI5YrlpHjRIrJU8/LH3/wmq9ZtlmYN60hQkGuK4/lLVsnmbbulqjs/F3YSEpM1nX638j9/8UopU6aklHDnuckzFsgPv4+VqbMXSYD+q1q5vBw6HC8ffjVMJum2qpXKS/Fi0bbvnn0HdN18qVa5ggRzOmmZPmexfPPLSJkxb6ls2b5b6mrZRnkG+I68OXXmQtmxe6/Ur11d8Aqan4ePl5//nIhMLdWrVrR9c3JyZPiYafbOj6LRRWxdYQNl/Kc/xsvyVRs0Hasdk79mL1hu6Tx19mJJS0uXWtUr23rk0/e1vp08c4GsWb/V6tawsFBJ0Xr2yx//lJHjZ0oxrSeceiQ5OUXr7ulSvkwpiVAdcLpkZGZJSlpG4fRQJCYly6vvfS3161SX2667xCqStz/9ycTEZM3sqfqArhx0oRnBfQcO2W9+GT5B4hOSpFSJ4vaduIAYi4wIk9uuvUTatmgob30yVDaqcACobN/6aKh069RKbr9usFXin3//p1bgq2TD5h1yw5UXy7JV62Xdxm22/+iJs2Tj1p1SoXxp+05E4uIT5LcRk1QgbNJKeJ+ty9TC++bHP0iECmCke7OGtTX/DpUNm7bLcBVqVw68QMLDQ2WUpifYrGk6UgVf5Ypl7XthZ9vOPfL8G59J4/o1Nf0GyQ1X9ZMqFVxpM3rCTJmllfXNVw+Qy/v3kmGjJstcFWy/qMFrWK+GdG7bTIbp89C6XrKysuVbrdSji0RJKF8oaMJs5IRZMuTSvpYvY/cfkq9/HmnbtqqY+PCrX6Vvjw5y+/WDZceuWE27UTJj7lLZp/tde1lfFcbLZfsuVx7/fdQU2auNkbKlS9r3wgbS5Pk3PpffNP8tWr5WsrOz3VtEpqmIGDt5tlx3+UVyzeDeMm7qXBPGsE+vffCttGvZ2OpbZNL3tdGMfIryHxUZIQP7dJFRmscTk1LsWN8NG6PHzlXRFmXf/aVQCooFS1er2guWC7u10wxbQgZoIkNkLFXjtmPXHqmhKrl+7WoSGBgo6ekZskBbd9t27pVrLu3NVogXbZo3lMu04kU6dm3fUiqUK61p6KoU0MKDh6et7oPtl1zcXYXENpk6Z5EpZKhqZPKklBRtPe+UeVoh3XDFxRIeGmq/JyLjp86TmtUrScsm9bWt7GK9CofYA4dlQO/Olq7Ix8W0FffH2KmSlZ1jQrlyhTJyUFsrEMc//zlB+vbsoK3o8u4jFG5QGdeuWVV6dG5t6Ve6ZIyEhoZoWc80LxuMHvIx0rFr+xYyfOw02bx9lzRrVEdq1agsyZpfs7Ky5LeRk+y3PfU4gXzbq6zZsFXTo7jUrFbJ0rVOrSqye+9+2waD16BODUtDV13QTRsj60xEwONTt1ZVe7EVWtIr126U1es2y/VaFzjejcIGPAddNO/dfeOlx7ysEp6bKTMXaN5tY+mGOvTCbm3NMzRu6hxN/xLSuV0zVxpf1FV27dkv6zZtszoZ3mF4OrJzss2jAE9cUnKq1t89jngy/aVQCoot23ZJJW0FO698LhoVZRXDth17pIwq4jWamZesWK8ZPMQy+EhVdFdf2kfCaOhOCrqFIMDCw1zpBBcnxJkD0hit6vS0DG2J7JUVqzdKekam7f/z8InS78LOUiKmmHtvgsp4maZR/95dTExoo9jYpqI3pli0REa4XgEN4QvvQ1xcoqU/WjRo6WEdWiblypSU9q2a2L6FHZTnzVt3WWUMTwVazoc13cCBQ3GSnJoqFT08ZLXUOCZoyw+v34dnDYYOreYVazbKmvVbzOgRFx1aN7H0GTVxpjYctsvchSutTOdoSxkNMggNB7jYg9WIZalh27R1pyxbuV7XBmijOse8E5cN6GWNjcJKDU2rbh1b6iekiWsdgBficELiMV2XyKP7tYGxcMlqrW8ruNeKxGhdWjQ6UnZqXVBW6wB0hy5bvcE8arH7D8rkWQutAYf6I78olIICFYjnQwLQFnANXaBqr0SJYtbP17t7e1WDC6VT22aya3es/DR8vIkO4psJ0+Zai6JJwzrmlo/XjO/5+md8gsJu06KhNKxbw/r/u3ZoaRkdMSyotIf+Pk5Wa0Vd2MnNyZVf/5ogndo0tW627OycIwL48OF4S0fPRjEKMlqHlw/sZa3BEsW1MikSacKic7vmKtgmWP9/YQcxP+h6Q1fb8DFTZdjIyfLMa59YF1yStgrhpfD0NuAjWm/XDO5jablxy07p1qGFjJsyVwb36yFjJ89RAzjZflvYqV2jitaZ7eTld7+W2x95ybyQLZrU1wZEuiQmJWld4N5RQbpCaHTRtITwHT91rlzQpa3FBrRoXE8SE5PkR60LnO5T4iJB0yUlJU2CPPIo8icaZgcOJWg94FEpKIgByta6YgAaJbpp3uIV0qdHBxk7ZY707d5Blqsw/uXPCbI39qD7F/5RKAVFkagIn6oMCR8ZHm59Uw/ffa2Kh90WqIIWNNzxeFS/aCXv9D+Ro6DFNnrSbOsLjYoMNzeddwsDBhGBRvD8DOrbTR677wbJyc6WAwfjza0/TjM5ujsQsIn4i8IMCv7OPfuldbMGkpCUbAINAayoOKKiIo9zUUIfQ3SgC+qxe683Nzwq6b492lt6oqsOfdxzFq5w/aDQonlQ/3Vp31zuv+1qeUTLefMmdbRSHW8ud+tu86issT/6rytVKCv33nKF3H3TZSqc55koRmscfd37D8bJbypMvBsphQ0EAqIx8MazD8j//nO/eSHf+fRHq2sjrS44mq5WF2h9i/r1ioEXyKOaZw/FxWs+z5YyJWMs2DA4JMjiVQ4dTnD/isDDG65pluuRR1GnonxHF9E09mzAuT+iXkCMxK1DBskDt18jS1esk4rly1hX86q1m6xOgajAX38plIKiWLEiarBcfXsgNT3dMm0lTWSHpSvXWUwF4gPgrmvRpJ4FaqalZ8je/fmj5goKm7ftks+++92CAZs0qG3rUInAtbZrT6x9B3EJiZKSmi7ly7kijLfv3CNjVERcoa3qg4fipVqVCtrq624taxyzMBOvrWik4YdfD5O3Ph4qq9ZvlvFqyOYtWmkjYOCedyoAVCgQYOXdrvr0jAx9Hn9I946tpEypEhZHcam2phFQuGjZGtunsIJYieJFoyUn56j1R/cRuusggLOys+Tg4Tj3FpEde/ZpfRGtBjHcvg8fM0VCVBD37NRaNmkeRWzKlQN6WWBxhqZ7YQV5ESMIOrVtLm1bNJJWzerLPSq+1mzYYoIrWkWwZ12A8p6ZlSXl3EGXazdslZnzllpdsEvr5gZ1a1hQLLxFO/UZEBcYiQidEOseLAB27d1vI2GqVi53JH4NoOGLxkjFCke78JDGCO5Ggw51LLzvQy7tI/v1eIfj/BduhVJQtGvR2ETCslUbrDJGIqOiad64rm1HP9UYbW1fOfBC82ag5YIK+6BW4uj3QwAccYFI7nc/+0k6t29hBgzpiQV0addcFixdYxkY6yaqQURgYI0qFc3owd18ca9O5hoN1jRGoCEKQWZWtpQs5KNp0N326tP3yX8evlWeeeQ2GwKKSgAt60b1alpQ1cy5Syxd0S8KgdFV0xuMmThbypQuYUFdgUEBJuIQoBl78PCR4WKFFbSI69WuZgFpMGhJmt/gZm9cv7alGQLXMDomKztbW8wJFlGPoNcwrR9g9NZu3C5DBvexxja66Hbv2S+7tW5A7A+ERmEF9WJM8WgbjQRvGvLlijWbtHEQpWW5mAUKukZ0HLRtCCBsUKemtZSTU1Llz3HTZPDFPWzEHdIRLnh0mYLixQrnEHKkE7o24SHDZ9SqGDrevFFdGa1lHI1bdLWhodGrS2u5qGdHi0vDSDnsj+56NCgwPBfAm4b8jFE4sGlYEKe1Z99BiYiIsGP7S8DmnbG5pTQjREe5FHhhAS01DJmJCA+V8LAwuf26S45Uthgihoqnf+/O9v2QqunPfhiuFcd+ubBrO+nbqyOjut0gYh7phah4VLJwr9WpUVluvKq/bZ8wdZ7FSmAYIzL3rUMGmpqG2xiVBrqXAPoFv/pxhKzfvE1aN28oV11yoVVSxMWXQ/8yD06PTq3sO4aCfvzt79b1gUC2m68eaGPOEWiI0Qf4jrkSULEg/RFXEaMV84N3XCPRRQr3PCoIzPz0uz/MSwlPRcfWTeXiCzpZ/A8E7eff6zbNm6jMe3RqbV4I5OuPvh5m8SgYqQDWb9pmeRat81uGDJCGdWva+sJKXHyi5VM0DAK0qQrPz7WXXWR1A9Lyr3HTzaCh8ValYlm56eoB1uL+S8UEYlcuH9DLjhOfmGRzrCBeDaJ40EXdTLwVJtCFjJi91NQMSU1Ls7kjOqko66cNMAgJpDNGHsEKwSM0+OLu5tHEaA8EtcJ+ofzfeu0gKekOdP/6pxE26g55GqCRjHIAz8QlF3W3tD5ds5aYnCYH4hILr6AghBBCiP84gqJQdnkQQgghJH+hoCCEEEKI31BQEEIIIcRvKCgIIYQQ4jcUFIQQQgjxGwoKQgghhPgNBQUhhBBC/IaCghBCCCF+Q0FBCCGEEL+hoCCEEEKI35igwKtkCSGEEEJOFUdDBGzdfSA3Ei/ICi28b8ojhBBCyOmRlpFpbzUO2Lpr/3ZVF5Wzc3LcmwghhBBC8oa9fTs3N+7/AZWZ8PYxwXEmAAAAAElFTkSuQmCC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279942"/>
              </p:ext>
            </p:extLst>
          </p:nvPr>
        </p:nvGraphicFramePr>
        <p:xfrm>
          <a:off x="5821680" y="2389254"/>
          <a:ext cx="5565006" cy="3313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673166" y="2407513"/>
            <a:ext cx="4694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Согласно опросу, курс хотели бы пройти порядка 220 человек. </a:t>
            </a:r>
            <a:r>
              <a:rPr lang="ru-RU" dirty="0" err="1"/>
              <a:t>Таргетированная</a:t>
            </a:r>
            <a:r>
              <a:rPr lang="ru-RU" dirty="0"/>
              <a:t> реклама также поможет нам в привлечении учеников. Ожидаемый доход согласно опросу - 1320000.</a:t>
            </a:r>
          </a:p>
        </p:txBody>
      </p:sp>
    </p:spTree>
    <p:extLst>
      <p:ext uri="{BB962C8B-B14F-4D97-AF65-F5344CB8AC3E}">
        <p14:creationId xmlns:p14="http://schemas.microsoft.com/office/powerpoint/2010/main" val="371034627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ЭФФЕКТЫ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  <a:solidFill>
            <a:srgbClr val="9F00FF"/>
          </a:solidFill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16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589496" y="870338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РИСКИ ПРОЕКТА</a:t>
            </a:r>
          </a:p>
        </p:txBody>
      </p:sp>
      <p:pic>
        <p:nvPicPr>
          <p:cNvPr id="2" name="Рисунок 9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AF0CA9CF-0FF8-F1C6-D890-A3D4F25A7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29" y="1694502"/>
            <a:ext cx="8128000" cy="360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1926600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en-US" sz="1600" cap="all" dirty="0">
                <a:solidFill>
                  <a:schemeClr val="tx1"/>
                </a:solidFill>
              </a:rPr>
              <a:t>Lean canvas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17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589496" y="870338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en-US" sz="3600" dirty="0"/>
              <a:t>Lean canvas</a:t>
            </a:r>
            <a:endParaRPr lang="ru-RU" sz="3600" dirty="0"/>
          </a:p>
        </p:txBody>
      </p:sp>
      <p:pic>
        <p:nvPicPr>
          <p:cNvPr id="2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C8C86989-5288-A50B-380E-E221618C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903" y="1597425"/>
            <a:ext cx="7078826" cy="474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2156365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Прямоугольник 16"/>
          <p:cNvGrpSpPr/>
          <p:nvPr/>
        </p:nvGrpSpPr>
        <p:grpSpPr>
          <a:xfrm>
            <a:off x="-19140" y="6369545"/>
            <a:ext cx="542260" cy="506841"/>
            <a:chOff x="0" y="0"/>
            <a:chExt cx="542258" cy="506839"/>
          </a:xfrm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29316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диаграмма </a:t>
            </a:r>
            <a:r>
              <a:rPr lang="ru-RU" sz="1600" cap="all" dirty="0" err="1">
                <a:solidFill>
                  <a:schemeClr val="tx1"/>
                </a:solidFill>
              </a:rPr>
              <a:t>исикавы</a:t>
            </a:r>
            <a:endParaRPr sz="1600" cap="all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B43EC1-5CC4-A002-9FF7-D117C2815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643" y="5468472"/>
            <a:ext cx="725487" cy="719390"/>
          </a:xfrm>
          <a:prstGeom prst="rect">
            <a:avLst/>
          </a:prstGeom>
        </p:spPr>
      </p:pic>
      <p:pic>
        <p:nvPicPr>
          <p:cNvPr id="2" name="Рисунок 8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B6C36BFD-C335-08B6-8B95-54A0BD6A0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42" y="1865767"/>
            <a:ext cx="10637316" cy="396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29763254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ПЕРСПЕКТИВЫ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18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589496" y="870338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ПЕРСПЕКТИВЫ РАЗВИТИЯ БИЗНЕСА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743322"/>
              </p:ext>
            </p:extLst>
          </p:nvPr>
        </p:nvGraphicFramePr>
        <p:xfrm>
          <a:off x="838200" y="2098963"/>
          <a:ext cx="10515599" cy="3188644"/>
        </p:xfrm>
        <a:graphic>
          <a:graphicData uri="http://schemas.openxmlformats.org/drawingml/2006/table">
            <a:tbl>
              <a:tblPr/>
              <a:tblGrid>
                <a:gridCol w="519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1233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Дополнительная реклама продукта</a:t>
                      </a:r>
                      <a:r>
                        <a:rPr lang="ru-RU" sz="1800" b="1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​</a:t>
                      </a:r>
                      <a:endParaRPr lang="ru-RU" sz="1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5562" marR="85562" marT="42781" marB="42781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Ежегодно из стен ВУЗов выпускаются студенты различных направлений, связанных с политикой, потенциально они будут заинтересованы в прохождении нашего курса. Курс не потеряет свою актуальность спустя время.</a:t>
                      </a:r>
                      <a:r>
                        <a:rPr lang="ru-RU" sz="1800" b="1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​</a:t>
                      </a:r>
                      <a:endParaRPr lang="ru-RU" sz="1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5562" marR="85562" marT="42781" marB="42781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288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Привлечение инвестиций​</a:t>
                      </a:r>
                      <a:endParaRPr lang="ru-RU" sz="1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5562" marR="85562" marT="42781" marB="42781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Инвестиции позволят расширить базу преподавателей, а значит увеличить целевую аудиторию. В перспективе мы можем перерасти в школу, помогающую в построении карьеры для выпускников разных направлений.​</a:t>
                      </a:r>
                      <a:endParaRPr lang="ru-RU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5562" marR="85562" marT="42781" marB="42781"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30938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9" y="995119"/>
            <a:ext cx="4831212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/>
              <a:t>СПАСИБО</a:t>
            </a:r>
            <a:r>
              <a:rPr dirty="0"/>
              <a:t>!</a:t>
            </a:r>
          </a:p>
          <a:p>
            <a:pPr>
              <a:defRPr sz="24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dirty="0"/>
          </a:p>
          <a:p>
            <a:pPr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dirty="0"/>
              <a:t>КОНТАКТЫ</a:t>
            </a:r>
            <a:endParaRPr lang="ru-RU" dirty="0"/>
          </a:p>
          <a:p>
            <a:pPr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ТЕЛ:  +7 (985) 448-12-79</a:t>
            </a:r>
          </a:p>
          <a:p>
            <a:pPr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ПОЧТА: </a:t>
            </a:r>
            <a:r>
              <a:rPr lang="en-GB" dirty="0" err="1"/>
              <a:t>lyubov.kaplan@yandex.ru</a:t>
            </a:r>
            <a:endParaRPr lang="ru-RU" dirty="0"/>
          </a:p>
          <a:p>
            <a:pPr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dirty="0">
              <a:latin typeface="Gilroy-ExtraBold"/>
              <a:ea typeface="Gilroy-ExtraBold"/>
              <a:cs typeface="Gilroy-ExtraBold"/>
              <a:sym typeface="Gilroy-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7FCDF-F2BC-7D38-E403-715940D90A13}"/>
              </a:ext>
            </a:extLst>
          </p:cNvPr>
          <p:cNvSpPr txBox="1"/>
          <p:nvPr/>
        </p:nvSpPr>
        <p:spPr>
          <a:xfrm>
            <a:off x="6257915" y="483676"/>
            <a:ext cx="6121524" cy="52321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7317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Conthrax Sb" panose="020B0707020201080204" pitchFamily="34" charset="0"/>
              </a:rPr>
              <a:t>ТЕХНОЛОГИИ ЗДОРОВОЙ ЖИЗНИ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onthrax Sb" panose="020B0707020201080204" pitchFamily="34" charset="0"/>
              <a:sym typeface="Helvetica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EC9B7D-B0EE-D1D3-D444-FB7C0026A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" y="5777995"/>
            <a:ext cx="5881816" cy="12203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Текст 2"/>
          <p:cNvSpPr txBox="1"/>
          <p:nvPr/>
        </p:nvSpPr>
        <p:spPr>
          <a:xfrm>
            <a:off x="2027172" y="1273504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ЦЕЛЬ ПРОЕКТА ПО </a:t>
            </a:r>
            <a:r>
              <a:rPr lang="en-US" sz="3600" dirty="0"/>
              <a:t>SMART</a:t>
            </a:r>
            <a:endParaRPr sz="3600" dirty="0"/>
          </a:p>
        </p:txBody>
      </p:sp>
      <p:sp>
        <p:nvSpPr>
          <p:cNvPr id="185" name="Текст 2"/>
          <p:cNvSpPr txBox="1"/>
          <p:nvPr/>
        </p:nvSpPr>
        <p:spPr>
          <a:xfrm>
            <a:off x="2027172" y="2054167"/>
            <a:ext cx="6202947" cy="449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fontAlgn="base"/>
            <a:r>
              <a:rPr lang="ru-RU" u="sng" dirty="0"/>
              <a:t>Конкретность</a:t>
            </a:r>
            <a:r>
              <a:rPr lang="ru-RU" dirty="0"/>
              <a:t>: Выпустить 7 июня 2023 онлайн-курс  “Упаковка карьерного пути “Политолога”, который будет направлен на формирование резюме политолога для трудоустройства; </a:t>
            </a:r>
            <a:r>
              <a:rPr lang="en-US" dirty="0"/>
              <a:t>​</a:t>
            </a:r>
            <a:endParaRPr lang="en-US" sz="2400" dirty="0"/>
          </a:p>
          <a:p>
            <a:pPr fontAlgn="base"/>
            <a:r>
              <a:rPr lang="ru-RU" u="sng" dirty="0"/>
              <a:t>Измеримость:</a:t>
            </a:r>
            <a:r>
              <a:rPr lang="ru-RU" dirty="0"/>
              <a:t> 60 % обучающихся смогут трудоустроиться на работу в течение месяца и 90% смогут трудоустроится после окончание курса;</a:t>
            </a:r>
            <a:r>
              <a:rPr lang="en-US" dirty="0"/>
              <a:t>​</a:t>
            </a:r>
            <a:endParaRPr lang="en-US" sz="2400" dirty="0"/>
          </a:p>
          <a:p>
            <a:pPr fontAlgn="base"/>
            <a:r>
              <a:rPr lang="ru-RU" u="sng" dirty="0"/>
              <a:t>Достижимость</a:t>
            </a:r>
            <a:r>
              <a:rPr lang="ru-RU" dirty="0"/>
              <a:t>: Мы обладаем компетенциями и навыками для реализации онлайн-курса на платформе </a:t>
            </a:r>
            <a:r>
              <a:rPr lang="ru-RU" dirty="0" err="1"/>
              <a:t>getcourse</a:t>
            </a:r>
            <a:r>
              <a:rPr lang="ru-RU" dirty="0"/>
              <a:t>;</a:t>
            </a:r>
            <a:r>
              <a:rPr lang="en-US" dirty="0"/>
              <a:t>​</a:t>
            </a:r>
            <a:endParaRPr lang="en-US" sz="2400" dirty="0"/>
          </a:p>
          <a:p>
            <a:pPr fontAlgn="base"/>
            <a:r>
              <a:rPr lang="ru-RU" u="sng" dirty="0"/>
              <a:t>Актуальность:</a:t>
            </a:r>
            <a:r>
              <a:rPr lang="ru-RU" dirty="0"/>
              <a:t> Сложность в трудоустройстве политолога на оплачиваемую работу; </a:t>
            </a:r>
            <a:r>
              <a:rPr lang="en-US" dirty="0"/>
              <a:t>​</a:t>
            </a:r>
            <a:endParaRPr lang="en-US" sz="2400" dirty="0"/>
          </a:p>
          <a:p>
            <a:pPr fontAlgn="base"/>
            <a:r>
              <a:rPr lang="ru-RU" u="sng" dirty="0"/>
              <a:t>Ограниченность по времени:</a:t>
            </a:r>
            <a:r>
              <a:rPr lang="ru-RU" dirty="0"/>
              <a:t> Наша команда планирует с 7 июня  по  30 июня  2023  начать обучение политологов.</a:t>
            </a:r>
            <a:r>
              <a:rPr lang="en-US" dirty="0"/>
              <a:t>​</a:t>
            </a:r>
            <a:endParaRPr lang="en-US" sz="2400" dirty="0"/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dirty="0"/>
          </a:p>
        </p:txBody>
      </p:sp>
      <p:grpSp>
        <p:nvGrpSpPr>
          <p:cNvPr id="188" name="Прямоугольник 16"/>
          <p:cNvGrpSpPr/>
          <p:nvPr/>
        </p:nvGrpSpPr>
        <p:grpSpPr>
          <a:xfrm>
            <a:off x="-7504" y="6369543"/>
            <a:ext cx="542260" cy="506841"/>
            <a:chOff x="0" y="0"/>
            <a:chExt cx="542258" cy="506839"/>
          </a:xfrm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3</a:t>
              </a:r>
              <a:endParaRPr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29316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Цель</a:t>
            </a:r>
            <a:endParaRPr sz="1600" cap="all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3C3E5C-469E-617E-2499-CF92441C1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5" y="4655901"/>
            <a:ext cx="1544595" cy="1531614"/>
          </a:xfrm>
          <a:prstGeom prst="rect">
            <a:avLst/>
          </a:prstGeom>
          <a:solidFill>
            <a:srgbClr val="9F00FF"/>
          </a:soli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A23EA7-BDFD-48CB-F37D-7325635EC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97" y="1651709"/>
            <a:ext cx="1544595" cy="1531614"/>
          </a:xfrm>
          <a:prstGeom prst="rect">
            <a:avLst/>
          </a:prstGeom>
          <a:solidFill>
            <a:srgbClr val="FCAF17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2E7AB2-08C6-27D0-0182-64B3CECD7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96" y="3147163"/>
            <a:ext cx="1544595" cy="1508738"/>
          </a:xfrm>
          <a:prstGeom prst="rect">
            <a:avLst/>
          </a:prstGeom>
          <a:solidFill>
            <a:srgbClr val="FD493D"/>
          </a:solidFill>
        </p:spPr>
      </p:pic>
    </p:spTree>
    <p:extLst>
      <p:ext uri="{BB962C8B-B14F-4D97-AF65-F5344CB8AC3E}">
        <p14:creationId xmlns:p14="http://schemas.microsoft.com/office/powerpoint/2010/main" val="29533321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Прямоугольник 16"/>
          <p:cNvGrpSpPr/>
          <p:nvPr/>
        </p:nvGrpSpPr>
        <p:grpSpPr>
          <a:xfrm>
            <a:off x="-7505" y="6357186"/>
            <a:ext cx="542262" cy="506843"/>
            <a:chOff x="-1" y="0"/>
            <a:chExt cx="542260" cy="506841"/>
          </a:xfrm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4</a:t>
              </a:r>
              <a:endParaRPr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Команда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2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336583" y="816362"/>
            <a:ext cx="914979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О КОМАНДЕ НАШЕГО ПРОЕКТА</a:t>
            </a:r>
            <a:endParaRPr sz="36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120AEED-AF7E-D6E0-B128-4E4E19D45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857319"/>
              </p:ext>
            </p:extLst>
          </p:nvPr>
        </p:nvGraphicFramePr>
        <p:xfrm>
          <a:off x="497701" y="1454985"/>
          <a:ext cx="11337602" cy="4894828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3692925">
                  <a:extLst>
                    <a:ext uri="{9D8B030D-6E8A-4147-A177-3AD203B41FA5}">
                      <a16:colId xmlns:a16="http://schemas.microsoft.com/office/drawing/2014/main" val="3821947460"/>
                    </a:ext>
                  </a:extLst>
                </a:gridCol>
                <a:gridCol w="7644677">
                  <a:extLst>
                    <a:ext uri="{9D8B030D-6E8A-4147-A177-3AD203B41FA5}">
                      <a16:colId xmlns:a16="http://schemas.microsoft.com/office/drawing/2014/main" val="2219831801"/>
                    </a:ext>
                  </a:extLst>
                </a:gridCol>
              </a:tblGrid>
              <a:tr h="728565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Ирина Агафонова</a:t>
                      </a:r>
                      <a:r>
                        <a:rPr lang="ru-RU" sz="1800" b="1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​</a:t>
                      </a:r>
                      <a:endParaRPr lang="ru-RU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Составление диаграммы Исикавы, формулирование цели проекта по SMART, составление организационной структуры</a:t>
                      </a:r>
                      <a:r>
                        <a:rPr lang="ru-RU" sz="1800" b="1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​</a:t>
                      </a:r>
                      <a:endParaRPr lang="ru-RU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303009"/>
                  </a:ext>
                </a:extLst>
              </a:tr>
              <a:tr h="631848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Анна Воронцова​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Составление идеального образа продукта, анализа конкурентов и 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структурной декомпозиции работы​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322358"/>
                  </a:ext>
                </a:extLst>
              </a:tr>
              <a:tr h="1146315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Любовь Каплан​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Оформление презентации и текстового материала, организация опроса и​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анализ информации от респондентов, анализ целевой аудитории будущего продукта.​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303835"/>
                  </a:ext>
                </a:extLst>
              </a:tr>
              <a:tr h="508663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Екатерина Осадчая​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Расчет доходов, анализ возможных рисков, LEAN CANVAS​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022985"/>
                  </a:ext>
                </a:extLst>
              </a:tr>
              <a:tr h="1146315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Аделина-Ангелина Никоарэ​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Оформление результатов опроса, составление портрета потребителя,​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 составление структурной декомпозиции работы, Оформление к</a:t>
                      </a: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алендарного планирование.</a:t>
                      </a:r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526658"/>
                  </a:ext>
                </a:extLst>
              </a:tr>
              <a:tr h="631848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Екатерина Середняк​</a:t>
                      </a:r>
                      <a:endParaRPr lang="ru-R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Оформление организационной структуры работ, расчет доходов и расходов, описание перспектив развития проекта.​</a:t>
                      </a:r>
                      <a:endParaRPr lang="ru-RU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729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8927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Прямоугольник 16"/>
          <p:cNvGrpSpPr/>
          <p:nvPr/>
        </p:nvGrpSpPr>
        <p:grpSpPr>
          <a:xfrm>
            <a:off x="-7505" y="6357186"/>
            <a:ext cx="542262" cy="506843"/>
            <a:chOff x="-1" y="0"/>
            <a:chExt cx="542260" cy="506841"/>
          </a:xfrm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4</a:t>
              </a:r>
              <a:endParaRPr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Организационная структура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2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336583" y="816362"/>
            <a:ext cx="914979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Организационная структура​</a:t>
            </a:r>
            <a:endParaRPr sz="36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EB76842-FAB3-AF47-C4A8-8FE06D990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866" y="2179529"/>
            <a:ext cx="9468268" cy="324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299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Прямоугольник 16"/>
          <p:cNvGrpSpPr/>
          <p:nvPr/>
        </p:nvGrpSpPr>
        <p:grpSpPr>
          <a:xfrm>
            <a:off x="-7505" y="6357186"/>
            <a:ext cx="542262" cy="506843"/>
            <a:chOff x="-1" y="0"/>
            <a:chExt cx="542260" cy="506841"/>
          </a:xfrm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5</a:t>
              </a:r>
              <a:endParaRPr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Опрос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2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263625" y="832291"/>
            <a:ext cx="1056402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200" dirty="0"/>
              <a:t>РЕЗУЛЬТАТЫ ОПРОСА ПОТЕНЦИАЛЬНОЙ АУДИТОРИИ</a:t>
            </a:r>
            <a:endParaRPr sz="3200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6746084"/>
              </p:ext>
            </p:extLst>
          </p:nvPr>
        </p:nvGraphicFramePr>
        <p:xfrm>
          <a:off x="993857" y="1703672"/>
          <a:ext cx="10193153" cy="4273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36860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Прямоугольник 16"/>
          <p:cNvGrpSpPr/>
          <p:nvPr/>
        </p:nvGrpSpPr>
        <p:grpSpPr>
          <a:xfrm>
            <a:off x="-7505" y="6357186"/>
            <a:ext cx="542262" cy="506843"/>
            <a:chOff x="-1" y="0"/>
            <a:chExt cx="542260" cy="506841"/>
          </a:xfrm>
          <a:solidFill>
            <a:srgbClr val="9F00FF"/>
          </a:solidFill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6</a:t>
              </a:r>
              <a:endParaRPr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Опрос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2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263625" y="832291"/>
            <a:ext cx="1056402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200" dirty="0"/>
              <a:t>РЕЗУЛЬТАТЫ ОПРОСА ПОТЕНЦИАЛЬНОЙ АУДИТОРИИ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425587"/>
              </p:ext>
            </p:extLst>
          </p:nvPr>
        </p:nvGraphicFramePr>
        <p:xfrm>
          <a:off x="993857" y="1556852"/>
          <a:ext cx="10142572" cy="4449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01564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Прямоугольник 16"/>
          <p:cNvGrpSpPr/>
          <p:nvPr/>
        </p:nvGrpSpPr>
        <p:grpSpPr>
          <a:xfrm>
            <a:off x="-7505" y="6357186"/>
            <a:ext cx="542262" cy="506843"/>
            <a:chOff x="-1" y="0"/>
            <a:chExt cx="542260" cy="506841"/>
          </a:xfrm>
          <a:solidFill>
            <a:srgbClr val="9F00FF"/>
          </a:solidFill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8</a:t>
              </a:r>
              <a:endParaRPr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Опрос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2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263625" y="832291"/>
            <a:ext cx="1056402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200" dirty="0"/>
              <a:t>РЕЗУЛЬТАТЫ ОПРОСА ПОТЕНЦИАЛЬНОЙ АУДИТОРИИ</a:t>
            </a:r>
          </a:p>
        </p:txBody>
      </p:sp>
      <p:sp>
        <p:nvSpPr>
          <p:cNvPr id="2" name="AutoShape 2" descr="data:image/png;base64,%20iVBORw0KGgoAAAANSUhEUgAAA1YAAAHiCAYAAADrmF0hAAAAAXNSR0IArs4c6QAAAARnQU1BAACxjwv8YQUAAAAJcEhZcwAADsMAAA7DAcdvqGQAAIdeSURBVHhe7d0HoBXVnfjx8+hdUEEUxQr2BjasWLBiiz3VxGR3U0zMJpv9J9nsJpuy6YlJND1RjEaNvcXee1dUmiCggghI7+X+53u4B4frfY/Hu+/d965+P2YCzJ07d/qc3/zOOVM3fvz4n4QQvlooFLI/JEmSJEkbYvXq1X8jsMpiqkKoq6srjpYkSZIkNUZKUNWNGzeuQFA1aNCgOEKSJEmS1DgTJkyIwVW74r8lSZIkSU1kYCVJkiRJFTKwkiRJkqQKGVhJkiRJUoUMrCRJkiSpQgZWkiRJklQhAytJkiRJqpCBlSRJkiRVyMBKkiRJkipkYCVJkiRJFTKwkiRJkqQKGVhJkiRJUoUMrCRJkiSpQgZWkiRJklQhAytJkiRJqpCBlSRJkiRVyMBKkiRJkipkYCVJkiRJFTKwkiRJkqQKGVhJkiRJUoUMrCRJkiSpQgZWkiRJklQhAytJkiRJqlDduHHjCnV1dWHQoEHFUVL1PfPMM+HKK68MM2bMCO3bty+OrV+hUAhbbLFF+PrXvx569uxZHCtJkiRV14QJE2LZ1MBKbcKoUaPC//t//y9Mnz69OGb9+vTpE8aMGRM222yz4hhJkiSpugys1KZMmzYtvPjii2HhwoWhXbt2cViyZEn43ve+F1555ZXw4Q9/OIwcOTJ06dIlHrgMvXr1Cocddljo1KlTcS6SJElSdRlYqc1buXJlGDFiRLj//vvDT37yk/D5z38+dO3atfipJEmS1PpSYGXnFWqzli1bFlatWhX/vnz58njASpIkSW2RGSu1WYsWLQrHHXdceOihh8L3v//9cMEFF4Ru3boVP13jf//3f8ODDz4YLrzwwrDLLruEu+66K/z6178OCxYsiJ1gDBs2LHz0ox8NO+20U5x+8eLFsT3Xn/70p3DwwQeHX/7yl3F8qeeeey788Ic/jMvA7x511FHFT0L485//HC677LIY9OWDPX5vxYoV4fjjjw9f+MIXQu/evYufhJhxu/XWW8MZZ5wR/uVf/iV07Nix+Mka/M7HPvax+Od3vvOdcMABBxQ/eRfzfvLJJ8Mll1wS25bxe2yPwYMHx9885phjilM23ZtvvhnXl05EqI6Zx7oedNBBsXpm+ozqmt/85jfD6NGjw7/927+F0047LY7PY57//d//HebMmRO+/OUvh0MOOaT4SWV+//vfh6uuuiocffTRcXv36NGj+Mkaq1evDp/4xCfC66+/Hr71rW+FI488svjJGmxPjpc777wzPPXUU3EcVU133HHHOG25dVmfSZMmhX/84x/xmJw7d27g2sp269ChQ9h+++3DOeecEw499NDQuXPn4jfe9cgjj4Q77rgjHu8sG9t4hx12CEOGDInrV2rWrFlx27/xxhvhi1/84jr7n239u9/9Ltx3333xuyeddFLxkxCr23LcX3PNNeFrX/tarGbbWBx/rN+zzz4bH3wkbLc99tgjfPzjHw977bVXcewa7Aeq+XLcjh07Np6bDW3nF154Ifz4xz8OU6ZMidstIYM9YMCA8JWvfCXst99+cRzr+e1vfzvuv9IqwUy/5557hu9+97th4403Lo5dg88uvfTSuB78XsI8hg4dGpep3DkIqiZzjixdujSuW8L+4pqw8847x/3B9mhOXOvI3ud/sxTH2sCBA+O2TscHD6XY3xxzf/vb3+I5w/FFG1WuGx/60IdCv3794vfZ5r/4xS/CAw88EL7xjW/E61U5XP8Y6ECI62T//v2Ln4R4HWA/l14f2Zdso0996lPxmlyKfcL++Otf/xqvJ1zfOE64vnGOn3jiicUp11Qd5zp/++23x+P7vPPOK36yLo5xrtfsf65b2267bfGTEM+b3/72t+Hxxx+P22OrrbaKy3b44YfHz//nf/4nnosNYV+wfNxPmN9//dd/xWv7T3/607iu7Ifrrrsuzn/TTTeN1dlPPfXUsMkmmxTn8F7vvPNOPMduvvnmMH/+/Dhu8803D7vuumv4zGc+E/9einsGxwbblXXgupPHfYVl49il5ke6HnBt5PzJyoHrnGulONeZL7/P9ZL7Ldemf//3fw9bb711carGe/XVV8NvfvObeO5xjGy33XZx3tyvS7E92I5MO378+Hhc8J2NNtoo3ks4V9kHUmtLGStOqEJ2sGZ/l9qWrABYyC6c3JkLWWBVyG4OxU/edfrpp8fPb7vttkJWmCn07ds3/jsNWWGikBX0CrfcckucPrvBFbLCRfwsC7bqPfYvvvjiOE1WgCtkhbbi2DWywCh+lt1AC9nNspDd6ApZgS/+FuPPPvvsQhaYFKdeIytwxs9YxqxAVhz7rqwQXsgKOoWuXbsWbrzxxuLYd2UFyMLXv/71+FvZTTPOKw3ZDbGQFWzivN96663iN5rmnnvuKWSFrHXmnx+yQLeQFZiKUxcKWSG5kAUKhaxAWvjZz35WHPuu7KZYyG6+8btbbrllISswFD+pHPNlW2QBafydUllBrbDNNtvE384KgcWxazB9FizHbc7nbMO03swzK5wWsgJjcerG43f4LvPJAuu4vzgmmT/jOF7+7//+L263vCwAXGffbrbZZvFPhqxQWMgKHfHYzcsKRYUscChkBYzCX/7yl+LYNaZPnx63C8fkRRddVBy7xuzZswtZMBXnnRU2i2Mb5z//8z8LPXv2jN9le3HcZYXEtcs9aNCgwuWXX16cuhCPdX6DdePz/HbOCp7x71mQUpx6jSwYXLvfSge25Q033FCcslB4/vnnC1ngWXZahn322Sdui7yHH364kAVNhSwQj9OwDmng32zPrNBXnPq9brrppjgd68y0rFsWYMT9zfgsoCpkhdzi1M0nC5zXbueGBs4zjpXJkycXssJ43CdZAFLIAqh4fUnTMa/u3bsXsuCp8NJLL8XfyAryhXPPPTd+/q//+q/xulMqCyYKJ598cpyGayHHU8L3swJ3/Izf4jhmu6b9nxWKC1kQUJz6XVzrswJ+XPbSdeQ7HCecA1nwEqfnXsBxw+dcb2fOnBnHl0rX3Y985CPrHAdcq/bee++152UaWM7/+I//iNeO4cOHr/NZfUNWqI/zpCzFtmb/cz/KAsFCFhiunY714phjWZi2nAcffDBeY7t167bObzCwr3bcccfC9ddfX8iC5eI31mDfMn/uEeyfvCwoitcytiPnbv56wH7Pgs33/Fa54ctf/nL8Thb4xvXg3pyOmw2RBXjxuCzdz1mAVvjud79bnKoQ15H7BduU6xjLz/5h4JrDd9ge6d4utTbKk5zbVgVUTctujPEJ1uc+97n4BJMncVnBaW337TwFzQpfMWOSBR1xejIAWcEtvPbaa/FJWKnsJh2fnGL33XeP0ydkIXgSDLp6f+yxx2J2gj95aprdLOKTSv7MSxkqfr/0s4QnymB98nhqmRXGY9Zr3rx5MePFOjHwZPmss86K68bT1z/84Q/FbzUNT1bZZjzpJ9vBduB3WDfWi+UvlV+3PJ7msm14Ag6+X7pulUjbsinblGwD2ReyhDyxfvrpp+Nxw/r+6Ec/ClOnTo1PutkGG4InwzxhJaNCZuDRRx+NmSgyoOy/7NobMyg8Ic5jO5HJuvvuu+My8KSc7c6Ta/b5FVdcEf7+978Xp16Dda5v2/NZOg5L151xaXuV258NYVlYR445sn0sJ+v3xBNPxGwkT6J50p+etJO1ILtKFovsAudlOj/JdLz99tvhxhtvDFlAH6cHy82xQ+aF4zkrvMXp2Uf33nvv2owCOFZ5mp4VyOP5Tmbs5Zdfjj2M0h6TdU/rCrJlWcE57nOyNSw3256BbOH+++8fs7D5bFwe5wfZEvB0ne+zDdjPHOdkIljn5jzOE85vtkHaFmSjkAUI8VhmPAPrkfYrGR+uc1mwtDYLxfHFdF/96lfjvuQYI/vLOcGrK1gvMuFZgTVup1Jkk3gyC2oUkPlKuA6lfU+mhm3DtmX/0tEQSo85ahGQoeQax7WXrGe67vB9MiUcJ2SyUg0Dlo99RQdGzJvjohRZMwZQ4yD1HpsFxuFXv/pVPCeZdzo/2W5klbiP8NtkodI2Zfty3IDfTePZD1mgH8dzbnPMcbyzvfkO2SDmzbRkisgWX3755eEvf/nLe44xjiHuKf/85z9jZpaMIN8lU8O5z7py3fjsZz8bM0159V0HWCbOCbKdHJecC/lpyKJTk4L1YJ3JRpFVQxZYx33NspMR5ngB52d+2BCs08UXXxzPUTLPzJf5sw2ZF/uXawjI/pMRY11ZZ7YDxxL7i2wzmTLOZ85JqU0hujJjpbaoMRkrnlZmF+Q4TRYkrfP0lKeOPPHis+ymtPZJOvNlfow/+OCD3/NUNrvBxSdhW221VXw6ncf5wjLxmzw5zMtuXvEJ6DnnnFPICgLFsWtkgUn8PbIsPEEsRcaKJ7s85S19ApcVbuITQtah3Hbgt7KbVJx/ViiKT/GbKitgxSejBx544DrbMissxyeGPIUtzVgdeeSRMWN14YUXFseukRUs4pN8louBTE5W2Cp+Wrmvfe1rcT988pOfLPtknf3PfuS3s8CkOHYNnuizL9nupXjSz3HBU+Of/vSnxbGNk7Yf2YWsgFAcu0YWlMT9w/Jkhdzi2DWygmp86l76tJnlJLvEevLEPo+n92RkyJqMGjWqOHYNMpdkwXhi/rvf/a44dg2ydTw1Zzk2NCv3uc99Ln6P7GhWIC6OXYP1TVnXlEHgWHnzzTffk8EF68z+IQuV3z9sGzIXZJRLt1Opm2++OZ6nPNXOCl7FsWv2A0/nyTjns7hZITIuH9NPnDixOHYNzkv2G5non//858Wx62IfZkFb3AZka/LIUpG53mWXXQpZQFAc2zI4TrLAPy5HFrAUx66L45jjg2myAnRcvixoLH66JguerhtZsFDICtdxPN8ja8J4skul2ZGs8BuPcc77KVOmFMeuQWaM6xTneuk18JRTTonXEK5heVnBPx43nG/f+ta33pPN5TrE9YflofZBFszG8RxXWYAfx5NNKa0JkAVG8dzgWpYFWHEc51MWUMfvZIFOIQuS4/iELDDbk6xp/lzkWpJqMRx99NHFseviN8ggMw0ZGTKj+WViPbIAIX5Olp/1zvvCF74QP2NfcNznr7P8PQuy4n5kGrZH/vxjO2RBU9x++eWeOnXq2msgA/uGc6M+nKdZsBmnrS+bnQU18dwi4881tLG476bjkaxVaS2DLCCN91ZqiLC9yawx7YgRI2ImNI9tvfPOO8f7Sz6DLbUmM1Z638iO5/hEi/Yr+bYUPDXm6TZtJngKzZMxZIWCMHz48Ph3MhOlT2V5SpedHPEpe2rLkVCPnvZHWRD0nnYbPBFcn/q6hufJMk/sSrHcPGnmSSdPF88///z3tDPLCqaxLcRuu+0Wnzry5LOpeFrIk+us4Ln2KSgas255PGEmc8Fyk+2i/VtLPVlkm+azEgn7v9w2BU9tqZefFbyKY95F2zja1/AkvfTJcGPx26XLxFP1rDAf23nQniOP9go8LS/9DsvPk34yOGQeONbbgtIn4yDzREaLJ/qpDQnLTzucfsU2PAmZJrK8nGdkEvbdd9/iJ2uwHVhX1rshnL9kCMlA59vY1fc9lg9kVvKZFrBM6/s9jons5hnXn6xCHt+v5v7h98Ayp7+X4rwl08GTf44jrjMJxzmZHK4fWTAVjy+QCSALBjIKbOOE+ZFFItN1wgknvGe/kiGiTRfzIHuT1LdtmZYsRBbkxe1J1jO/H8F1lnY0XMdpI0RbInBcZQX1+HeueynTAfYD10H2N+2zyGiCewDzAPPcvKS9Usp8cgyXnotpGze0j9k+LC/bm/aoKWMOxrO9Oe7IxuS3K9uN7BTI2NH+N3/t4u/cj2hDxTzJBrLNGsK2pV0V1xyuwazT+q7j7KM0TX3HFDiO2G9k4WjHynJ95CMfiW3L6rtOcb6nfXT22We/5/zLAsCY5aeWCMuQzlVqiJBJzWPZqnmuSRvCwErvCxRKyxX2uAHQcQWFegoPCQVbgisCpXw1JKqiUJgAhYvSlw/zAmOmoSBXGlitD8tHdR6WhyApPzCOgK30Zk6QQ6AHAoHSG0xCAYF5EIhxI20qql1xU+Mmlw+sNgRVgb7//e/HKi0EtjTkp2DQEjdCChlUraHQUbpNGfKFrXK4QVO1hE4czjzzzBicU7ChkT/BUVOCQY45qvRRZZPCBtXmqFpJ4YOODah6xfFTDtufqoIsB4UP/qSaFMcFy9IWChMEslRlYn1YPgqoBIZUe2KZqbZUehwTaNNJBp+fcsopMbikahFVya6++ur4/abgWKeQz/zqOzfyqOZGgZ8qRDT4nz17dvGTNednuWtIHg8KKDgSkDd1mauNdarvWkVQxbWQ7ZCqOIIHSownOCH4TajCRVU3tiFBTT5QA+cbBXoepKxvW4JjmqAIXN9KC9sJ13c6b2DeqRoiuEazH6jKlq6TIPjlXGIZWE4epoGgiusT6116bU94aJYPCjcE5yfXzfrWg3kTvHEPIbhPOKa4t7A9uTbkg6o8gkvWhXWjWnp9uIZz3eBcpBMVqo1yrWyu6wfLx77gOjdq1Kh4Daa6Mp0EsYxcT3ngkUdVPu5nnKvsz1JcM7iPsZxswwMPPDCO55j62c9+Fn8vYb9yfTa4UltkYKX3hfqeNHMBJpOD/NM6LuA8xeN7BFLpJsXfuVFwczj55JPjuDyCM54U8vRvQ3tD4sbBUzhuojyxzA/MN798edTF5yZSX2Ec3OiYBg09aWwIQVkqaBJ0lhaaGosn2rRhIDijDRvzqW/dKsU2pbDL9ivdpgz1BUbsd9oIEYxSuKf9EwEPT6tpg0Ghp1zWqTH4DoUAAnYKGwQOtHMgAKCgStsVljmPQiFZMtpZkeljOXh6y3cJHphnU5alJbAcnC88NWc5+ZNlJFihnQrbNY/CD8c8hTzWicwWDzQItuiFjj+bgn2Yvsu2o7C8PpyzFAYptNF+i6fjtOUiW8JntKmrr1AL1pHAgqAjFfxqQX3XR7YZ1xWuGflpyKwcccQRsXBMJiWdR7Q7JDghS8FDglIcx8yHHiob+2CGc4VtTs9w9eHzFKjlr2/sA9rKsV/IRqV2SxT0aeNE4J+yb2A9+D77vFy2urnUt70J5gisWI78NCwT47gvlQs6ErYB5x/nVH2/AYIYekHk2nvttdfG7GRD028oAiTOObLwBISczwTgPGzhMzJX3Ee5pyRpnQmsSrOSpVhHHoJwrSQYJfPG8ZHO1UMOOSQeh/XVAJFak4GV3tco0FOoQ/7pFjcosgg87aTgkDoG4MknN3qejuY7rQBPOtNTUS7wjXlCnsfNkwbBFCa5GeUHbkpUqyl9Apf+zXqsrwBaacE7VfvhRtaYQmpe+m0KndxcKRzwxJQbeksFVaAgRUaIqjRk/PLblJs9WatS3NypxkL3zawv3R+zX/k+A/uCbFP+CemGoGBBgEQQRTUW5kngQeN8jhkyOzS+ZjrwdJ1OV+gIgafrLFtaB7qqp5OH5iwUVYrt8slPfjIGrgSgLCeBI9WCKIiToaSjioRjg3Mpv04E3zTwp3BExzP56RuLY439TuGRamGNwbJQ0CYjyb5geajuyXHKwD6p7zyiYEh2hWmYdkMfrLRFPOjh+CRwyV97yIpQcOZPro1kSFLwArrJLw0AOB44lkH2KT3oWZ8UJOQzOOWU2y9klnjIxf64/vrr4zWM/ZOWk/Mwf2zwW8yH87L04UY18FCObFXp9ubvjOOBRaoCVw7LXt/xmXBMk0Vmm9ItOoFzc18/WF7OO+4VDAQ77HM6QaFaPvdXHgrlM8Jp23O8UaV2fQiaeOjFayO45nDdYNtx3HFc5ref1JYYWOl9IT3NLEVhiKoE3LRK69Nzw+XJLAET7ZgIwCjwcbOmUFGKQhUFSAKglAXbENwIeFKXbkb5gWVjGUtRLYIbFvJVYEpxQyaQQGnbj8aicMuNa8SIEQ0+NS2HGyY3dHqUYpvT+1j+3UkthW3KTZYnweyX/DZl/5Y7LghweYpLUMaTT6pnsj/5PgPzol1KU7FM7DeCU9oaMU+ettJTHb0QskxkblIBigwZ244g/49//GNsm5Ffj/qqFbWmtM0ZWEYyPwSOZCo4n8jU5ZG9SOvDfqENyQ9+8IP4ziOCKwpkGypVUyNr0VC2oxSFPY5NHlR86Utfisc87T/IVqX2bOVwjpGR4zxlH62vgNtWsJz1XR8JhCmwcryXPkyhOiBV+qj+x7WHaySZYR5WkOktRdVfthGBTmrTtD4sF5ltEJTVV1gmqOOBFErnTTVgBh5eEACmtntMxwOyPI4TrsHMq6EAphJs7/qCSgI6AkgCwfw1lmXl3ynwqg/rSOBIxrTcNYoA5Nhjj40PC6hqS2axpZTbV5wbHDNsY5YzPw33MYIl9g3Z+8bgfkv7Ya43VAfk3GX/kinnesm9RmprDKxU87iRcdHlIpxHAYksANUVqPZRWrWPQm96ASZPW6kKRraAQjYFvzxuEHRLy1NyMiSlnVo0Vn0Fh/oKc9yIUtaFAJGAoBy6sGbgpkY1xg3FTZCgkuwSN+b1VdUoxfd//vOfx+CO6jc0Qq+WDd2mIKjiuGHblnYGUmk7taTcchG0U/jIFzooDLGsVJEhCMsX2JmGrEwtoPDDU2yWOV8FqD5s95T1bcz0efwG5zYFbrISG/IwgQCXYI6HKrQFpEBLIZVrBOdbuf0Gri8ExJxjVCOuBRTwKYySuSgtsLPNqbZJsERgkjqCSMgy8uABZIKoXkcQRtW70gwh2R+q/TJPCvSNvX6wfHSUA7LHpQF5QrU+qnByvpY+9GJ/kEEDtQ9YTs5f9m9pwM05ls532lZyHpYi0869oKHrR30IFAmcLrroove0MSKYIDDnGklnLdSYSNieqR0cVWvzHVskbFsyrWxrOuQofeDCdYPuygku2Ue0ISz3sK6lcYyk61v+XCIQ4gELD7a4z5bWZODfnI+8GBkE6bTV4k/aZ9IhCPsuXTfqe1ggtTYDK70vcLOhXRDvyEh1ubmJ0Vge3IRST4B53HjJ0FBwIMvCzYl/8wQ+j/ds0GCfp7EUqso9LUw3sea8mXEjYrm5CXPD5uZC4S4hO8A7SqiGRaGQoIa2ERuCgj3fIzAjKOOpfVNuWsyHJ6/pvVWNQcGYdWK7U4WE9Wlp7B+euHPT5yk7QXVCFoOqbFQrYns2FeuTD5DAE3mOI7YTGZN0DPEklwwXbbKowpQKI/z5n//5n7G9Wum88sr9VhpX7jPWv3Tchio3XwpLPHxg/lRFAk/oqWrJ+HwhCzx55oEIARkZoMZK24X2Ppy/FDJLg+P6UOXzmmuuidcH3hmU/17p8uXRsQMdAHAd4bcpoJdKbfLKbRsQ2PBwh89og1KuUN9SyO4RfPCeInC9ZNtTzRScD+WyUAStrCvLS5aAh1F0PlLaGQaFeN49RRVaHsyUZmzStkH++sh1ht8g0CBbw7uNqCabEIzw22RemPZDH/pQ7I2wFMEWy0+7OY6L9CCNjGoehXu+zwMAfotsddoPBEJ0YMN9oDFV1RpCEEj2Nr0Hj+saQQPnMnh4l6+mTCaXam9ksnh4xrLlr0s8CKAjIHqw5RpLwFGuKjoPjDimqT7X2DZuTVXuOKfHxssuuyxuU67nrFfCPYyAj/1IlXimS8FrCthpF5YCLh70EfgTdF5wwQVxXNLQuSq1unG+x0ptVHbzb9R7rLKLe+H0008vZDel+J6UrJAah+zGEr+b3VzrfUM87wLhXT5Mx8D7bbLCdvHTNe+Qym7aaz/PCgXxnU3pN/IDv800/MnAvNK5lQVj8bMsiNjg91jhxRdfjG/4Zx7ZjWmd32X9WaaswLfOu08ag3eSZDfqtevHu27K4b0jrFN977Hiu/Vt56xQEN85wvqVvseK9+BkhfD4/XPPPTe+J6ixKnmP1fTp0wtZ4TB+lhVECllAWRgyZEicXxbwFLLAOv6dd91sCN4Rs+mmm8b5ZoWnuG2OOuqoQr9+/eJ+YzzjsoJE8Rtr7LXXXvEzpuF7vO8qHVO8i4nPsgB7nW3/xhtvrP2MYz1/THA8sPxpnvV91pT3WDEPvpsFQ3GZsgJfPG5ZBo5FjvWE45ppGN+jR4+4nfke255lYNk+9rGPrfOuJN7hs9VWW8V9x/uE8rLgc+27ghiygnHxk3UxPit4vuc9Vrybh+XkeJyde08buL7wzhw+T++xYvl5Hxi/xTowlG7rNKT1Z2C/ZUFIfJdS8vzzz6/dX1zPluTeKbWhsgJpPNaYF9fIFStWFD951+TJk+MxnQUZhZEjR8ZlZLnS8vJ3vs/7pbKgr/itdbHteG8T0zGcdNJJcb4Jy8B5zTrzeX7+pUP+eOR4Yb7peH711Vfju5/S56XfY9tyLnJOl5MF8PEekJaT/Ti2+O6qUlwrskDuPcvLecE43gmVBVnFqdfgd7OgaO28y+H3OHfZ77wHjPml+ae/833eIVc6/4T3hnGeMB3fKV22LMiI73kqxTKn7ZQFJMWx72L7pHfzsc/qw3UxHe/f/va3i2PXxT2D6xnT7LLLLvF6xru/GJf2McvDvErx3rBtttkmTpPfz2n78K6+LCiL9+VPf/rTcbosEC5++13cZ7JA2vdYqU2hvEdMZcZKbVp2oY5/Zjfu+Gd9qKfPUy+ehJERIGuVXbDjUzOefJXWtU+omkWGKvVwxRPwfFU6nqgxP6RloSoD8y8dsvMqTsN3eOrG00PGgeXns4bWg8/rm4YMGk8recJKo3nmzcDy026HJ6O0WUnL2FgsK09nyVLxdLC+ns7Wt/xU/SGjV992rm/d2D75bbQh1rdMqO93eZJK1UqODz4jU0Q1z6xwFrNVtP1JT1M3BNWpeFLNE3Oq5LBfqIpKJown82Ru6OmqtCoVv8/TWjICPJ2mmhtP4amSxHiUW0/WDRxv+WORYxR8znqUftbUbc66kV3KCkIx40SWirY3/D5P+8n8kjVI2A5k6Wh/xRN61pPsCU+0eUJP9TGGrEBY/MYaLFe5/ca6kMWg+hfVxjj265PmkZA9IxvCNiAjwLKVKve7TJ8wvnRbp4HxfJ6m4fzkz6SSY72c9FsNzYvfywqssUMZ2raQ9UjXDtrpkLXKgr9621SS8aGTl5Shoop0PguU1pPfYbvxZ7ltwwCmSd9J48CxQdW8v/71rzGrlJaR44zjimsT1RlZl3I4b2jfSVVaUFWb9SuHrBBVC8kekf1hOfgtOnkgi8JQrl1j2s78mfZjKcZnAUO8D3H+s72YN/cQMn+//vWv41Bfu8n//u//jtd5Onbh/pW2A/clqijSuVJplU2k44BsXVOv4UjzSX8vhyqiZP3YjlyruMZxDWDfcE5zvRs1atQ62aqEtsRU0+SVEhxT6djg/kumjraW7HOy+1TpZBraQZbTmPWRWoUZK7VlWUFqnTfJl0oZq29+85trn36m7zT0vTyelh5xxBHcKQvf+MY3imPXyAqB8cl5VqAsvPbaa3Fcfv6lA8i68ESUTFB6apr/vD6NmQZpuvxQicZ+v77faswy1DfN7bffHp868rQzCyKKYxunkt/NS9OUTlv678bKzys/NEZ93yn9d5KftilDU5SbD8P6bMh3Gvq8oe/llZtHQ/NF6edkrHj6ThaCTBrSNOUGkN3gesST+N/97ndxHPg72VAyz+WyDk2R/91SZJb23nvvmB3MCqnFsesuf2OQZSaDSI0AMoZ5F198cVxPMoGpRkF+/uWGl19+OWYTSzOwSbnvNMYdd9xRyIKyQvfu3d+TGa/Phv5OQ9NxrSfrRub+mmuuKY7d8O2N/Hca893mmiZZ37Tp89JhQ6zvu/WNT9b3uVRtZqxUE3gataFPpNJ3Gvs96rLzlI1umGkkW580v/z8SwfwFK1U/vP6NGYapOnyQyUa+/36fqsxy1BuGtodkMGh/QptKMgWbYim/m6pNE3ptKX/bqz8vPJDY9T3ndJ/J/lpmzI0Rbn5MKzPhnynoc8b+l5euXk0NF809Hkan6YpN6TPS5Gx5P1dHPN0nlEu69AU+d9trPSdxn6PbAS9zPGyazq5KCc/v/z86xsasqHTJ2RQyULTvq++rE2pDf2dxk6XtyHzT/Lfacx3m2uaZH3Tps9Lhw2xvu/WNz5Z3+dSazGw0gca1YNST3v0TlVfVTY1PwpCvOuEDkZ4Y7/0fkVPb1SbpKpXQw9v2hqqbtKpDaiamqoEtjV0Cc/DMRC05qsrSlI1GVipphWKdd3TnxuKJ7HU36eHttS1cHNYvXp1k5fpg4B2MhSEeHfO+eefX7aHK6m1cQ435RrDtFwDaHdCD3yp/SJZH9rOVEtTlj2P9nC0PaQNTGqHmtfU+bNtmhNtj1544YXYFmmPPfYojq2+Sre3pNpnYKWaRkBE4ZwumzcUNz9eFEk3yHT3W66bchoi85SWhu71NZwuRfUEvkODcL6v92J//ehHP4rdXze22o5UbVTr5RpD5wilHWw0hM5c6EiBhvj8naw4XZ2nl31XA8tOJwksO92Lbyg6OaFqHUEQHVjQuUMpOs/hOrch11+uo2wbOj9oDnSGwXLSyQNdvZfrNr4aWC+u+03d3pLeH+poaEVBML2kT5IkSZLUOBMmTIgP7M1YSZIkSVKFDKwkSZIkqUIGVpIkSZJUIQMrSZIkSaqQgZUkSZIkVcjASpIkSZIqZGAlSZIkSRUysJIkSZKkCvmCYEmSasBbb70VJk6cGGbPnh3/zb27f//+YciQIaF9+/ZxnCSp+tILgg2sJElq46666qpw0003hRtvvDEsWrQojuPePXDgwPDlL385HHPMMWGnnXaK4yVJ1WVgJUlSDSCQ2nzzzUOfPn3CrrvuGjbeeOM4ft68eeGuu+4KK1asCEceeWS4+uqrQ+/eveNnkqTqSYFV+/PPP//bBFabbLJJ8SNJktRWEFgtWbIk/Pu//3v4f//v/4UzzjgjfOhDHwqnn3566NChQ3j++efDq6++Gnr16hUOOuig4rckSdXyzjvvxD/NWEmSVKOWLVsWzj///PDHP/4x7L333uGZZ56JVQQlSdWTMlb2CihJUo0iYzV8+PD495kzZ4a33347/l2SVH0GVpIk1SiyU5tttln8O09LV65cGf8uSao+qwJKUiujp7fRo0eH1atXF8e8F9fp7bffPnz4wx8ujnkX33vttdfCvffeG954443Qrl270Llz57DFFluEoUOHxg4Pylm6dGn87Zdeeil07NixOHaNVatWhS233DK246HThOSWW24Jzz77bNh///1jhwlkTPJYlmuuuSaMHz8+fj5s2LCwePHi2KvdlClT4rLVh9/ca6+9wqmnnlocE2LHDC+++GJ4+OGHw5w5c+K4nj17xmU79NBDY6cO5cydOzdceuml8Tulv0kAsuOOO4Yzzzyz7GfTp08P99xzT+zanM/pypzfYTuy3uWw/W+++ebYFXq+63PWicBnzz33DNn9NraF+shHPlLvPrn77rvDE088Efr16xc++tGPhq5duxY/KY9A6ve//334whe+EKsCPv300w1uY0lS80tVAbnQF7IbYPZ3SVJryIKXQlYYz67IocFhhx12KCxfvrz4rTUWLVpUuOyyywrDhw8vZMHUOtNnhfLCwQcfXPjzn/9cWLBgQfEb78puBIXDDz98ne/kh5122uk994essB8/+9d//dfCkiVLimPXyIKqwj//+c9CFkgUskCt8N3vfjeOnzZtWmHw4MHvmX+5IQuq4neQBTiFn/70p4U99tjjPdsnC/YKI0eOLNx+++2FZcuWFb/xrkceeaSQBZbrfCc/sN5Z0Faceo0sSCncdNNNhRNPPLHQvXv3daZnfYYMGVL48Y9/XMiCp+I33sVy1Pd7/fv3L/zmN7+Jy8u//+///q/sMuOYY46J05xzzjmF+fPnF8fWLwvU4n7KAtzCZz/72eJYSVI1ca+MySozVpLUus4999yQBUfhsMMOC8cdd9w6GQcyQI899li4/vrrY5aGrEe3bt3iZ/QUx/f+67/+K/ZIRAYnCwriZwsXLgx33nlnzPSQ/cgK8+FTn/pU/CwhU/WZz3wm/skyZIFb/O30e7wX6dprrw3bbbdd8RshZAFV+MMf/hC+9KUvhR/+8IehS5cuxU9CmDFjRjjiiCPCK6+8Ejp16hS+//3vh69+9asxY8U7mF5//fWYzWG5yczcf//94YADDghnnXVWzOww7LbbbuH444+P7YWyoCpkAUmc9ymnnBL23Xff+HfaEdG1OBklMk+jRo0K++23X/wsoRtyMkNkfM4777zQo0ePuG5Z4Bc/4zduuOGGtRk3tjP/ZnknT54csz9ZcBO/kwWzIQvUYraO+XzlK18J3/72t+P3EjJcn/zkJ2MWkExYFkjGbBvzpXv0E044IVx88cUhCzbjOv/pT396T9aK7ZYFXzH7deutt4Zjjz22bPbpueeei5nJLGAN1113XdzPZMSuvPJK32UlSa3AjJUktRGf+MQnYpYiC5DKZlGyQnj8fODAgTFDlYwePbqQBVsxU5UFTetcy8kePfvsszH7wnezQnphypQpxU/XIKuTFe4LW2+9dfx78ve//73Qt2/fmCnKgpfi2DX+5V/+Jc4vC6zWyVhlwVMhC2TiZwxZYFX4yU9+Uvx0XWTPWFem+8IXvlAcu64rrriikAUxhU022aTwne98p5AFbcVP1myT2267rZAFYXEeX/va1wpz584tfrrG5ZdfXthoo40KBx54YCEL0opjC4Us2IvZnSzQWWdbZ8FanF8WyBROPvnkuO0StiXb4dOf/nT8vV122SVu+7wsUIwZK7ZZFpgWx66LbZyW+ZJLLonzzfvlL38ZM2VDhw6NWb5yyFiS+dp22215KBrXJQuKCw899FBxCklStaWMlRWxJamNoOvscsjwlGLarDAdMxe0vfrv//7vdWoeUBOBrMsFF1wQ21o99dRT4YEHHih+ugbfJTPEewxTFgxkaMgebYjf/va3IQvIYsaKrFN2nyl+8l5kcdK6ktUpRbuoBx98MGbdjjnmmPDFL34xZt0Ssl5k9sjAsdy0EyN7lcfTQ7Yb7Zvy7cBYt1IsK1k6MndZMBazSmy7hG1J1i4L4MLOO+8cM0pkt8qhzRNDOVmQF3bffff498cffzy2x0pYBrJ4vLMqC7TXvgS4FPuFLtWnTp0a32lFe7Yf/OAH4eCDDy5OIUlqLQZWklSDCBroqAAEVFtvvXX8e6ltttkm7LPPPrEQP2bMmOLYNehMgmp12267bb0F+cag04Yf//jHsZMLCvn8ZkOB1frQecTYsWPj36ku17t37/j3UlQNZL2pHkmQmEe1OoIoAiGqJTaEQI9AByw7gWE5bCOqa7LtqY7XFFQD7N69e7jvvvvWWWbWIVWhZBo6H6kPn1EF8+Mf/3g4+eST6+3AQ5JUXQZWklSDCAbmz58f2+DQNqo+FNRTz3K0dcojgMEee+zRpMI5mRwyXmRyaF/1u9/9LmZ66svYNBYBEdmqXr16xXZl9WG9UtCUz/axbWh/BLJE+XZg9Zk3b15cH9ps8Wc5ZL5oYwUyS01BIERPjSmQSgEoba7IhNGuq6H9mfC90v0pSWpdBlaSVKMoXBNElKsqmJcChXwW6c0334zV5UBVwtLu1teHeRJAffazn41Bwvnnnx9OO+20uDyVSstJNUE6g6gPy1Bu3ajSR2BFEEQVvnIdQJTi+wwtHayQYSPYA1UnWU6CNKoB8vt0b091xPowDV3Js20qDWAlSc3LwEqSahCB0FZbbRX/ngKkcii0p7Y8m266afwTVGV7/vnnY1W7xmRISlEdjaCKtkb0eEfPhPVlejYU76mibRQBY2kVvzzWi8wWgRPZrYRe/8jG0Usi7cfWh+VOVSmpglhfcEhWjMwc8m2+NhTtoahySC+D9JRI27e33norZud22WWXBgNBtjs9AVL9kuyaJKntMLCSpBpEFbjUWQWBFd2Bl8PLdenWnMCBLrmT1GU3L/Dd0MCKKnFXXHFF+Nvf/ha7Ff/FL35RUaBRirZMqQogL8vlpbrl0M04n/HS3nwbM9aXoIzuyhvK/iQEVqmbcjJ5dHVeDh1G0G08bcnYbk119NFHr90X7AcyVwRsVBNcXyBI0HX44YfHTj0as26SpOoxsJKkGkTmgipl9PjHe5f+4z/+Y53giuzKZZddFt+5RLUx3m9FoAGCIt4PRVW5o446qlFZnTwK92RaqJb2q1/9KlYlbE4EVgcddFBcPrJP9HiYD65oW8Y43qcF3sWVsjff+MY34julyOYdeeSRDXYCkRBYEZzR0QUZPrYlGaGEKncsB7310RaL7f7Rj360+OmGI9tI74l0yvG9730vZqDI0q2vGiAIwE466aQwfPjwGJBJktoOAytJqlF03U2HEQQi9GpHxwdkUhgo/H/5y1+OARDj6UJ80qRJMTj4whe+EHsDpLtyXkjbVL/85S9jAb+5qgDmnXHGGbF6IYERXYpT3TCtF1Xpfvazn8UAi14I6R2PNkp0wU72jGwVAQvZtMai6uGll14aBg4cGNuMEazROx8Dv8sLlOlsgt/+9a9/HQOhShD08Vu0saJdF9UWG/Ny3/TyYLrapyqhJKntMLCSpFaWepgjy0QWqFR691JpT3S8z4ks1O233x6DKAINAiwGOnCgvc4ll1wSgw2yI7Tj4TMyTrwDiWwWXX+XSstBgFL6PiuCAJbn3//938N55523zjuikrSc9XU8wbzT+6tK1ymhJ7/Pfe5zMXN06qmnxmp4LDvvmyJAPP744+NndJrBdmAcn1Ml8MILL4zfKbdsrBO/X/q7BIf01kfQQlAGqiEyUF2vb9++MTtH9Ue6py9FVovtxvYq926uUrRtI1uYemwcMWJEvd3K5+WnIVspSWo76saNG8fb29d5saQkqXpo18NLcelcgsxJPgNEEPDOO+/EzEZqV1XauQHTLFiwIFYTS8EMQQWFcKr5pS7JCYqYD50z0L16fVkXep2j8weqrJFVSd8H32d5GM/3S7NVzJssGZ1KsC75DjMSpiFjll5O3FCAwLRsG6ZNAQtZLLJ0tHUiqEJaZgIV1q2+KoDpd6lmyDqUy7axnQhCCb74nO1N5xisS31dtzMtbdaYdsCAAeu8cLk+o0aNCl/96lfjd6lqSDZufdgGvAyZQK5///5lt68kqbpo68y92MBKkqRW8PnPfz5cfPHFsXdFqmpuaFs3SVLbkAIrqwJKklRl9Nb48MMPx79TDdCgSpJqn4GVJElVdu+998aOKOjqvjGdVkiS2j4DK0mSqojOP+gSnnZxdMJBWylJUu2zjZUkSVWUOhuhIwo6uaBDjHKdaEiSaoNtrCRJagUEUfQySLsqejE0qJKk9wcDK0mSJEmqkIGVJEmSJFXIwEqSJEmSKmRgJUmSJEkVMrCSJEmSpAoZWEmSJElShQysJEmSJKlCBlaSJEmSVCEDK0mSJEmqkIGVJEmSJFXIwEqSJEmSKmRgJUmSJEkVMrCSJEmSpAoZWEmSJElShQysJEmSJKlCBlaSJEmSVCEDK0mSJEmqkIGVJEmSJFXIwEqSJEmSKlQ3bty4Ql1dXRg0aFBx1IZ75513wsSJE+PfV69eHXr27BkGDhwYevToEcdh+vTp4c0334yfg8/79esX2rVrF1atWhXGjh0bFi1aFNq3bx9233330KlTpzhdMmXKlNChQ4cwYMCA4hhJkiRJal0TJkwIhUIhtD///PO/TWC1ySabFD9qPAKiqVOnhkcffTQGPosXLw6zZ8+O4wmaunXrFqd74403wkMPPRQDqyVLloRJkyaFyZMnhz59+oTevXuHF198MTz++ONh4cKF4ZVXXgmdO3cOm222WQy68NZbb4VbbrklTt+/f//A8kqSJElSayPJhIoyVq+//nq47bbbQt++fcPIkSPfk2XCvHnzwvXXXx823njjMGLEiNC1a9cYgF111VVx+qOPPjpcc801YdiwYWGvvfYKL7zwQnjyySfDWWedFXr16hVWrlwZLrvssrDllluGI488cm2wJUmSJEmtLWWsmhylrFixIowfPz5W7Tv88MPLBlVgGoIjqvcRVIFM1pAhQ8LMmTNjFcClS5fGzFX6jHkyf9x3330xQ8VvGFRJkiRJaouaHKmQiaKK3xZbbBGr6NVnxowZMaBKgVPC9wiU5syZE4OoBQsWxPFUFWR8ly5dwksvvRSrCR5zzDGxfZUkSZIktUVNDqwIgAiIyCbRPuqf//xnHO69997YUQWWLVsWO6To2LHjewIj2lERQPHZTjvtFJ566qlw6623hueffz5WCSSLxXzJVNHeSpIkSZLaqia3sXrttdfCddddFzbddNOwzTbbhOXLl8cgi3ZX/HncccfFNlL/+Mc/YvBEGyx6C0zIeI0aNSoGVVQLpG4i48hsUW3wxhtvjJmwQw45JHaOQZBGMNYc7axY1vnz58dONiRJkiS9/xFDEI9QM645pTZWFQdWu+yySwyiEsbfdNNNYccddwzDhw8PN998c/whpskHVgQ2l156afxdpsuv4F133RWrEJ544onhscceC7NmzYpVB1logrB99923OGXTkGmjB8LU9bskSZKk9zdinu7du8dkTXOqOLBKPQLuvPPO4dBDDy2OXZOJIpgiUDr++ONjkET7Kf5Oz4AJHVdcfvnlsdrfQQcdFLNaePnll2OHFaeddlrsAv6iiy6KPQQSWPEZ8/vsZz/b7BtEkiRJkjZUxb0C0nsfA++tykvtquglkM832mijGGwx5NHxBVXxaD+Vgio6siBDRaDFeOZFyo7ADykwM9MkSZIkqS1pcmBFwMS7pSZOnBhfDpzQvTrV7Gh3BdpQERjRKQXvrwKfP/PMM2G77bYLW221VRyHe+65J2y99daxemHqGZCu2lNQNm3atPi7ZqskSZIktSUVvSCYDNP9998fg6vNN988Bk7t27eP1ft22223te+2yn4jVu8j00SHFnxvwIABsQohnV+AHgXfeuutcNJJJ8UqgMkTTzwRewykfRbVB/l88ODBxU8lSZIkqfVU3MYqoROKqVOnru1hj+p6tIciwMqj6h/VBlO1voEDB67zbis6veB9V/369Vun1z8yVuklw6lr9jQPSZIkSWpNzRZYSZIkSdIHVcWdV0iSJEmS1jCwkiRJkqQKGVhJkiRJUoUMrCRJkiSpQgZWkiRJklQhAytJkiRJqpCBlSRJkiRVyMBKkiRJkipkYCVJkiRJFTKwkiRJkqQKGVhJkiRJUoUMrCRJkiSpQgZWkiRJklQhAytJkiRJqpCBlSRJkiRVyMBKkiRJkipkYCVJkiRJFTKwkiRJkqQKGVhJkiRJUoUMrCRJkiSpQgZWkiRJklQhAytJkiRJqpCBlSRJkiRVyMBKkiRJkipkYCVJkiRJFTKwkiRJkqQKGVhJkiRJUoUMrCRJkiSpQgZWkiRJklQhAytJkiRJqpCBlSRJkiRVyMBKkiRJkipUN27cuEJdXV0YNGhQcZS04ZYtWxYmTJgQlixZErbccsuw+eabFz9ZY+rUqeG1114L7dq1C4VCIWy66aZh2223DV27do2fM27MmDFh5syZcZo999wz9OrVK36WTJ48OaxevTpsvfXWoX379sWxkiRJUuuhDExZ1oyVKkaw8+qrr4Zrr7023HXXXSEL1oufrAmYxo8fH+6///4YXM2bNy9Mnz49PPTQQ+Gpp56KARkIqp588snw9ttvh5dffjk8/fTTMUhLCLiYN38yT0mSJKktMbBSxebPnx+ee+65mIEiU0XGKSGQeuaZZ2Jm6uyzzw4jR44MZ511Vth+++3DSy+9FGbMmBGnYxq+f8YZZ4QjjjgiZqdmz54dPyOQuuOOO2ImbK+99godOnSI4yVJkqS2wsBKFVm5cmXMNi1dujQccsghxbHvWrRoUQy8Nt5449CxY8fi2BB69+4dVq1aFTNWZKYYevToET9L1QOZN8h2Me3BBx8cOnfuHMdJkiRJbYmBlSryzjvvxMzT/vvvH3r27BmrBeZttNFGYZNNNgnPP/98mDhxYhw3a9as+G+Crc022yy2lyILtWDBgvg5QRZZqm7dusVqhC+++GIMqpi/JEmS1BYZWKnJyFI9++yzMQDafffd12aY8shCkcmis4pbb7013H777eG+++6L1fqOPfbY2EFFp06dwq677hob/l199dXhscceC7vsskusUvjEE0+E/fbbLwwcOLA4R0mSJKntMbBSk7311lth7Nix4dBDD43/rq9TCTJWZKbeeOON8MADD8RsVcpOJfQCeMABB4T+/fuH3XbbLQZqDz74YOjTp08MuvjeP/7xj3D99dev06mFJEmS1BYYWKlJFi5cuDaztNVWW8VxVOejWl++8wqmI0NFb3+nn356+MQnPhFOPPHEGJQRJPEnunTpEoMpgrShQ4fGTBgBFMEWvQfSG+CAAQPC3LlzYxZrxYoV8XuSJElSW9D+/PPP/zbvsSKrsCHoTIBute++++4wevTo2A6GP8lG8Fnpe4z47N577w0vvPBCnIZCOG1sKIQvX7489vr2+OOPx44Q6B2O6mF5FKbpJY7MB8ur1kNmatKkSeG2225b29U6+/eVV16JARRBEL0BUv2P3v0IjIYMGRKr9DGOaoC0l6JbdQIx3kuV36ccV3S3ThXCLbbYInazftBBB8UeAWmzRWcWO++889pOLiRJkqTWQp8DaHLGigI1Vbtef/31sN1228XqWmQv+JPgJ4+utMlAUM2LwnG/fv1i1S4K4+CdRmQ2KCwz30ceeSQGW0l6xxGFaoOqtoF9+fGPfzx2KsF+Y9/ThTrBDvt/hx12iMExGSaCJ6bPI2Bif1IlMJ99IiAjECN7tc0226z9LHWKQW+C9C7ou6wkSZLUllRUFZBsExkIgiWGvffeO1bjospWQlUvMlR0PkAGgvYzI0aMiIVvAi4yGrTTYfw+++wT29owbvHixfH7dNdNNmv48OExs6HWR3BL2yeCH/YX+539T4BFJor9T5BFpxZMR9DMPs7j30T3VCPMd6H+8MMPx+/sscceMauZPqPLdoKpN998M3Tv3j1WHZQkSZLaiorbWJFJoOpffagmRkF80KBBa1/sSgaDQIoCN1XKeJcRhXCQ5aAAzXwZaIdD9oOMiNmqto1eAWkXlc9A7bTTTuHII4+MPf5ddNFF4U9/+lP47W9/G6uOHn744fE4SGiLRSBOsJbeaQXaXVE18A9/+EO45ZZbwr777ms1QEmSJLUpTW5jRdBDZomqXGQrCJbKoU0VqCKYzzIwPe8/IqCiTQ4ZLKqHMU/a6ZD5onMEqhqOHDnSgnQNILtEVpHsZNrX7GeqfjKO7BTV+2hDR0BFFdJ8WzqOhcGDB8fp8x1gpF4F+T5ZMgLt+o43SZIkqZpSG6u6cePGFVJGaUOQlaATgXvuuSdW/aIgTLBFtoF2N/yb9xxdd911sRB8/PHHr/OCV6p2XXrppWHHHXeMBWraYIHvnXDCCbEdDdkJvkeB2myVJEmSpLaGmlnUuGtyYMWXqco3Z86c+G+CJ9q/0PEAWQuqfzFf3j1EFUCyTvnAik4KRo0aFQOrAw88MM6LKoFkOgi0CLroRY7lYh4EaXx27rnnvqfHwA3FvMiSERwasEmSJEnvb8QuxCTUhKK9fnOqOLAqhxnSTobqf7yriCpbZKxog3XssceWzVjxu3RMka8m+Pe//z12YMD4a665JlYDo2MEumOn7Q3zqgSZNYIqlleSJEnS+x8xD8FVczcpaZHACrzLiOqBvNiVTgbofILsFBkrehBMpk2bFq688sqYlWLa1LEF3bDzHqMzzzwzttmhw4IPf/jDoW/fvmHixInh2muvDeeff75triRJkiS1uhRYVdwrYCmq2fEOqtRNNi8KpoMLXu6bN2XKlBg18nkKquiogm64jznmmPi+IjJdLGTqep2sFlmvfMcGkiRJktTamhyh8HLgW2+9NcyaNas4JoSpU6fGjBO9vtE9OqjCR5spXvDLy2JBr390n827iuiYAlTPu+uuu+I7kdJ7sPgewRfVBkHGisCq0jZWkiRJktScmlwVkMzUQw89FAcCoFivMJsP1f8OO+ywtVkokK266aabYuBF1ol3HfFuomHDhq2t0nfFFVfE+o70CJh/hxHBFJ1XMH+Cr3/5l3+J1QIlSZIkqbU1SxsrOoCgJ7+E+ZBNoqv0PH6I6XiBbEKAlQ++CNSo4sd3mU9CMMVn/Mn45u7FQ5IkSZKaqsU6r5AkSZI+COhXgB6w6Ttgr732iv0ElEMzmBtvvDH2O0CtrX322SeO5/v0qP3oo4/GBAOvK+J9sHmPPfZYbHrDeHrNVtvTYp1XSJIkSe931KbiFUPjx48PG2200Tq1uPJoAvPcc8+F6dOnx+Yu1PhKRo8eHYOuz3/+87EXbJrNML+ETt1eeumlsP322xtU1QADK0mSJGkDEUiRTSrtH6DUjBkzYsA0YsSI2GSGzAb4Pq8f4rv9+vWLPWKTteI1RVi0aFGc/2677ba2Uzi1bQZWkiRJ0gYgW3X//ffHoGjHHXeM/y6Hnq3pGXuzzTYLW2+9dXyVUF5sl5PrW4C/p3//85//jJkwAivVBttY1aDXZi4JlzzyZhgzbUHo2N7YuNpWriqE7ft1C58+dMuwXfanJEn6YJk5c2b429/+Fs4555wY/NCDNRmnk046qTjFmqDplVdeCY888kis5keQRbDEq4gOPPDA+DnBGe2zTjnllPhaIjJU9LBNW6xnn302trnaZpttinNUW2Ubqxo2Ycai8NyU+aFju3ahzv+q/l+HdnXhpTcWhmlzy9elliRJ71+0kbrzzjtjBqp///7Fse9FhxNPPPFETF6Q2SrNapHY4P2t9Hj905/+NFx11VVh1113Db169QpjxoyJARZBFb1qM6QqhGq7zFjVoDtfmhV+cefkcND2fcK+W28Ulq8qn35W8+vUoV14dOKc8OTkeeGbI7cPBw+2IakkSR8kr776auwJ8Etf+lLo3Llz7JyiNGNFIPTUU0+FF198Mfzrv/5rHPfGG2+EO+64Y23GqpyFCxeGG264Ib6zdejQoTHDxe8RlJ1++ulhzz33LE6ptsSM1fsEDy8cqj9IkqQPHjqcoNv01F0671pN71ul/RQDBWw6rKALdYIjgiy6Vee7TJfe61ouA8V3unbtGg477LCY7SJY++Y3vxnOPvvs2AMhnV2o7TKwkiRJkhqBgIngiaCH6ns/+9nPwsUXXxx7/SM79atf/SpMmjQpzJkzJyxevDhWGfzRj34UfvKTn4S///3vscv1e+65J1xyySWxqmDeM888E7NaVA/s0qVLzITRWyA9CVLtkF4CZ8+eXZxabZFVAWtQqgp44PZ9wj4DrQpYTVQFfGzinPDUFKsCSpKkNVmsq6++Or5nauTIkcWx70W26fbbb49VAYcNG1YcuwYB14MPPhjL40OGDImZLaob0jHGEUccsbbjiwMOOCBst912xW+prbAqoCRJklQhMlipKmBDUlVBps0jM/X000/HDi523333OI73WVENkN4ByWzRmQXjevbsGT9X22RgJUmSJDURNb8IeLp1a/gVLB06dIgZKKr55b388ssxgKI9VseOHYtjQzjkkENiFuTPf/5zzGbxOZ1aqO2yKmANsipg67EqoCRJkvKsCvh+QGcyDtUfJEmSpBIGVpIkSZJUIQMrSZIkSaqQgZUkSZIkVcjAqsaVawLk0LID6op/SpIkSTCwkiRJkqQKGVhJkiRJUoUMrCRJkiSpQgZWkiRJklQhAytJkiRJqpCBlSRJkiRVyMBKkiRJkipUN27cuEJdXV0YNGhQcZTaujtfmhV+cefkcOB2fcLQgRuF5atWFz9RS+vUoV14fNKc8PSUeeEbI7cPBw/uU/xEkiS1pGUrV4eX31wYXpu5OLRv5xslq211oRB6dukQdt+yZ+i/UefiWGHChAmhkG0fA6saZGDVegysJElqHW/OWRq+e9PE8PrspaGw9pX9qqbunTuEjwzbPJwyZLPiGMHAqoYZWLUeAytJklrHhBmLwxf/NiYM3KRzGNSve1i12uCqWtplscLsRcvDS9MWhlOzoOq8Q7csfiIYWNUwA6vWY2AlSVLrmPj24vCly8eEwZt1DyN37xurBqo6OrSvC+OzwPbW0TPDGfv2D588ZEDxEyEFVnZeUaPW1CwuxPqu7EiHKg2rsyFue0mS1Bq4Dy9fVQgrHKo3rCzEDGGdTdsaZGAlSZKkmkJw5VD9QQ0zsJIkSZKkChlYSZIkSVKFDKwkSZIkqUIGVpIkSaod5Rr/OFRnUIMMrCRJkiSpQgZWkiRJklQhAytJkiTVjHI11BxaftD6GVhJkiRJUoUMrCRJkiSpQgZWkiRJklShZgusXn/99fDHP/4x/Pa3vw3jxo0rjn3XQw89FH784x+HH/7wh+H73/9+ePDBB8OyZcviZwsWLAh//vOfw//93//FaWbNmhXH591yyy1xHoWCtTwTNoVD9QcrGkuSJKlUswRWCxcuDM8880x46623Qrt27dYGTCAQuv3228Orr74aTj/99HDBBReEU089NTz77LPh0UcfDatXr46fb7nlluGzn/1sGDp0aLjvvvvCkiVLinMI4bHHHgtTp04Nu+++e6irqyuOlSRJkqS2oVkCq8mTJ8es04EHHhg6depUHLsGn73xxhthjz32CNttt13o0qVL2GWXXcKuu+4axo4dG8aMGRMDsm233Tb07t07DBgwIMyZM2dtYDVz5syY3frQhz4UP5ckSZKktqbiwIrA58UXXwxbbLFFGDhwYFi1alXxkzUmTZoU2rdvHwOmvB122CFmtqhCuGLFitChQ4c4nowXyEwtXbo0/P3vfw+HHnpo6NevXxwvSZIkSW1NxYHVa6+9FoOpYcOGxWp/efybTFb37t1Dt27dimPX6NOnTwymli9fHoMpslpMP3v27NC1a9c43HXXXTFLNWTIkLUBlyRJkiS1NRVFK7R7Gj16dMw+ETjRXiqP6ny0v2J8adso/k0gxfeOOuqo2ObqO9/5TnjiiSfCCSecEKsQTp8+PZx00kmhc+fOxW9JkiRJUttTN27cuAJBzqBBg4qjGofqe7R9Ivj56Ec/GsfRZurhhx8O++23X2xTtXjx4nDdddfFzBTBUs+ePeN0mDdvXhg1alQYPHhwOOyww2LwRABGZurtt9+OnxFU9ejRI1x22WXx96hSeP75568zn6Yg4KNdF/Ostc4wOneoCw9OXhGufGFp2G/rnmHvrTYKK1atG9Cq5XRq3y48MXlueO7NheHcIV3CvgM6hOXr1n6VJEnNLLv9hilzV4dfPLIkbLdJl3D0LpuG5Sst/1RLh3Z1YeLMxeHuce+EI7fvFE7frXNYsqK2ukkmoUNM0rdv34pjiVITJkyI829yYEWX6nfeeWfMNu28885xHB1REFjtu+++Ya+99oqB0k033RQDmGOOOSb06tUrTod8YDV8+PB1slJ/+MMfYmC2zz77hN///vfhgAMOCHvvvXe45557wjvvvBPOOuus4pQfTHe+NCv88s7J4YBtextYVVkKrJ6ZOi98Y+T24eDBfYqfSJKkljTx7cXhS5ePCTv0625gVWUpsLpzzKxw+j79wycPWbfvhA+6FFg1qSoggRLvmiKzdM0114Tvfve7cfjHP/4Rpk2bFq699tpw9dVXh7lz58bIcP78+et0nw4+Yz60oUodV4BAjOqBe+65Z+zcgvZb9BhIJmvHHXeMnWEsWrSoOLWyfehQ7aG47SVJUmsoZPdjh6oPloDWq0mBVceOHcNBBx0Ug6lvfetba4ezzz47vo/qjDPOCGeeeWbYeOONY2+AVAmkymAe77Wia3Y+p4ofXnnlldjL4PHHHx87rwA7ku7XQQaM9B2/L0mSJEltRbN2tUfgw0AwlOy0004xGHrqqadiz398TlD18ssvx7ZYm2++eZyOrNYDDzwQexdM76uiN0ECLIItMl4EXvQmWPquLEmSJElqTc0aWJF5IhDKZ5T49ymnnBIDor/85S/hhz/8Ybjiiiviy4SHDh26Nlt1yy23xCp/vEQ437X6qaeeGttt/eIXv4iB1XHHHVf8RJIkSZLahiZ3XqHWk++8Yq8t7byimmLnFVPmhmftvEKSpKp6t/OKbmHEznZeUU2x84pZi8NdY2bbeUUZFXVeIUmSJEl6l4GVJEmSJFXIwEqSJEmSKmRgVcPoe9Gh+oMkSZJUysBKkiRJkipkYCVJkiRJFTKwkiRJUk0pFBxaY1DDDKwkSZIkqUIGVrWMJweF1es+SnCowrBm80uSJEmJgZUkSZIkVcjASpIkSZIqZGAlSZIkSRUysKpxNPdxqP4gSZIk5RlYSZIkqabYd1f1B58sr5+BlSRJkiRVyMBKkiRJkipkYCVJkiRJFTKwkiRJkqQKGVhJkiRJUoUMrGpY6qDFobqDJEmSVMrASpIkSTWj3ENPh+oMapiBlSRJkiRVyMBKkiRJkipkYFXryuVpHVp2kCRJkkoYWEmSJKl2xAed2f85VHfQehlYSZIkSVKFDKwkSZIkqUIGVjWOxKxD9YbV2SBJkiSVMrCSJElSTSn38NOh5Qc1zMBKkiRJkipkYCVJkiRJFTKwkiRJkqQKGVhJkiRJUoUMrCRJkiSpQgZWkiRJklQhAytJkiTVlHJdgTu07KD1M7CSJEmSpAoZWEmSJElShQysJEmSJKlCBlY1rFAoOLTGYE1jSZJaV2kDIIfqDGpQRYEVhcwVK1aEZcuWxWH58uVh1apVxU/Xxfg0HUPpdPn5MN9SK1eurHfekiRJktSaKgqsJk+eHH7/+9+HH//4x+GnP/1p+O53vxtuueWWsgHQnXfeGX7yk5/E6b73ve+F2267LSxYsCB+NmPGjPDb3/42/OhHPwo/+MEPwtSpU+P4hKDrqquuCg899FDZoEuSJEmSWlOTA6tZs2aFsWPHhqOPPjp861vfCt/85jfDmWeeGZ5++ulw++23F6daExRdffXVYebMmeFzn/tcnO7zn/98mDRpUrjvvvtihooga8iQIXE+xx13XLj//vvDokWLinMI4e67747ZsGHDhoW6urriWEmSJElqG5ocWG266aYxCBo8eHBxTAgDBw4MO+20U1i4cGFYunRpHPfqq6+GefPmhX322SdsvPHGcVz//v3jv6dMmRJefvnlmLnaYostYtDENHyXgAt8n2kI2jp37hzHSZIk6YMr3+zHoXqDGtasnVcQEJGhIgBq127NrKnW16lTp9C3b9/472SbbbYJq1evDtOnT4/ZKNpQgWqEfLd9+/Zh9uzZ4brrrgvHH3986NatW/xckiRJktqaigIrgqE5c+bEAOjNN98MDzzwQAyMDjzwwBhM8TlV+giKunTpUvzWGj179ozBE8FVr169Ymbq7bffDm+88UYMwjp06BDbZZERY7AKoCRJkqS2qm7cuHEFgpZBgwYVRzXetGnTYnsq2lulanz7779/DIQIrBYvXhyuvfbaGCSNHDkyBlMJ1QNHjRoVdt5557DDDjvE9la0wyKootrfiy++GCZMmBBOP/30OJ+UySrNfDUFwRxBXy12hNG5Y7tw24uzw2/uezPsO7BX2GNAz7BilcnZaunYvl145vV54fk3FoSvHTMwDN+pd1i2YnXxU0mS1BI6tKsL42csDl+7ZlLYbtOuYfigTcLyVd5/q4Xt/9rsJeH+CbPDKXv3DZ8+bIuwbFnt9dZNvEJckmrWNRdiFuKKigKrUuPHj48dVWy99dbh1FNPjcHVNddcExf+hBNOKBtYEYQNHz58nfZTzOfWW28NZ5xxRpg/f37saZCNQFXDc889N7bHqgTzITtGcFVrmbDOHerCA5OWhcufWxyGbtXDwKrKUmD14rRF4bx9uof9tuqUXdjd/pIktaTs9humzFkVfvLggrDtxl0MrKosBVYPvDonjBjUJZy5R9ewZEXtlX+ISTbZZJPQo0eP4pjm0SKBFZ577rmYfTrqqKPCHnvsEW644YbYEcWxxx4bNtpoo+JUIVYhvOyyy2LG6tBDD10bWBFIMZ5gi44wfv3rX8c2VgRgjz32WOzI4lOf+lSzR5q15M6XZoVf3jk57Lv1RgZWVbY2Y/X6/PCNkduHgwf3KX4iSZJa0sS3F4cvXT4mbN+3m4FVlaXA6r7xs8Pp+/QPnzxkQPETIQVWzR6dECB17Nhxba9+/JvsFD0F5lF9kI4uiBqZHvyb7BS9CxLoLVmyJGaUmAZkwmjPxXhJkiRJaiuaHFjRKQVtrFJvfiAw4qXBRGx0x47tttsuBlmvvfZabNsE/iTz1Lt377DllluuzT49+eST8c8jjjgiViNMnVu88847cTzBGUFWvtqgJEmSJLW2JgdWtFHixb6PPvpoTH/RLooX+/Li33333TdmnbD99tuHHXfcMYwePTo8/vjjYeLEibH3wBkzZoSDDjpobWcU9ApIhxWM6969exzXtWvXGHiNGzcujBkzJgZeBGq0t5IkSZKktqLJgRXvoaJb9bFjx4aHHnooDgRLI0aMCMOGDYvZJhAEHXnkkbEtFVkqgi+CK7JSBFyp8wiCs6FDh76nYwpeQky7K9pXMe1hhx1W/ESgY0OH6g6+IU+SJEmlmr3zCrW8fOcVu29h5xXVROcVz8bu1u28QpKkarLzitZj5xUNa7HOKyRJkqSWEiuPZIVYh+oObPnaeklR9RlYSZIkSVKFDKwkSZIkqUIGVpIkSZJUIQMrSZIkSaqQgZUkSZIkVcjAqobRQYtDKwzF7S9JkiQlBlaSJEmSVCEDK0mSJEmqkIGVJEmSJFXIwEqSJEm1o7Tts0PVBjXMwEqSJEmSKmRgJUmSJEkVMrCqcWRlHao7SJIkSaUMrCRJkiSpQgZWkiRJklQhAytJkiRJqpCBVc2qW/NHub4wHVpwWJ0NbPji9pckSZIyBlaSJEmqKatLn3s6VGVQwwysJEmSJKlCBlaSJEmSVCEDqxpGRtah+oMkSZJUysBKkiRJkipkYCVJkiRJFTKwkiRJkqQKGVhJkiSpppRrA+3QsoPWz8BKkiRJkipkYCVJkiRJFTKwkiRJkqQKGVhJkiSpNtTxf4Xsfw5VH2xptV4GVjUuHeYO1R0kSZKkPAMrSZIkSaqQgZUkSZIkVcjASpIkSTWjXBV9h5YdVhf/VMMMrGpd6ZHv0PKDJEmSVMLASpIkSZIqZGAlSZIkSRUysJIkSZKkChlY1bByzX8cWn6QJEmSShlYSZIkSVKFKgqsli1bFl5//fUwfvz4MGHChDBlypSwaNGi4qfreuedd8Krr74ap2P6OXPmhEJhzfP/1atXh6lTp8bxEydODCtXrozj895+++0we/bs4r8kSZL0QVVam8ShOoMa1uTAiuDn5ZdfDrfcckt44IEHwt133x2uueaa8PDDD4fly5cXp1qDoOree+8Nt99+e3jwwQfDzTffHG677bYwffr0+DkBFfNhmn/84x/hlVdeCatWrYqfgSDsxhtvjIFZCsYkSZIkqa1ocmBFZmrBggVh+PDh4TOf+Uz47Gc/G4YNGxaefvrp8OyzzxanCmHhwoUxaMK5554bzjvvvDg93yfIImgiMNtvv/3Cv/3bv4VjjjkmPPXUU2Hx4sXxOwRY//znP8Nmm20W9t1331BXVxfHS5IkSVJb0eTAaqONNgqHHXZY2HnnnYtjQhg0aFAMgGbOnFkcsyYbRZXBvffeO/To0SOO69WrV9hnn33CjBkzwpgxY2IQtemmm8bPmIZsWMp6PfHEEzGAO/bYY0O7djYJkyRJktT2NGukQuDTvn37darrvfXWW6Fbt26hT58+xTFrbLnllvFP2k0RSKUM1dKlS2NWqlOnTrHq3yOPPBKOO+640LFjx/i5JEmSPuDyDX8cqjeoQc0aWJGpoorfJptsEv+9YsWKWBWQoKg0MOrSpUsMwhi22Wab8Nxzz8UgigwWWTCCLaoKHnjggWHAgAFWAZQkSZLUZtWNGzeuQNBCNb5KzJ8/P7alotrfaaedFqv7EWRde+21MagaOXJk6NmzZ3HqEObNmxdGjRoVdtppp7DnnnuGF154Iba32njjjcNBBx0U7rjjjhhMHX300eHFF1+MQRpZrOZoZ0XQRsBHb4S1pkvHduGOMfPDnx+dFfbasmfYpX+PsGKVjxCqpWP7uvDCmwvCy9MXhvMP6xcO3r57WLbS7S9JUkvq0K4uvDprWfj2rdPC1ht3CQdtu3FW/qm9clytap9t/6lzloRHJs0NJ+y2UTj3gE3C4uW1t/2pXUdNOmKK5kSv59TYa5bAimCK3gBHjx4djjzyyLD77ruvHX/DDTfEQIjqfPnAikDs0ksvjb9LBxhksJKUufrQhz4U50k7Ldpg0bX74Ycfvnb+TUX7rblz59ZmYNWhLtw9flG45Mm5BlatIB9YffagjcOB23Y1sJIkqYURWE2avTx8785ZWWDV2cCqytYGVq/NDcfu1DN8bN+NajawIh7p2rVrcUzzaLbAiuDkmWeeicHQ/vvvH3sGTPjspptuiu2nCKzy7axmzZoV/va3v8VsFRmqFDlOmjQp3HrrreGkk04KW2yxRfj1r38dzjjjjLDVVlvFrBbVA+k98IPc5urOl2aFX945JQwZ2MvAqspSYDU6G74xcrtw8OB12w5KkqSWMfHtxeFLV4wJ227SNRxoYFVVBFavZ4HVwxPnhNP26R8+eciA4idCCqwqamNFV+hklB5//PFYpY9qenkpKiQ7RNW/PN5hRZW8vn37rg2q6P3v/vvvD0OHDo2dW9CRBW2w0uf9+vWLVQIZJEmSJKmtqCiwote+xx57LHY2QRXADh06FD951+DBg2MEx8uEqRqIJUuWxHddDRw4MA4JQRXdtQ8ZMiQGVJ07d47BF4EZ6Byjd+/ecbwyJKocqj9IkiRJJZocWFGV76GHHgpTpkyJ76O66667wo033hjbVNHxxLRp0+J0ZJ6o6jd16tRw9dVXxw4urrzyyliV7+CDD46dXICXBDMfsl6pvRWZKrJX/A7zJfDi/VcEXZIkSZLUVjQ5sCL4Icg5+eSTY3fpVPmjRz8Gskqp+h7tt2hHdcQRR4Stt946vlh4++23DyNGjIhtqBK+d9RRR63tqj2hu/XddtstjqcNV6UdV0iSJElSc2u27tZVPanzir23svOKaqPzihen2XmFJEnVZucVrcfOKxrWLJ1XSJIkSdVW2vzZoTqDGmZgJUmSJEkVMrCSJEmSpAoZWEmSJElShQysJEmSVDvKNf5xqM5Qlw2ql4GVJEmSJFXIwEqSJEmSKmRgJUmSJEkVMrCqcbwar1wVWIeWGyRJUuspd292qM6ghhlYSZIkSVKFDKwkSZIkqUIGVpIkSZJUIQOrWpXeI1CuAqxDyw+SJElSjoGVJEmSJFXIwEqSJEmSKmRgJUmSpJpSrpa+Q8sOWj8DqxpFE6tyB71DdQZJkiQpz8BKkiRJkipkYCVJkiRJFTKwkiRJUm0pV0/foWUHrZeBlSRJkiRVyMBKkiRJkipkYCVJkiRJFTKwkiRJUk0p1wTIoeUHNczAqsaVO+gdWnYA7xGTJEmSEgMrSZIkSaqQgZUkSZIkVcjASpIkSZIqZGBVy2jws7r4p0P1BtjISpIkSTkGVpIkSZJUIQMrSZIkSaqQgZUkSZJqRrla+g4tP2j9DKxqWLmD3qE6gyRJkpRnYCVJkiRJFTKwkiRJUm0pV53EoeUHNcjASpIkSZIqZGAlSZIkSRUysJIkSZKkChlYSZIkqaaUa/7j0PKDGmZgVePKHfQOLTeszgZJkiSpVLMEVvPmzQsPP/xwePrpp8PixYuLY9c1YcKEcNttt4Wbb7453HTTTWHixIlh1apV8bOVK1eGhx56KH7GNOXmMXr06DBu3LhQKFC8lSRJkqS2o6LAiiBn8uTJ4dprrw233HJLeOaZZ8oGRa+88kp44oknYiDVp0+fsGzZsnDPPffEQAmPP/54nE+3bt3C9OnTw1NPPRVWrFgRP8Nrr70WHnzwwVBXVxcHSZIkSWpLKgqsXn311XD77beHLl26hMGDB4cOHTq8J/CZOXNmDJz69esXjjnmmHDwwQeHU045JfTs2TM8+eST4Y033ggvvvhi2HvvvcORRx4Z9ttvvzB+/PiwaNGi+P2lS5fGLNY+++wTBg0aFMdJkiRJUlvS5MCKbFWvXr1ioHT88ceHAQMGxCp9pQi+mHannXYKnTp1iuM6duwY9txzzzB37tz4OcFTjx494mcEaatXr47ZLb536623hs022ywGVmarJEmSPrhSSbC0DbRDdQY1rMmBFUEOAc9uu+0Wq/BRda9c4DNr1qz4OUFYHt9t3759mD9/fgyi3nnnnTh+4cKFcXzXrl1jlcA333wzHHHEEXGc3ovg06H6gyRJkpTXLJ1X1IdMFIFSu3bt3hMYkbVC586dw5AhQ2J1wb/+9a+xLRZZMDrEeO6558Jxxx0X22VJkiRJUltVN27cuAKZpkraLy1fvjzceeedYdq0aeG0004Lm2yySRxPOyk6tiCIGjlyZGxXlRA4jRo1Kuy4447hgAMOCG+//Xbs+ILs1uabbx4uv/zysPPOO8cqg1QHXLJkSawmeNZZZ1WcvaLzDDJk9WXZ2rLOHerCfa8uCX97dmHYbfMeYVDf7mHlajMo1dKhfV14ZfqCMO7txeEz+/cK+w/sHJavcvtLktSSOrQL4bV3VoYf3Tc3bNm7c9h3643DilW+BKVa2rerC2/OXRKemjIvjBjcLZyzd/ewZEXtlX9I9pCwId5oTvR+To2mFg2saHN1ww03xDZTZJ7ygRVVAC+99NL4u8OHD49BU3L99dfHgGfEiBGx4wqyWjvssEN49tlnw5ZbbhmnrwRVD8mm1WKVri4d24V/vjQn/P7Bt8LuA3oZWFVZCqzGvrUwXHDUFuGwQRuFZSu9sEuS1JI6ZAX7CW8vDd+4YUoYuHEXA6sqS4HVk5PnhhP32Dh85uB+YdHy2tv+xBfEFXS415yqElgRUN14441hwYIF4YQTTlg7Hm+99Vb4+9//HoYOHRqGDRu2tmogVQGpAnj66afHDi1+97vfhXPOOSe2yWKhmd/nP//52Abrg+rOl2aFC++aEvYwsKq6FFiNyQKrr5+wXTh4sNVUJUmqholvLw4XXDEmC6y6hn0G9s4CK8s/1UJgNW3u0vDklDnhQ0P7h08eMqD4iZACqxZtY0W6rW/fvjE7lTqnSKZOnRoXgGp/KajiHVYvvPBC7KyCICz1Mkjghu7du8fMVq1V32spXE4cqj9IkiRJpZolsCKASu+wKm3/RDspAqenn346BliYM2dO/DefUbUvueuuu8Iuu+wStt122zgvslIEX2S8MGXKlFidkBSeJEmSJLUVTQ6sCHheeuml8POf/zz86le/ii/7JQv1xz/+MVx88cXxpb8g80THFfQOeNFFF4ULL7wwfk7wRO9/qUrfNddcE4OyPfbYY20Gi3/zUmE6r/jFL34R7rvvvnDUUUeZsZIkSZLUplTUxoqe+ujdD2StQLsq5kdmKd/jBtMxfbLRRhut006KqoIEVLSrygdOzI93YfEngRZVCz/oUhsrO6+oPtpYjbGNlSRJVWcbq9ZjG6uGNUsbKwKj/v37x6Ffv35x4O90NFHajSGBVJqWobTziY033jgGY6XZKAK2NF+DKkm1hI54yNDz+oi5c+cWx4ZYvZns/o9//OOYjU/VpPPI1D/66KPFf0m154477og1Wm655ZZY4AB/8uL/n/zkJ3Hg/ZWlOFfoqOrll18ujpHWldo8O1R/UMNatPMKSfqgmjlzZqwiTRBFtj51xgMKmttss00477zzwk477RTuvvvu+F695JFHHoltSnfdddfiGKm2vPrqq+GZZ56Jf0/tpEFnVBz/hx12WPjEJz4RevXqFY//hPdZPvzww/HPwYMHF8dKUm0wsJKkFvD444/Hznl4CXr+fRl03kMPqBQaaYO61VZbxerOvLgcvCz9oYceiq+cINMv1aJ77703Bk+bbrrpOjVROPbJSO2+++6xpgo1Unj9CqjyT0A2efLkcMopp6xtby1JtcLAqsaVS9M6tOwgrc/48ePje/0Iqnr37r22GhR4QTn/TsEWbUf5NwNP6Xm/Hy9Bt+qzatVjjz0WM7AET/megjnGU+Y235MwARVef/31cP/994cRI0a8p7mAJNUCAytJakYUHnkf3w477BB7P01BU0IHPTyJpxCJ2bNnxzapvEaCF6336dMn7LPPPu9pbyrVgqVLl8bXqfA+St49mccxTdU/zgeOf/4kg8s4qss++OCDYbvttosPJCSpFhlYSVIzeuqpp2IvqARWKRuVx0vOeSJPdb///d//jR1cnHjiiWHixIlhxowZsQpUvuqgVEt4HyVVWAmQUm/BeVR/PeSQQ8KoUaPCj370oxhY8VoVzgMCr+OPP744pSTVHgMrSWomVOV75ZVX4svPt9566+LY96LDigsuuCB8/etfD5/73Odi+6qbbropHHnkkbGHwB/84Afhu9/9buw1Lf+aCqkto8OWMWPGhKOPPrreF/nzsGHYsGHhm9/8Zvja174WzjrrrDBp0qRYfZAHDqNHjw7f+ta3wne+853Ym6Yk1RIDq1qWGv04VG9Y0xRAKossFE/p19ebGU/mqQ7IQEHz+uuvj1WnCMZuuOGGcNxxx8WgizYqt912W/FbUtvGsbvbbrvFrFRDOEfS8b9w4cLY0cXJJ58cx9MjIL1lfulLX4rZ3QceeKD4LWld3I7L3aYdWnZQwwysJKkZkK2iWhMvCfzd734XM04MFBRpT3LhhRfGhvl0N51HYZR3+O21115ru2XffvvtY3VA2powP9qtSG0Z2SqyrVSF/eEPfxiP/e9973th7NixYdy4ceH73//+e95LtWjRonDzzTfHtohUnaUKbadOneIDBtoi0mMgVWQlqVYYWElSM6ADirPPPjsWKKnKlIaDDz44dqnOE3h6+6PgmFDQpEA6cuTI+PQetMlKLxPm73RXbZsrtXX0YvmVr3wl/M///M/aY/+//uu/YrVXHhBQ9S//XjZ6x3z++edj9pbjP6E3QQK0lNWlMxdJqhUGVpLUCnhp6n333Rff9UOvaKAXNQIvgi3aXfG0n3f9GFjp/YQHBryOgN4D851VkKUCPWXycIFM7/qqFeoDqlwdNYeWH7ReBlY1rNwx71CdQWosgiKCJZ7A511zzTVh0KBBYZtttln7Ge2tTj311NjtOh1X0BGAvaSplqW2VHlUm6UK7IEHHrhO4ETWi3GXXHJJuOiii2K12EMPPbT4qSS1fXXjxo0rcFPnBq/acOdLs8KFd00Ju23RK+zQt3tYudqifrV0aFcXxs5YEMa+tTB8/YTtwsGDraYiSVI1THx7cbjgijFhqz5dw5CBvcPKVZZ/qqV9Vv6ZNm9peHrKnPChof3DJw8ZUPxEoD002XgzVpIkSZJUIQMrSZIk1ZR89XyH6gxaPwMrSZIkSaqQgZUkSZIkVcjASpIkSZIqZGAlSZIkSRUysKpx5RoXOrTsIEmSJJUysJIkSZKkChlYSZIkSVKFDKwkSZJUU8pV1Xdo+UENM7CqdeWOeoeWHyRJkqScunHjxhXq6urCoEGDiqPU1t350qxw4V1Twm5b9Arbb9o9rFxtSb9aOrSrC+NmLAhjZywMXz9hu3Dw4D7FT1QtcxatCJNmLgnLVqwO2aVLraCQXXI226hT2LZv19DOnVB10+YsC1NmLyn+S9XGMb/lxp3DgD5dimNULRPfXhwuuGJM2KpP17DXwN5h5SrLP9XSPiv/TJ+3NDwzZU740ND+4ZOHDCh+IkyYMCG7NxYMrGqRgVXrMbBqfVc+8Va4/tkZYf6SFcEifetol50HgzfrHr5/+uDQtaMVH6rtBzdPCo9PmpsVKlcXx6iaOndsHw4e1Dt85dhti2NULesEVlsZWFXT2sBqqoFVOQZWNczAqvUYWLW+b98wIbzw+oKwQ9/uoUtWqCd7ourJToEwefaSLLBdGf72b3uGHp3bFz9RtZx58XOhY7t2YdtNuxXHqFpWZffbiTMXh749O4WLPr5LcayqxcCq9RhYNczAqoYZWLUeA6vW9/2bJ4YnJs0LZwzpH/r26BRWG1lVVYf2deGqZ94KcxevCKM+s0fobmBVdR/9/QvZ/9eFj+y3uQ8WqogM+ZIVq8MVT02L1QAv/MjOaz5Q1RhYtR4Dq4alwMo6HDWMy4lD6wxqXRRwlq9cHZY5VH/ICpaW5tuGsvvHoUWH5VS/tA6ypHoYWEmqSRTtSdY6VH9Q21Bu3zi0/KDWx25waJ1BDTOwklSTVmclHIfWGby5tg3l9o1Dyw+SVB8DK0m1py7E2mgOrTOobSi3bxxafpCk+hhYSapJlG8cWmdQ21Bu3zi0/CBJ9TGwklSjqJLmf63xn9qG/D7xv+r9J0n1MbCSVJNitRw6qHOo+qC2obDqvfvGoeUHOwWUVB8DqxqXqiY4VG9Q66Ngszor4JRrWO7Q8oMnQltQft84tPwgSfUxsJJUk1Kg61D9QW1DuX3j0LKD2o5y+8ehZQetn4GVpJpEVUAeHjtUd1iVDdn/1AaU2z8OLT9IUn0MrCTVJMo3+S6QHao3qG0ot28cWn6QpPoYWNUyLvAO1R/UJlDAKfc02aHlB7UN5faNQwsPxW0vSeUYWEmqSRRwHFpnUNtQbt84tPygNoKdkQW7DlUctF5VC6yeeOKJ8Jvf/CZceOGF4ec//3l48sknw4oVK4qfhrB48eLwt7/9Lfzyl78MF110UZg3b17xk3fdddddcT6SVFo9x6F6g9qGcvvGoeUHSapPVQKr++67L4wZMyYcdthh4cMf/nA45JBDwuOPP75OcHXHHXeEPn36hNNOOy0MHDgwPPDAA2HZsmXxMzz99NNh/PjxYfvtty+OkfRBVshKOKsdWmVQ21Bu3zi03LCq+KdvspJUnxYPrKZOnRomTZoUdtppp7DbbruFvn37hn333TcGSKNHjw6zZ88OCxYsCFOmTAmDBw8OW221VfzsrbfeCkuXLo3zmDNnTrj33nvDiSeeGDbddNM4TlnB0qFVBrUNpdVzHKo3eB60PvZBuX3j0LKDx37bke7JDtUd1LAWD6wIqtq1axezUHV17z7lIdCi+t+0adNiAMXT506dOsXPmJ5/g6zVlVdeGQ444ICw5ZZbxnGSPti4knCJcGidQW1DuX3j0PKDJNWnRQMrgiPaSnXv3j0OeRtvvHHo0KFDeOedd2JA1bFjxxhkYe7cuaFz586hS5cu4Z577omf77fffjHg0rvaZaXL9tn/OVR3yD8gUOugbMN+cGidQW1DuX3j0PLDmiuQWhN7oX37dmXv0Q4tN2T/03rUjRs3rsCFYtCgQcVRzWfJkiXhuuuuyw7+9uGEE04IPXv2LH4SYsA1atSoWP3viCOOiO2nbr/99pi96tGjRzjnnHPC/Pnzw9133x3OOOOMsMkmmxS/qdtHzwoX3jk19OrWIR7oqq5Vqwth3uKV4Rsjtw2H7tinOFbV8p0bJ4ZnJ88P3Tt3yAo5xZGqqhUrV4dl2XD5v+0RenRuXxyrajnr4hcCXX936uDDxmojpFq2fFXYbKPO4eKP77xmpKpmwozF4YuXjw09u3QIHdp7A6g22hguWLIynDp0s/DpQwcUxwoTJkyICaUWDayo6nfttdfGbFRDgdXw4cNjVopAbPXq1TGTtWjRovCXv/wlHH/88bFd1WWXXRaWL18eM1mf//znYzarqfidGTNmxI4z1jx9qh0sLQWaJctXW6hsRVQH6ZYVKDtlF3afXVYPx/yipavCSkqVanUUbrwOVd/8rGCj1tUuO/B7dmnv9b/KeLC5MLsHeN1pPRzznTu0C1070WxnzbhaQeBDjEFckY9JmkNVAqtVq1aFm266KaxcuTIce+yxDQZWBEx5f/rTn2I7LKoA/vWvfw177bVX2H333WMPgwRYp556anHKDceKE8DVsloLCN+POI5UfR77bYfnQOvwHGgbPP5bh8d/21DLxz9Ni5r7OKpKYEXwcvPNN8d2VGSs+vXrV/wkhNdffz384x//CMOGDYvBE9UFk1tvvTXMnDkznHnmmXEhCbI+/vGPx+7YX3vttXDVVVeFL37xi6Fbt27Fb0iSJElS9aXAqkUraBMR0pPfwoULw9tvv10cuwYBEum4LbbYYp2girZWdGJBIEbgRHDGgqYXBjNPOr6geqEkSZIktQUt3vKV6ny9e/eOLwOeNWtWHPfGG2+E5557LgwdOjQMGPBu4zc6rqAXwAMPPHBtZxV0ZEEAxrusCLAIvJifgZUkSZKktqJFqwImdERx4403hrFjx8aAiE4jjjvuuPiiYIKm5JJLLokB1YgRI9bpnOLNN98Ml156aWyzxffPP//893TfLkmSJEnVVpU2VpIkSZL0flaVNlaSJEmS9EFgYCVJkiRJFTKwkiRJkqQKGVhJkiRJUoUMrCRJkiSpQgZWkiRJklQhAytJkiRJqpCBlSRJkiRVyMBKkiRJkipkYCVJkiRJFaobN25coa6uLgwaNKg4SqrcqlWrwpw5c8K8efNCoVCI4zjOGDbeeOPQu3fvOE6qdRzrs2fPDu3btw99+vQJ7dq9+7yKY//tt98OnTp1ChtttNE6n+n9b+7cuWHWrFnx7xwLPXv2DJtuumno0KFDHCe9n02bNi0sXrw4/p3jf5NNNonXSMoB0vvNhAkT4nFuYKUWsWDBgnDbbbeFl156KWy11VbxQrp8+fIwffr0cNBBB4XjjjuuOKVU2yg4XH311bHQfOKJJ8YgKlmxYkX485//HLbccstw5JFHhq5duxY/0fsZwfZbb70VHnvssXjN69KlSxzXvXv3sM8++8T7rcGV3q+417/22mvhwQcfjMc9D5RWr14dA6uDDz449O/f3+BK7zspsGp//vnnf5sDnANeai5Lly4NEydODFtvvXX48Ic/HIYOHRp23HHH8M4778TCxQ477FCcUqptBE9cUAmaOK7JXCVcZF9++eWYod1mm20sTH9ATJ48Odx+++2hX79+4fTTTw/77bdfDKgIumfOnBmf2hNsSe9HTz31VLjvvvvCYYcdFo499th47DOQwV20aFEMrMze6/2G8i3MWKlF8JT2jjvuiE/qjzrqqDiOg+7mm28Om222WbzYJgsXLgxvvvlmWLJkSfx337594zQWQlULyFjdcMMNoUePHvG4zmesVq5cGS677LKwxRZbxEJGKkzzFPfVV1+NDyBAQZtzhWvx+PHj43j+3rFjxzgPnvYSsBG4WSBv27iOcZ1jn51yyin17i+me+ONN+K1rlevXmvHTZ06NWb5u3XrFseBYyJdHzkutt9++/iACgTvVLumwMpxNnbs2BjscxwyHzKpeVyHp0yZEufDsm2++eaxmmrC/KjCRQAIjusBAwbUm21lflR3HThw4NplZh5kLDh+03GNZcuWhazMET+nYM21nkI243k4kbIbXPtZB7Yhv9+YhxJ8l/sI601AmwrujOP32M4sD+o7/9J3+G2CY/4s3YZsZz7r3LlzXOf8+V6Kc5dtQ3VQlgH8BtVBWZ70e6X3QD5nu9TiPZBq0Zdcckk49NBDw5AhQ9Z50JRHMwHKCRzLab/Mnz8/HnuUR9P32AccM+wztiHH4bbbbrt2u7ON2b5sK/YJxx3Tckxz3DIu4fucX5wv4LwrnWZ9x0Y5zJegkWVnecAxzznKMZLWj3VhP/P76XPm3diaDHz/9ddfj+tGk4p0XnE+p+M+bTeWg+3Gn0xH8oR1TTjn2FYoPXfZD/wOy8fxX+445Fhl//E9jtWE450aS1xX8vOcNGlSHA8eNLLezJdtzTnFMubvd/w7f52rBWas1KI4uagGyMnFTRGciBQQuFGmjBUn2ujRo8OYMWNi1RkuEBycXDSsi61awM2Owiw3RwoE+Rswx+8LL7wQC2apcMiN+8knnwyPPPJILIRwM2Yabm6cG48++mi8+XMjeuCBB+INm4GbMRlgA6u2jf327LPPxgw9BYP6UMCiCimFIQrZ4Ek/Vah32WWXeMxwbDGv+++/PxZEua5SE4CgJxUIuZEzzZ133hkLVVxPZ8yYEQssTEcBJhVCucbee++98Xhlflx3KdRzbKYCGd8j28AxyPH54osvrg3Ayl2P+e3rrrsu7LzzzusEaBSuObb33HPPeE5w/adqGOtIwY3ghILf4MGDY0Hq4YcfjtvklVdeiVUouTcQtFEApHCXCqf1Yf433nhj/A7bPa3PLbfcEvcJhXHWg99iGfLn3/PPP782gGIdmQdVeNmWnJOcm+C7TMu6sX123333dQLgUmzju+66Kzz99NNxPVg/zn22eaoOWt89kPtfLd4D2Xds0wMPPHCd46EU+5njn2wuxzHblmOY/TJs2LB4zLBtOC4ef/zxuM2YL/uSfc3xzz5mPOcH11DGc0yxnSlrME8K/elYYBtzTeVzzg32JcEVAT7buTHHRjl8j/Xm3OWcZT/yW5w7u+22W7w3MJ79yvz4fQb+TSCxvsAtYV2vvPLKOC3LlL7DOJaXchXHFL/FfYTtxr2DIIljbLvttovHK9cM1o1jnO1EoMNDGfDdJ554Ij4Q5DzYdddd1wk8E9bx+uuvj0HRTjvtVBwb4vZl4F7F8ctvsW8eeuiheP3i2vTcc8/F6x5xB9ubAI+B/ch6cN6wfzjvaimwYnth/XtSagJuIlwwOLEaQmGRi87IkSPDxz72sfCZz3wmXrzSzUeqBdzgUqGJgRsTf6YbW/6GzM2UmwyZ3E984hPhU5/6VLzJ3H333bFtwsknnxzPBf7kJnj00UfHf5955pl2+lIDuKZRkCMQaQjHDAX9VOijAEKBg4JMum5SOLvnnnvCEUccEY+BNFC45PhKmAe/SyGJqtccVyeccEIMwijUgwIQhT8yrFxnmQ/HIAEOBR9Q8CH4oTD66U9/Os6HrMMzzzwTA4lyKMhxDS8tGFIYyxfIKNgRhH3kIx+Jv82fnBcEHgQvZ599dhx/+OGHx/Xn+P/4xz8es8CNeaLPvPi90gwS/2ZI52A6/9im6fxjfdnOKUvBnwRy7Av2AfsGFDopuBO4se+4xzWEgj7T0K6I9WXYY4894rKk5eH6wLzy90D2J/s3PeGvJRS4eVCQz/KVk46btB2433OM0Aabz9huHLsEJ1z7PvrRj4Zzzz037jeOI6pYg+OOeXAcE+CwT88777wY0HDcpqwMgQQFfoIP9jnzYv9yjaawj3Rs0B629NigTFMffpf9SIDBPmQYMWJEXI90XvB9zj2CRo5r5k1gzn6u79wqxXpyjDPfvNLjnmOWc52MOcvyyU9+Mu4PAleWFSwP258HGwS5CctIcJ8yifUd46xXufON73A8p/VmXmx3riNscwYCPMZxzTrmmGPivqXKNMs4fPjwuMycKwS8tcjASi2Ck5GTa30FQZ5I7L333murwnDh4OkNTyzSTU5q6zhuKQRxg+QGz82EP/k3has0DbjZk5HgiV4aRzVBpk1PvJBu5ARbqh3sUwosjQkGkDIxFBa55lEA4dpJZpOCJZkNsl/pWCEI2XfffWMwlC94M55gKs2PYJ3vEYRxPabAS+B0wAEHrA14yOLwpJosFcEDBUu+T5YpBXxcn0G1xRRglJN+FyxrPtDiHOC4p9BMNTewfchqEKgQ9IH5c7zzJ0HMhuA7DPx22lZ5aRzbmQIwWbo0jvOPp/rp/EvnHNNR6E49O1J4ZjsS/PFbPF1vCOvFPk33N/Yp+yK/fGQe2Of5eyDZGLJ6tXgPZPkpIKfjZ30omLMtCXDITrAtwPoTPHH85auwpVowBFwECfwef1JY53hKOG84J9ivINggg0YwlZaNbBnHJlXaWIZ0bJRem5lHQ/uafcrn1LQB8yoNxFgW2plRvkkIQFn/9R1HCfNFCiZLMY5jjCwQ7dpTlpnpWQ/Oc45hcIwToLGdWH/KXGBZ2PY8DOAcJPhpSOl+Lv031yn2HwFcuiZwHeB3uB6ldUrnffqzlhlYqdlxMpLG5QRb31MrcHLxhJ8nGKT9uZHx3XIXDqkt4mZGsHTGGWfEp6tpOOuss+JNJX/z4AbGzY2CBNkBnpByQ+czCmK1flPRmv3c0BPuhOscBQ+OAwqRqcc0UKimUEMgkg9SwDiOlVQYAoWk/IMsvkMARSGJgSfRHHcE/BxzDFR5ImCiYMj8yBowT5YlTcNxSsCRsi/l8Fs8eWc9GLiW52sc8F1+mwAlTcPAk3LOnRRYVSJlB5hXPiij0M05xf2E8en8457DMqTzj/2Vlpl7EtliCsFsU6pOMg+2HYVzHggyX+5zDWFZWL/11dxgPvl7IMFbLd8DOdZY7/Vhm7IPqAJGRimfnUzHIw8I8gjg2QfsR6ZhGzGwv/IPM1ImhX3NdDyE4DsEZOnY5pjl3OD4ZJkbOjaYR33XZs535lO6rKX4HaoCsr7Mm+YSHLOl53d9WHfWle2SPxfTMQ6WlfXgnOX8Tuca1xm+w3eZlmOc8hnHONsuVZ0kiKSKHuNZr/zDvlIcozxETNuTYzdlCNOxy3ZheXiwkqbjgRHbm6G+bVrLDKzU7DhZuIFy8WuojjWYjhONkzpd1Lj4vB9PNr2/UWgrLUxwIysdx82Ic4RjnSE9ETzkkEPiDS3dkFSbKNBRuFlfNa60nynocAxQyCmtVgOOl1IUxPh+6bFS7rpJwEEGDBSc0nWW3+S3efq/1157rS20UZjKT0OARwartMfLUqxvOqb5fulxzzJTyMpPQ0GYTg6aox0FQSTZCJaZjpMIUqhmmDIWSbnzj+3C+ZeyaRSiWSYGqkQRALJduE/xAIV5sE3ZfvXhesD9je2aslHlpGDz/XIPZLuwDvngtj6sI+vMwLWvXIBResxxjJY7/uvbXhwX7AO+w3mZ3+/8m8wOGSo+b+jYqO/azO8SpLC+TFMf9ikBRQrmmD/HT2MC0IQAiHOR4IVjmwCNY700wGc9OIbTejAwjqwVDwpYZtaTLBrHJllTMnqMI1Aia8f0bDfm05D0AIiB30lZ1rStmA/rnpaD6dhWZM7ra7dZ6wys1Oy4WHDh4GLFSdUQLjRkqKhXe9JJJ8V65tSNTtUDpPcTblTcSLlxUW2LYz4d97SlSlVJVLsoLPBAiUxQQ4Umrm98TqGN9kQcE3QswVNsxlMgZD4Umijc5VEYpwCbD0jS/BK+QwGGwhgDBUcKUgQyvG8tf+xxzeX3mAfVk2h7labhT45Vqg2WK/iC36JNSZonQ/6hWgoYKcTmp+G3myuwAoXO/fffP55nqdDKPSgV3tL5RxXJ448/fu1ysI6cf6lgTOGQaQlKqcLEPkidIhBYMZ4gjIJ5fbgHMj3boaGaGzzJ5x5IoTdtE9ph8fu1eA9k21KQJuu2vuXneOLYZ+DaR+cjKRBOx21q/5SkwJ9jhnOA32AoPUdSYMcxz/HH52Rh2M/5Y5vjgPEc/+nYyF+bS4+NUsyXKrQ8JGjo+s2xQBU9zrU0X459jo3SZW8Ix3eqnkvQw3fLHeO030rrycBxRdsxAim2F8cu24X15uEB1QHJzJKhYhvwGZnWho5xfofrVv436MQGad+zfFw7eHdpfrvzb7LzBlbSenCi0VaEE52bQx4XUQZuSgkXBsalGy83MNoEcDK/H084fXBxo+GY5qZFdRRutOnmQ0GOxsYUGlTbKCyQOaE9AwUprokJhUSyHxQ8U5CSCi4USAhqqCrEk+NUqKcDCgKphGtk6uQiH7zwHTpASb9HAYnvUvABDcEpqFLNKR1nFHqYhmwJqOJGQJCCO/An1YgoKDckXwArLejyuxTeqJrEU+uEv7M868MysJxUNWqoPQrblPsOBTwKx1QtSz36pXONbUonCeXOP9aB5WZdKUhzH2N/8pSfmhU8LGQ8v0OhM79fSlG1jeAu316NP9OQ7oPsN64L6R7IPFnXWr0HchyzncjCUXUybWOQaUnVKhO2PetJ0M024JwBARH7jvOFbQT2DRkVyhgc/2xD5sX2ZHz6LihHEFyRjQGZWc4/fj8dm9QooKof5wr7lGODYz/fnjB/bJRDppbzh/ZTLHPCuuT3K8vCvDgXwDWA73EOpGsBy0M1XM4JzsNyWFfahqVjnAAlVUFkmQmsuMeQGSOTllDWoqdAziV+h894OMAy0s6SAIvfpa0awR7zYX3W1/6LeeWl60bafpz37Hf2RxrH9YflW19Wv1bZ3bqaDRcIUtPc9DlhuHBwEeNJHxcQ/uRCywWDE4tCAccd4xh4UpVuRpysFAia60mm1FK4YRIopYJw/sEBNxlu9tygeGrHzYqbIDc5zhMKCDztTE88UxfC4GbPjY4nnKk7btUGnlyzr6lewzWQ6xvXP65x7GcKMlwjCaKoYpf2L/ueLD7HCAMFeq6jZDUo7HEd5e8U9mmPxbworBAk8BsETwQNHE8U0PgdGoqzLDzd52k1BRymYX4sH0//U/DAwLQUZvkt5snyc4xzbKZCYR4FWqah04F8oEcQxLyoZsh6sT4EhRRk+W22B98lQCHLB9aFbcRvE5CwPOA8StWoOMfS+MbgPON+QmGTbcByUFBnPL+fzj8+I3NBeYhe4MhMUShn2TkXKXBTkE1lJQqcjGO9U+EZFJ6ZN+vP+rJOFCxZX7Y3QRPVobgHsu7pHsg0bBf2JdeHdA/MF9ZrAduP44ltTECetjHrT2DDMUqBnns9248OJyjUE1xwnHF806EC+zgV7BmXpufYIHgjEONay3bkmOZ84t8c9wxsR7I2TJsCYTAPHnqkfUKQxbFdemzkr83p2EjX5oTvU+WU+bEOfCeVedL6EpBxfHAuUvZh2dIDZP7N5xz/LAN/51UHfMZx3th9TztIljHdf7ieUB5L5xrbjHkSMPE7HFuU1XgIwW+zfXiYwHFIBi+dx2xzxnEO5+9r4LrBdYRp08MbsN58j/OHbc7+Zr9yLLDN04MctiXbNJ07bAsCWPY9y8hxVGu4TsDASs2GCxkXBQqCXMw4cTjZGbjocFJz0nCScWJx8aVQwcnHic30PFXiSRQnFickN2apLeP6yQMAjlkK1OnpI9Jn3EAoKPAZNxKOc3Cz4tygoEFPb/njnc+4LvP0t1yBVm0X+5HjgUCGghvXQPY7T+AphKSCJMcLhfe0f7kWUpjieOB6SeDEsUJgwTyZD4Umqk6nQlcKrKjKQ+cpFAxTQY6unZkH+D2OJ77PNZhlYB4EHCmrwzWYglaqnsQ0rANBTn1lBH6L7zCPVEhKxz0PE9JTcdaRf1MQZr4pwGTeCdMxD5aR7cJ0oCBI4ZXtkLrjbiy2WbqfsH7Mv6Hzj2Vgu6R3/rDdOHdZVu5ffCetH9/jPpZfnlRAZF4Ev2nf8ztpm/B3Cpls0/fjPTDta7ZTKgewDTjW2K6MZ73Yz6wn0zCO7cG2J8BhHhx7XDvzxwwZkFTdE3zGscExS7Vajn+mo2DPdkzTsY+YVzofmB9BAdXqUiCxvmMjj/OOgIbzjmqwLCvTsK7pPOXaTSDBucTycAyl/cx8KSuxndjPrDeBFcE3x0N6INEYbCvOl3T/4feZb/66wTZlPficbc06Mw2fMY7vsi/YP/wu41gmlo3vli4L/2Y5Wcf8gw62GevJtubvbEeuDSwHv8s4vkeGj+VO0vzY/vwu09aaFFjVZdFlgRXggiFVgiciVEWhvjQXlfrwxIgn8dx0uNBKkpqGQhvXU6rZXXDBBesU8t8veOrOvYUMBJmKtozCFW3luAdS0C+HLADBF4VnHkKq6ajhQgcOPCzgXWjVQmDF75JdPO2004pj18VnZD8JXmintT5kiqnhQMcOlo1qD9lNjgvbWKnZcIOn2gpPkBrC51SXYHpJUmUoVHLtfT9eU3mKT/Uqsgn57FZbRcGKexz7pD5k4FgvMgqqDNubbclQbezjhn43lYkaOhYSAkSyVWSITHTUNjNWajZcGEiLk07Op3hLUb+cp3pcQEifS5KahoIlHR4w8JSbKjzvJxRKaatCVaHUFqstI6iivUqqflUO90r2F9WvvAdWhuODcgfnAdXSqonf5fdTVdpSBNBMQxZ5fccuD5s5zqkGV1+1W7VtKWNlYCVJkiRJTWRVQEmSJElqJgZWkiRJklQhAytJkiRJqpCBlSRJkiRVyMBKkiRJkipkYCVJkiRJFTKwkiRJkqQKGVhJkiRJUoUMrCRJkiSpQgZWkiRJklQhAytJkiRJqpCBlSRJkiRVyMBKkiRJkipUN27cuEL8S11dHCFJkiRJapxCIYZToW7s2LFPZEHVfvFfkiRJkqQNsnr16qn/HyT/CxU0LuaJAAAAAElFTkSuQmCC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4562979"/>
              </p:ext>
            </p:extLst>
          </p:nvPr>
        </p:nvGraphicFramePr>
        <p:xfrm>
          <a:off x="1145405" y="1636295"/>
          <a:ext cx="9471259" cy="4119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53383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Целевая аудитория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id="{9CBAEBE7-B3E4-9EF2-2D39-353A67DD765E}"/>
              </a:ext>
            </a:extLst>
          </p:cNvPr>
          <p:cNvSpPr txBox="1"/>
          <p:nvPr/>
        </p:nvSpPr>
        <p:spPr>
          <a:xfrm>
            <a:off x="264351" y="866009"/>
            <a:ext cx="936553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ХАРАКТЕРИСТИЧЕСКИЙ ПОРТРЕТ ПОТРЕБИТЕЛЯ</a:t>
            </a:r>
          </a:p>
        </p:txBody>
      </p:sp>
      <p:grpSp>
        <p:nvGrpSpPr>
          <p:cNvPr id="17" name="Прямоугольник 16">
            <a:extLst>
              <a:ext uri="{FF2B5EF4-FFF2-40B4-BE49-F238E27FC236}">
                <a16:creationId xmlns:a16="http://schemas.microsoft.com/office/drawing/2014/main" id="{D0AC4939-3E75-879F-2D62-A1A70AEE2485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8" name="Прямоугольник">
              <a:extLst>
                <a:ext uri="{FF2B5EF4-FFF2-40B4-BE49-F238E27FC236}">
                  <a16:creationId xmlns:a16="http://schemas.microsoft.com/office/drawing/2014/main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7">
              <a:extLst>
                <a:ext uri="{FF2B5EF4-FFF2-40B4-BE49-F238E27FC236}">
                  <a16:creationId xmlns:a16="http://schemas.microsoft.com/office/drawing/2014/main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9</a:t>
              </a:r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50784AE-52C8-F8B8-950F-9DB1EE2C06D3}"/>
              </a:ext>
            </a:extLst>
          </p:cNvPr>
          <p:cNvSpPr txBox="1"/>
          <p:nvPr/>
        </p:nvSpPr>
        <p:spPr>
          <a:xfrm>
            <a:off x="264351" y="2407258"/>
            <a:ext cx="11658901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hangingPunct="1">
              <a:defRPr/>
            </a:pPr>
            <a:r>
              <a:rPr lang="ru-RU" sz="3200" dirty="0"/>
              <a:t>Студенты и выпускники ВУЗов по направлению “Политология” в возрасте 18 - 25 лет, которые готовы трудоустроиться на работу и в будущем связать свою жизнь с политической сферой. ​</a:t>
            </a:r>
            <a:endParaRPr kumimoji="0" lang="ru-RU" sz="3200" b="0" i="0" u="none" strike="noStrike" kern="1200" cap="all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roy-Ligh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214374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3550</TotalTime>
  <Words>813</Words>
  <Application>Microsoft Office PowerPoint</Application>
  <PresentationFormat>Широкоэкранный</PresentationFormat>
  <Paragraphs>131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4" baseType="lpstr">
      <vt:lpstr>Gilroy-ExtraBold</vt:lpstr>
      <vt:lpstr>Times New Roman</vt:lpstr>
      <vt:lpstr>Calibri Light</vt:lpstr>
      <vt:lpstr>Gilroy-Bold</vt:lpstr>
      <vt:lpstr>Avenir Next LT Pro</vt:lpstr>
      <vt:lpstr>Conthrax Sb</vt:lpstr>
      <vt:lpstr>Arial</vt:lpstr>
      <vt:lpstr>Calibri</vt:lpstr>
      <vt:lpstr>Gilroy-Light</vt:lpstr>
      <vt:lpstr>Helvetica Neue</vt:lpstr>
      <vt:lpstr>Abadi</vt:lpstr>
      <vt:lpstr>Helvetica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Бокарева</dc:creator>
  <cp:lastModifiedBy>Аделина</cp:lastModifiedBy>
  <cp:revision>34</cp:revision>
  <dcterms:modified xsi:type="dcterms:W3CDTF">2023-06-23T21:57:08Z</dcterms:modified>
</cp:coreProperties>
</file>