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>
        <p:scale>
          <a:sx n="75" d="100"/>
          <a:sy n="75" d="100"/>
        </p:scale>
        <p:origin x="773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87644-D2F9-491C-9BDD-37D577A08D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B4349E-37DE-416B-94F5-E4675A431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5C5639-ADE5-498D-B039-F908E9B73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363ED8-563C-47CB-B900-A80F166FF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73CF1B-86D2-4C59-AC56-00CC2E452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42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3A464-A087-46BE-A9FC-55590948D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15AA59-98C3-42B1-8EAD-A7080569B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94F225-4895-424E-888E-E44054C9B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F57CE1-B825-4C66-8D0B-88F9D6194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D62CAF-7D45-4D96-B273-7FBA212F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3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6FAB2E1-31BE-4162-BA40-3313BCDC3D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F3D398-0956-4C8F-887E-00A6F0314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19235-B096-4C62-861F-6CA73C09F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05F005-7BCF-4A92-A6C7-85DF62B7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E7E5F4-0596-4B1D-9338-770471D6D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161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6CF72-E71D-4D0C-853B-CEF3D5EB1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CC6BB4-ED25-4A88-8D3C-2B3AAAA01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912758-A854-4A87-B93B-11AFD2BE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8EAA43-17C8-44E4-A252-876D3D671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C15AA3-CCB0-4B1E-B0D3-A753CFCCA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65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90FD3-EC1B-468D-9D90-21C0DED66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2EDB71-C4D7-4A43-9EF0-224E6684B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3179C3-099A-48E2-9B12-BE180948B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C01EB7-CF67-4831-BB61-B3BDD8FB5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8F2131-012E-4D28-AE29-700FCD1E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7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E26CD-D983-44E8-97F7-9D80FE747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D573C1-DDFD-4765-B5EC-3BDF7740D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9984BA-0050-4DE5-BB9B-B93A1576C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739E13-2F0F-4A4D-BD02-EE77F381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36E205-3567-40C9-AD1D-DE3DF615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F54F2F-F6DA-4A00-B346-18431E17D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492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CC7B61-55A0-4A2E-A2D9-822F642BF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EFCDD9-4DDC-4CF3-8F84-6CDD37CD8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480D95-6A82-42EC-9336-E87A9FEAC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FA097F-6DB5-4E5B-A28E-DE5082D222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754F696-EDA8-4FB8-A350-02DDBA3A59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BC781EA-8C6D-4F88-B75A-4F0343149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32DD7C4-6BCC-44CA-8C39-AFDE7A3CD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D99355F-D45C-4CEE-9D64-DAB60475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92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7FF525-73A8-44C6-9AEF-AC8ACECA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49FC738-D754-4201-991D-7D2F4E5C1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7CA431-AC93-41B7-97ED-FAC86E46A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E2D130-986B-4890-8095-6583ACDCF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76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8D8116B-7263-441F-BAE3-3D094934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E2D087F-5E9A-4B27-A8A5-90CFBF88E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3868FF6-E70F-4292-A3EE-B03B67E96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103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5EB92A-CFDD-4612-AA1F-3C887359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46EB10-6C05-4129-ACE1-029A8DCCE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93660D-6D4F-4017-B356-39F99BB17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C2942BE-4CB4-4F1E-A131-03E620E2B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560B96-B7BF-4924-9A8D-BB4A628D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52FC37-9CD6-4D66-9023-133DED27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46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63965E-11A5-474E-A716-1441F754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F893C2-4CE3-4797-A1BA-B4C1579A21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9F03B3-D823-4EC3-9E7F-16E65ED19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A667E6-4A5A-4FE0-9586-3EAEA7B10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7A2D57-5EC9-4EC9-BE2C-17519C91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E98FB4C-403A-4D99-9526-89DED045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1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0F306A-E0F9-40FC-9067-0D259420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6BE0EA-84E5-408A-9B55-B3520A868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A12C53-BB2F-4774-8A1D-10AA9A088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278DF-4BA6-4F33-819F-01A4CA876858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D3853D-9E23-4898-AB5F-3BAB05FFE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4D60D8-F68D-4AFC-8CE4-7770FF3EC5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7A7C9-1D27-4C5A-A2C9-39332324CE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91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BFD4011-27CB-41DA-A8A4-BC6611380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59834"/>
              </p:ext>
            </p:extLst>
          </p:nvPr>
        </p:nvGraphicFramePr>
        <p:xfrm>
          <a:off x="0" y="0"/>
          <a:ext cx="12192003" cy="686749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367869736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46793761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64968217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37539929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268553184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012822556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4198070208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32820769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580921678"/>
                    </a:ext>
                  </a:extLst>
                </a:gridCol>
              </a:tblGrid>
              <a:tr h="88869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Стадии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Возникновение потребности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Поиск совета и консультаций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Оценка вариантов решений и поставщиков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Первый контакт с нами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Испытания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Заключение договора и бюджетирование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Внедрение и запуск в эксплуатацию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Поддержание контакта и развитие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257314"/>
                  </a:ext>
                </a:extLst>
              </a:tr>
              <a:tr h="93196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Задача / цель клиента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Осознать, где именно инфраструктура уязвима, какой ущерб грозят атаки и штрафы регуляторов, и нужно ли срочно усиливать контроль ИБ.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Разобраться, как подобные задачи решают другие объекты КИИ и порты, какие подходы считаются «здравым минимумом».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Сузить список решений до нескольких вариантов, которые реально подходят под КИИ, технически совместимы и не выходят за рамки бюджета.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Понять, кто мы такие: компетентный поставщик или ещё один «продавец сканеров», стоит ли тратить время команды.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Убедиться на практике, что Arctic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Scanner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в их сети работает корректно, не ломает сервисы и даёт понятную картину рисков.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Перевести результат пилота в язык цифр и документов, чтобы защитить проект внутри компании и получить финансирование.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Спокойно развернуть систему в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проме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встроить её в текущие процессы ИБ и эксплуатации без лишних потрясений.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Дальше жить с решением: видеть стабильный мониторинг уязвимостей, закрывать требования ФСТЭК и планировать развитие без «сюрпризов».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490601"/>
                  </a:ext>
                </a:extLst>
              </a:tr>
              <a:tr h="106594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Действия клиента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Получает предписания, внутренние отчёты, сигналы от службы ИБ, фиксирует инциденты и простои; собирает эту информацию в единое «досье проблем».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Обсуждает ситуацию с коллегами, ИБ-сообществом и интеграторами, читает обзоры, слушает доклады на профильных конференциях.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Формирует перечень возможных поставщиков, запрашивает презентации и материалы, сравнивает чек-листы по функционалу и сертификации.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Оставляет заявку на сайте / пишет письмо / звонит; формулирует исходные требования, отправляет список вопросов и ожиданий от пилота.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Согласует тестовый контур, организует доступы, подключает своих инженеров ИБ и админов, планирует окна для сканирования.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Готовит служебные записки, участвует в тендере/закупке, согласует SLA, варианты лицензий Starter/Standard/Enterprise и условия поддержки.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Назначает ответственных, согласует план внедрения, принимает участие в обучении администраторов и пользователей, контролирует первые сканы и отчёты.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Периодически анализирует отчёты, взаимодействует с поддержкой, инициирует расширение лицензий, новые сегменты и дополнительные опции SLA.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089170"/>
                  </a:ext>
                </a:extLst>
              </a:tr>
              <a:tr h="97976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Ожидания клиента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Получить честную картину: что у них действительно «горит», а что пока терпит, и как это выглядит глазами регулятора.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Услышать понятное объяснение вариантов действий: что можно сделать быстро, что потребует бюджета, каких ошибок избегать.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Иметь перед собой прозрачное сравнение: функционал, требования к инфраструктуре, статус по ФСТЭК/ФСБ, модель лицензирования и ориентир по TCO.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Получить быстрый и предметный фидбек без навязчивых продаж, понять стоимость и формат пилота, сроки и ресурсы с их стороны.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Иметь чёткие критерии успеха пилота, предсказуемую нагрузку на команду, гарантии по безопасности и минимальному влиянию на прод.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Понимать финальную стоимость проекта, сроки, ответственность сторон и условия поддержки без «мелкого шрифта».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Видеть понятный план по этапам запуска, четкие инструкции, резервный план на случай сбоев, оперативную реакцию нашей команды.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Чётко понимать: что входит в поддержку, как обновляется база уязвимостей, как продлевать и расширять лицензии, какие есть опции развития.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2984348"/>
                  </a:ext>
                </a:extLst>
              </a:tr>
              <a:tr h="90075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Эмоции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😞</a:t>
                      </a:r>
                      <a:endParaRPr lang="ru-RU" sz="4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0" dirty="0">
                          <a:solidFill>
                            <a:schemeClr val="tx1"/>
                          </a:solidFill>
                          <a:latin typeface="+mn-lt"/>
                        </a:rPr>
                        <a:t>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994931"/>
                  </a:ext>
                </a:extLst>
              </a:tr>
              <a:tr h="97976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Боли и барьеры клиента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Нет единой, достоверной картины по уязвимостям и инцидентам; сложно обосновать инвестиции руководству и регулятору.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Консультации противоречивы: интеграторы и вендоры продвигают свои решения, сложно отличить маркетинг от реального опыта.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 «универсальных» сканеров, которые плохо понимают специфику КИИ/ОТ; опасение ошибиться с выбором и потратить бюджет впустую.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Страх потратить время команды на пилот, который в итоге окажется сырым или не даст понятного результата.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Риск, что пилот растянется, будет мешать текущим задачам, а выводы окажутся неубедительными для руководства/службы ИБ.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Сложные закупочные процедуры, консервативные юристы и служба безопасности, которые могут «зарубить» проект на финальной прямой.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Опасения по срокам, влиянию сканера на производственные системы, загрузке ИТ-службы и ИБ-подразделения.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Опасение, что после запуска поставщик «остынет», поддержка станет формальной, а система застынет без развития.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682454"/>
                  </a:ext>
                </a:extLst>
              </a:tr>
              <a:tr h="112061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+mn-lt"/>
                        </a:rPr>
                        <a:t>Проблемы / точки роста для нас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Предлагаем быстрый аудит (ограниченный скан и отчёт) с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приоритизацией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рисков и визуальными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дашбордами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которые легко показать руководству.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Выстраиваем роль «партнёра по ИБ КИИ»: делимся реальными кейсами из портов и критической инфраструктуры, проводим консультации без привязки к продаже.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Готовим структурированное сравнение: что даёт Arctic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Scanner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Starter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/Standard/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Enterpris</a:t>
                      </a:r>
                      <a:r>
                        <a:rPr lang="en-US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какие есть сценарии импортозамещения и статусы по ФСТЭК.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Быстро квалифицируем запрос, даём согласованный план пилота, пример итогового отчёта и понятный расчёт стоимости/ресурсов.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Используем типовые сценарии пилота, берём на себя максимум организационной и методической работы, помогаем подготовить внутреннее обоснование.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Формируем «пакет под закупку»: ТЗ, расчёт эффекта, шаблон договора и SLA, рекомендации по бюджетированию и аргументы для руководства.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Ведём внедрение по чек-листу, помогаем встроиться в процессы ИБ, даём готовые регламенты сканирования, обучения и реагирования.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Настраиваем регулярные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ревью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 результатам сканирования, </a:t>
                      </a:r>
                      <a:r>
                        <a:rPr lang="ru-RU" sz="800" b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проактивно</a:t>
                      </a:r>
                      <a:r>
                        <a:rPr lang="ru-RU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предлагаем оптимизации и расширение, делаем понятные условия апгрейда и продления.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72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72774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877</Words>
  <Application>Microsoft Office PowerPoint</Application>
  <PresentationFormat>Широкоэкранный</PresentationFormat>
  <Paragraphs>63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revision>3</cp:revision>
  <dcterms:created xsi:type="dcterms:W3CDTF">2025-12-03T02:35:53Z</dcterms:created>
  <dcterms:modified xsi:type="dcterms:W3CDTF">2025-12-03T02:44:47Z</dcterms:modified>
</cp:coreProperties>
</file>