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099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-90" y="-5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A3E1E70-18FB-401F-850D-400428F896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633BA39-BF0A-6FDD-2DAA-6AA702C828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46988AE-0E45-323A-93E6-16D958CDB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1441-C15A-421C-B5B2-4EC43E86B07F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E52BA4E-3080-0B69-EA05-888944CD7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25EA4E1-1233-E32E-8215-6E8C0A800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6BD2-80F1-4561-A417-33E08969BE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1410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9840E24-168C-508D-C271-B5CC1279B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D17117D-67BB-4793-CAF8-00A67CCA0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C14586B-23CB-6423-5D14-1CC81B1AE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1441-C15A-421C-B5B2-4EC43E86B07F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4DB0169-621F-C90C-2682-0F435E950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CF75518-1E04-8997-C9A5-DAA82B6F4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6BD2-80F1-4561-A417-33E08969BE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5000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828BB28A-6574-25B1-3FDB-AE5BFC167F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B390234-798A-401E-BFD7-04980CB5F5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156AC6E-739D-4403-44DE-FC7763FD7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1441-C15A-421C-B5B2-4EC43E86B07F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79D4C93-66B4-9A2E-55BE-49E247273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EE3C8A7-4876-9B8A-63F4-82BA2E70D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6BD2-80F1-4561-A417-33E08969BE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0274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AB4D7A0-9753-9C00-320B-36EA23027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9D75E7E-0317-67D7-4FA8-456190F49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B32FFAC-C526-2AAD-E64A-560F3DF62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1441-C15A-421C-B5B2-4EC43E86B07F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9983CEF-5FC0-0243-CAA6-7016F8B9E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1A79C50-2D20-631A-1BC5-CF84B7480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6BD2-80F1-4561-A417-33E08969BE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109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2C179A1-3179-2E60-BF34-4E90810EB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60C18E5-AC37-E3BD-B21E-5B957767B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4B20248-2D79-7CF5-2108-D870C6853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1441-C15A-421C-B5B2-4EC43E86B07F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AC00F60-C695-A688-C79A-F36985993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9DE3E0B-595E-813E-2996-A3FD76AEE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6BD2-80F1-4561-A417-33E08969BE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5614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4C73F18-C1ED-93E8-36A8-2388E6FF8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0D2C108-468E-84C8-9CCD-B14BF27CCD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F8B2453-E291-F6C6-3444-F6B1C68511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7B5A5D6-225D-A38B-3071-DBAB57126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1441-C15A-421C-B5B2-4EC43E86B07F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F3E583B-513B-F587-C8DA-3E16A6169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300398B-57FA-6E1B-61FD-C9193CBC8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6BD2-80F1-4561-A417-33E08969BE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7387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23A1DBB-99B2-7BB3-51CE-B5898AFBE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96C2C1A-4654-281A-1F25-D9B259D76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39F53EE-9C49-F6FD-63E7-1F7BEDC468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63F8EB13-8796-F9C6-F339-2F6D9B56D6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5EED4F64-9DFF-955D-A58D-B726360670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8D4BB24F-FAD4-8575-1F01-A98D941B5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1441-C15A-421C-B5B2-4EC43E86B07F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7CE80A8E-A191-DDF3-21C3-6E82EA905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8DC2ED54-3DDC-DDD2-7EE8-839A63B90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6BD2-80F1-4561-A417-33E08969BE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6599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4F5AC3-D6EF-11FB-DD2C-91E33FA60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AC657CFF-B590-8604-17B8-5255D4E1D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1441-C15A-421C-B5B2-4EC43E86B07F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225BC01-3F7E-146C-1537-375A0666B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A8CF1E70-64D6-5652-EDDB-3EDBB323E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6BD2-80F1-4561-A417-33E08969BE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224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8C60F8FF-B345-BE88-44D7-0F33A9D9A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1441-C15A-421C-B5B2-4EC43E86B07F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DC1EF175-21A0-234F-5906-16FF362AD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214B80F-A3F4-AE8D-F97E-534FE47EE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6BD2-80F1-4561-A417-33E08969BE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6527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D2F44AE-C3D3-0D12-43C6-641724DDC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3638775-002C-2556-8DDC-575C73EE2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17BDFA8-0099-C2F8-04F7-B34C1F0A4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E07EB11-FF24-A773-48B5-FCE39BBDB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1441-C15A-421C-B5B2-4EC43E86B07F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DF09B16-77C9-C440-6BD8-19CEA5C9E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C00212B-6D45-2F29-522A-FD0D171BF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6BD2-80F1-4561-A417-33E08969BE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2828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8D2AD6-C2B0-E19C-BF08-D75EC67D0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E2699967-152D-2709-4A04-F743881A02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B5ECE32-7236-78EE-4500-C7583F7652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C79BBBA-C41F-ABC5-52D7-789FB7CA9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1441-C15A-421C-B5B2-4EC43E86B07F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809E966-7983-00C8-DFC9-A3E9BBC95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627C247-2B76-D841-F1AB-5FBFF36C6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C6BD2-80F1-4561-A417-33E08969BE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2776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884FF3B-276D-7D46-E6AF-DB5F531BC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7BB5D21-B13C-C91A-184A-92EDBDB7F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2580336-5692-5E70-1361-BAC3C540B5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41441-C15A-421C-B5B2-4EC43E86B07F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60F152B-5FB8-448A-0D5F-A121BA6EAC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0A08D40-2884-12FD-53E6-2CB502CEF0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C6BD2-80F1-4561-A417-33E08969BE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7538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F109710-EA0B-881A-8664-4DADC4E46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28" y="266516"/>
            <a:ext cx="11576877" cy="27749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Дорожная карта проекта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«Двигатели СМКА»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BC2AE7F-47EE-4B21-D863-351D19E0B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28" y="786097"/>
            <a:ext cx="11692624" cy="8213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Продукт: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Двигатели сверхмалых космических аппаратов типа «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Импульс-У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Целевая аудитория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разработчики и производители сверхмалых КА (</a:t>
            </a:r>
            <a:r>
              <a:rPr lang="ru-RU" sz="1400" dirty="0" err="1" smtClean="0"/>
              <a:t>фемто-нано-класс</a:t>
            </a:r>
            <a:r>
              <a:rPr lang="ru-RU" sz="1400" dirty="0" smtClean="0"/>
              <a:t>, масса в граммы-килограммы).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Ценностное предложение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400" dirty="0" smtClean="0"/>
              <a:t>Научим сверхмалые </a:t>
            </a:r>
            <a:r>
              <a:rPr lang="ru-RU" sz="1400" dirty="0" smtClean="0"/>
              <a:t>КА самостоятельно </a:t>
            </a:r>
            <a:r>
              <a:rPr lang="ru-RU" sz="1400" dirty="0" smtClean="0"/>
              <a:t>летать</a:t>
            </a:r>
            <a:r>
              <a:rPr lang="ru-RU" sz="1400" dirty="0" smtClean="0"/>
              <a:t>, сделаем </a:t>
            </a:r>
            <a:r>
              <a:rPr lang="ru-RU" sz="1400" dirty="0" smtClean="0"/>
              <a:t>их эффективными, массовыми и доступными.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39EA536-FA06-E2F8-6657-E5EE7FA28FE3}"/>
              </a:ext>
            </a:extLst>
          </p:cNvPr>
          <p:cNvSpPr/>
          <p:nvPr/>
        </p:nvSpPr>
        <p:spPr>
          <a:xfrm>
            <a:off x="1960343" y="4826841"/>
            <a:ext cx="3243715" cy="82132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347EE1C8-08AC-11BA-0EC4-6FC417438EAD}"/>
              </a:ext>
            </a:extLst>
          </p:cNvPr>
          <p:cNvSpPr/>
          <p:nvPr/>
        </p:nvSpPr>
        <p:spPr>
          <a:xfrm>
            <a:off x="1944302" y="3826045"/>
            <a:ext cx="3243715" cy="82132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3A2EFF92-D698-67BA-8169-31529CBF2529}"/>
              </a:ext>
            </a:extLst>
          </p:cNvPr>
          <p:cNvSpPr/>
          <p:nvPr/>
        </p:nvSpPr>
        <p:spPr>
          <a:xfrm>
            <a:off x="1944303" y="2881159"/>
            <a:ext cx="3243714" cy="82132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1640A0DF-FDF0-DCE1-54AB-463EDD1CB777}"/>
              </a:ext>
            </a:extLst>
          </p:cNvPr>
          <p:cNvSpPr/>
          <p:nvPr/>
        </p:nvSpPr>
        <p:spPr>
          <a:xfrm>
            <a:off x="1891364" y="1923609"/>
            <a:ext cx="3243714" cy="82132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xmlns="" id="{4F463292-783F-F7A5-AFD2-2C2ECBA3BEC2}"/>
              </a:ext>
            </a:extLst>
          </p:cNvPr>
          <p:cNvSpPr/>
          <p:nvPr/>
        </p:nvSpPr>
        <p:spPr>
          <a:xfrm>
            <a:off x="125128" y="2058176"/>
            <a:ext cx="1540042" cy="57751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ПРОДАЖИ</a:t>
            </a: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xmlns="" id="{3B3231DF-4F54-92E6-7E05-2A21BFAC61A9}"/>
              </a:ext>
            </a:extLst>
          </p:cNvPr>
          <p:cNvSpPr/>
          <p:nvPr/>
        </p:nvSpPr>
        <p:spPr>
          <a:xfrm>
            <a:off x="115503" y="2973379"/>
            <a:ext cx="1540042" cy="57751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ПРОДУКТ</a:t>
            </a: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xmlns="" id="{35ACAA9A-0800-5E02-FC21-3D66259407E8}"/>
              </a:ext>
            </a:extLst>
          </p:cNvPr>
          <p:cNvSpPr/>
          <p:nvPr/>
        </p:nvSpPr>
        <p:spPr>
          <a:xfrm>
            <a:off x="115503" y="3909422"/>
            <a:ext cx="1540042" cy="57751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ФИНАНСЫ</a:t>
            </a: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xmlns="" id="{647A23E3-729B-EDB6-2CEE-54F8C36E9281}"/>
              </a:ext>
            </a:extLst>
          </p:cNvPr>
          <p:cNvSpPr/>
          <p:nvPr/>
        </p:nvSpPr>
        <p:spPr>
          <a:xfrm>
            <a:off x="192506" y="4794005"/>
            <a:ext cx="1540042" cy="577515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КОМАНДА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7709FE12-86A2-9519-C6AD-F3FEE1335C0D}"/>
              </a:ext>
            </a:extLst>
          </p:cNvPr>
          <p:cNvSpPr/>
          <p:nvPr/>
        </p:nvSpPr>
        <p:spPr>
          <a:xfrm>
            <a:off x="5285070" y="5795112"/>
            <a:ext cx="3243715" cy="51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12.2023                    02.2024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FCE1CD8A-FFAE-F3B4-D0B4-988D3161C172}"/>
              </a:ext>
            </a:extLst>
          </p:cNvPr>
          <p:cNvSpPr/>
          <p:nvPr/>
        </p:nvSpPr>
        <p:spPr>
          <a:xfrm>
            <a:off x="5263414" y="1912254"/>
            <a:ext cx="3243714" cy="82132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B5ABC1A0-B071-05DD-293D-E34A6060295B}"/>
              </a:ext>
            </a:extLst>
          </p:cNvPr>
          <p:cNvSpPr/>
          <p:nvPr/>
        </p:nvSpPr>
        <p:spPr>
          <a:xfrm>
            <a:off x="8625839" y="1912254"/>
            <a:ext cx="3243714" cy="82132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CD4E38D-1219-4BFC-6BC4-A5333A59DD6E}"/>
              </a:ext>
            </a:extLst>
          </p:cNvPr>
          <p:cNvSpPr/>
          <p:nvPr/>
        </p:nvSpPr>
        <p:spPr>
          <a:xfrm>
            <a:off x="5263414" y="2851474"/>
            <a:ext cx="3243714" cy="82132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0F4D3018-9508-99E1-1733-88DF0FBA5C8A}"/>
              </a:ext>
            </a:extLst>
          </p:cNvPr>
          <p:cNvSpPr/>
          <p:nvPr/>
        </p:nvSpPr>
        <p:spPr>
          <a:xfrm>
            <a:off x="8625839" y="2851473"/>
            <a:ext cx="3243714" cy="82132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E7A27EC2-7CB5-E803-E443-9255DB7B296A}"/>
              </a:ext>
            </a:extLst>
          </p:cNvPr>
          <p:cNvSpPr/>
          <p:nvPr/>
        </p:nvSpPr>
        <p:spPr>
          <a:xfrm>
            <a:off x="5263414" y="3810000"/>
            <a:ext cx="3243714" cy="82132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ABBCB3AE-DF93-E9A1-FC2F-C1FEB7FC7419}"/>
              </a:ext>
            </a:extLst>
          </p:cNvPr>
          <p:cNvSpPr/>
          <p:nvPr/>
        </p:nvSpPr>
        <p:spPr>
          <a:xfrm>
            <a:off x="5263414" y="4795771"/>
            <a:ext cx="3243714" cy="82132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3DFBFC94-028F-A2AF-33F1-93983FBD23D9}"/>
              </a:ext>
            </a:extLst>
          </p:cNvPr>
          <p:cNvSpPr/>
          <p:nvPr/>
        </p:nvSpPr>
        <p:spPr>
          <a:xfrm>
            <a:off x="8625839" y="3787517"/>
            <a:ext cx="3243714" cy="82132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C1DFE3C9-E9EA-49D8-DFB7-D3A9D4B1CBFA}"/>
              </a:ext>
            </a:extLst>
          </p:cNvPr>
          <p:cNvSpPr/>
          <p:nvPr/>
        </p:nvSpPr>
        <p:spPr>
          <a:xfrm>
            <a:off x="8625839" y="4794950"/>
            <a:ext cx="3243714" cy="82132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B954246D-1B72-3A6C-E8F9-E080CBFE1D71}"/>
              </a:ext>
            </a:extLst>
          </p:cNvPr>
          <p:cNvSpPr/>
          <p:nvPr/>
        </p:nvSpPr>
        <p:spPr>
          <a:xfrm>
            <a:off x="8648988" y="5777386"/>
            <a:ext cx="3243715" cy="51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04.2024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08.2024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4E3C4EB1-63CE-4A3E-D14C-0EA5A4E55097}"/>
              </a:ext>
            </a:extLst>
          </p:cNvPr>
          <p:cNvSpPr/>
          <p:nvPr/>
        </p:nvSpPr>
        <p:spPr>
          <a:xfrm>
            <a:off x="1944302" y="5812112"/>
            <a:ext cx="3243715" cy="519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10.2023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7016D6CF-74ED-5D91-8D7C-F02EBC2025D9}"/>
              </a:ext>
            </a:extLst>
          </p:cNvPr>
          <p:cNvSpPr/>
          <p:nvPr/>
        </p:nvSpPr>
        <p:spPr>
          <a:xfrm>
            <a:off x="2156059" y="2058175"/>
            <a:ext cx="2867354" cy="5808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Согласование летных </a:t>
            </a:r>
            <a:r>
              <a:rPr lang="ru-RU" sz="1400" b="1" dirty="0" smtClean="0">
                <a:solidFill>
                  <a:schemeClr val="tx2"/>
                </a:solidFill>
              </a:rPr>
              <a:t>испытаний </a:t>
            </a:r>
            <a:r>
              <a:rPr lang="ru-RU" sz="1400" b="1" dirty="0" smtClean="0">
                <a:solidFill>
                  <a:schemeClr val="tx2"/>
                </a:solidFill>
              </a:rPr>
              <a:t>и опытной эксплуатации первого образца 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77C00BD2-4261-7B8E-086E-BDA86A01C68B}"/>
              </a:ext>
            </a:extLst>
          </p:cNvPr>
          <p:cNvSpPr/>
          <p:nvPr/>
        </p:nvSpPr>
        <p:spPr>
          <a:xfrm>
            <a:off x="8831484" y="1990846"/>
            <a:ext cx="2488557" cy="6250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solidFill>
                  <a:schemeClr val="tx2"/>
                </a:solidFill>
              </a:rPr>
              <a:t>Предзаказы</a:t>
            </a:r>
            <a:r>
              <a:rPr lang="ru-RU" sz="1400" b="1" dirty="0" smtClean="0">
                <a:solidFill>
                  <a:schemeClr val="tx2"/>
                </a:solidFill>
              </a:rPr>
              <a:t> </a:t>
            </a:r>
            <a:r>
              <a:rPr lang="ru-RU" sz="1400" b="1" dirty="0" smtClean="0">
                <a:solidFill>
                  <a:schemeClr val="tx2"/>
                </a:solidFill>
              </a:rPr>
              <a:t>на </a:t>
            </a:r>
            <a:r>
              <a:rPr lang="ru-RU" sz="1400" b="1" dirty="0" smtClean="0">
                <a:solidFill>
                  <a:schemeClr val="tx2"/>
                </a:solidFill>
              </a:rPr>
              <a:t>мало- серийные </a:t>
            </a:r>
            <a:r>
              <a:rPr lang="ru-RU" sz="1400" b="1" dirty="0" smtClean="0">
                <a:solidFill>
                  <a:schemeClr val="tx2"/>
                </a:solidFill>
              </a:rPr>
              <a:t>партии (всего до 100 шт.) 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872C250D-0960-A488-9F53-2BA9D62DC8BF}"/>
              </a:ext>
            </a:extLst>
          </p:cNvPr>
          <p:cNvSpPr/>
          <p:nvPr/>
        </p:nvSpPr>
        <p:spPr>
          <a:xfrm>
            <a:off x="2152891" y="3935392"/>
            <a:ext cx="2786471" cy="62503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Частное </a:t>
            </a:r>
            <a:r>
              <a:rPr lang="ru-RU" sz="1400" b="1" dirty="0" err="1" smtClean="0">
                <a:solidFill>
                  <a:schemeClr val="tx2"/>
                </a:solidFill>
              </a:rPr>
              <a:t>софинансирование</a:t>
            </a:r>
            <a:r>
              <a:rPr lang="ru-RU" sz="1400" b="1" dirty="0" smtClean="0">
                <a:solidFill>
                  <a:schemeClr val="tx2"/>
                </a:solidFill>
              </a:rPr>
              <a:t> до </a:t>
            </a:r>
            <a:r>
              <a:rPr lang="ru-RU" sz="1400" b="1" dirty="0" smtClean="0">
                <a:solidFill>
                  <a:schemeClr val="tx2"/>
                </a:solidFill>
              </a:rPr>
              <a:t/>
            </a:r>
            <a:br>
              <a:rPr lang="ru-RU" sz="1400" b="1" dirty="0" smtClean="0">
                <a:solidFill>
                  <a:schemeClr val="tx2"/>
                </a:solidFill>
              </a:rPr>
            </a:br>
            <a:r>
              <a:rPr lang="ru-RU" sz="1400" b="1" dirty="0" smtClean="0">
                <a:solidFill>
                  <a:schemeClr val="tx2"/>
                </a:solidFill>
              </a:rPr>
              <a:t>3 </a:t>
            </a:r>
            <a:r>
              <a:rPr lang="ru-RU" sz="1400" b="1" dirty="0" smtClean="0">
                <a:solidFill>
                  <a:schemeClr val="tx2"/>
                </a:solidFill>
              </a:rPr>
              <a:t>млн. руб</a:t>
            </a:r>
            <a:r>
              <a:rPr lang="ru-RU" sz="1400" b="1" dirty="0" smtClean="0">
                <a:solidFill>
                  <a:schemeClr val="tx2"/>
                </a:solidFill>
              </a:rPr>
              <a:t>. (варианты источников)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E31C58E6-1989-3786-E3EA-E8F25FE134C8}"/>
              </a:ext>
            </a:extLst>
          </p:cNvPr>
          <p:cNvSpPr/>
          <p:nvPr/>
        </p:nvSpPr>
        <p:spPr>
          <a:xfrm>
            <a:off x="2129742" y="2974695"/>
            <a:ext cx="2893671" cy="5890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Стендовые образцы «</a:t>
            </a:r>
            <a:r>
              <a:rPr lang="ru-RU" sz="1400" b="1" dirty="0" err="1" smtClean="0">
                <a:solidFill>
                  <a:schemeClr val="tx2"/>
                </a:solidFill>
              </a:rPr>
              <a:t>Импульс-У</a:t>
            </a:r>
            <a:r>
              <a:rPr lang="ru-RU" sz="1400" b="1" dirty="0" smtClean="0">
                <a:solidFill>
                  <a:schemeClr val="tx2"/>
                </a:solidFill>
              </a:rPr>
              <a:t>» (испытания</a:t>
            </a:r>
            <a:r>
              <a:rPr lang="ru-RU" sz="1050" dirty="0" smtClean="0">
                <a:solidFill>
                  <a:schemeClr val="tx2"/>
                </a:solidFill>
              </a:rPr>
              <a:t>)</a:t>
            </a:r>
            <a:endParaRPr lang="ru-RU" sz="105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B3777451-1084-2A9E-9C60-4282B891F6C0}"/>
              </a:ext>
            </a:extLst>
          </p:cNvPr>
          <p:cNvSpPr/>
          <p:nvPr/>
        </p:nvSpPr>
        <p:spPr>
          <a:xfrm>
            <a:off x="5822066" y="2002420"/>
            <a:ext cx="2520630" cy="6250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Договор с покупателем  на опытную партию продукции (10 шт</a:t>
            </a:r>
            <a:r>
              <a:rPr lang="ru-RU" sz="1400" b="1" dirty="0" smtClean="0">
                <a:solidFill>
                  <a:schemeClr val="tx2"/>
                </a:solidFill>
              </a:rPr>
              <a:t>.).</a:t>
            </a:r>
            <a:endParaRPr lang="ru-RU" sz="1400" b="1" dirty="0" smtClean="0">
              <a:solidFill>
                <a:schemeClr val="tx2"/>
              </a:solidFill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C1205A32-1639-4A17-8C98-6AE47BCCEF41}"/>
              </a:ext>
            </a:extLst>
          </p:cNvPr>
          <p:cNvSpPr/>
          <p:nvPr/>
        </p:nvSpPr>
        <p:spPr>
          <a:xfrm>
            <a:off x="5497975" y="2986269"/>
            <a:ext cx="2847372" cy="5560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Летные образцы «</a:t>
            </a:r>
            <a:r>
              <a:rPr lang="ru-RU" sz="1400" b="1" dirty="0" err="1" smtClean="0">
                <a:solidFill>
                  <a:schemeClr val="tx2"/>
                </a:solidFill>
              </a:rPr>
              <a:t>Импульс-У</a:t>
            </a:r>
            <a:r>
              <a:rPr lang="ru-RU" sz="1400" b="1" dirty="0" smtClean="0">
                <a:solidFill>
                  <a:schemeClr val="tx2"/>
                </a:solidFill>
              </a:rPr>
              <a:t>» (партия 10 </a:t>
            </a:r>
            <a:r>
              <a:rPr lang="ru-RU" sz="1400" b="1" dirty="0" err="1" smtClean="0">
                <a:solidFill>
                  <a:schemeClr val="tx2"/>
                </a:solidFill>
              </a:rPr>
              <a:t>шт</a:t>
            </a:r>
            <a:r>
              <a:rPr lang="ru-RU" sz="1400" b="1" dirty="0" smtClean="0">
                <a:solidFill>
                  <a:schemeClr val="tx2"/>
                </a:solidFill>
              </a:rPr>
              <a:t>), летные испытания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D8BC508D-F2DF-6FE5-BE45-BA2A54CF9D89}"/>
              </a:ext>
            </a:extLst>
          </p:cNvPr>
          <p:cNvSpPr/>
          <p:nvPr/>
        </p:nvSpPr>
        <p:spPr>
          <a:xfrm>
            <a:off x="6985534" y="3935392"/>
            <a:ext cx="1357162" cy="57873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solidFill>
                  <a:schemeClr val="tx2"/>
                </a:solidFill>
              </a:rPr>
              <a:t>Финансирова-ние</a:t>
            </a:r>
            <a:r>
              <a:rPr lang="ru-RU" sz="1400" b="1" dirty="0" smtClean="0">
                <a:solidFill>
                  <a:schemeClr val="tx2"/>
                </a:solidFill>
              </a:rPr>
              <a:t> </a:t>
            </a:r>
            <a:r>
              <a:rPr lang="ru-RU" sz="1400" b="1" dirty="0" err="1" smtClean="0">
                <a:solidFill>
                  <a:schemeClr val="tx2"/>
                </a:solidFill>
              </a:rPr>
              <a:t>технопар-ка</a:t>
            </a:r>
            <a:r>
              <a:rPr lang="ru-RU" sz="1400" b="1" dirty="0" smtClean="0">
                <a:solidFill>
                  <a:schemeClr val="tx2"/>
                </a:solidFill>
              </a:rPr>
              <a:t> </a:t>
            </a:r>
            <a:r>
              <a:rPr lang="ru-RU" sz="1400" b="1" dirty="0" smtClean="0">
                <a:solidFill>
                  <a:schemeClr val="tx2"/>
                </a:solidFill>
              </a:rPr>
              <a:t>«Иртыш»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xmlns="" id="{B929D2B3-88A0-735F-D5B1-080DFAC8435B}"/>
              </a:ext>
            </a:extLst>
          </p:cNvPr>
          <p:cNvSpPr/>
          <p:nvPr/>
        </p:nvSpPr>
        <p:spPr>
          <a:xfrm>
            <a:off x="5486400" y="4861367"/>
            <a:ext cx="1499134" cy="6481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И.о</a:t>
            </a:r>
            <a:r>
              <a:rPr lang="ru-RU" sz="1400" b="1" dirty="0" smtClean="0">
                <a:solidFill>
                  <a:schemeClr val="tx2"/>
                </a:solidFill>
              </a:rPr>
              <a:t>. </a:t>
            </a:r>
            <a:r>
              <a:rPr lang="ru-RU" sz="1400" b="1" dirty="0" smtClean="0">
                <a:solidFill>
                  <a:schemeClr val="tx2"/>
                </a:solidFill>
              </a:rPr>
              <a:t>финансового директора  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7A4D5884-5B2A-040B-3206-A489D124A224}"/>
              </a:ext>
            </a:extLst>
          </p:cNvPr>
          <p:cNvSpPr/>
          <p:nvPr/>
        </p:nvSpPr>
        <p:spPr>
          <a:xfrm>
            <a:off x="8843058" y="3023862"/>
            <a:ext cx="2893671" cy="4636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solidFill>
                  <a:schemeClr val="tx2"/>
                </a:solidFill>
              </a:rPr>
              <a:t>Малосерийное</a:t>
            </a:r>
            <a:r>
              <a:rPr lang="ru-RU" sz="1400" b="1" dirty="0" smtClean="0">
                <a:solidFill>
                  <a:schemeClr val="tx2"/>
                </a:solidFill>
              </a:rPr>
              <a:t> производство «</a:t>
            </a:r>
            <a:r>
              <a:rPr lang="ru-RU" sz="1400" b="1" dirty="0" err="1" smtClean="0">
                <a:solidFill>
                  <a:schemeClr val="tx2"/>
                </a:solidFill>
              </a:rPr>
              <a:t>Импульс-У</a:t>
            </a:r>
            <a:r>
              <a:rPr lang="ru-RU" sz="1400" b="1" dirty="0" smtClean="0">
                <a:solidFill>
                  <a:schemeClr val="tx2"/>
                </a:solidFill>
              </a:rPr>
              <a:t>» (до 100 </a:t>
            </a:r>
            <a:r>
              <a:rPr lang="ru-RU" sz="1400" b="1" dirty="0" err="1" smtClean="0">
                <a:solidFill>
                  <a:schemeClr val="tx2"/>
                </a:solidFill>
              </a:rPr>
              <a:t>шт</a:t>
            </a:r>
            <a:r>
              <a:rPr lang="ru-RU" sz="1400" b="1" dirty="0" smtClean="0">
                <a:solidFill>
                  <a:schemeClr val="tx2"/>
                </a:solidFill>
              </a:rPr>
              <a:t> в год) 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xmlns="" id="{25E4D594-050F-B12E-1E38-0B118F183A90}"/>
              </a:ext>
            </a:extLst>
          </p:cNvPr>
          <p:cNvSpPr/>
          <p:nvPr/>
        </p:nvSpPr>
        <p:spPr>
          <a:xfrm>
            <a:off x="2176041" y="4988916"/>
            <a:ext cx="2777924" cy="4636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Специалист </a:t>
            </a:r>
            <a:r>
              <a:rPr lang="ru-RU" sz="1400" b="1" dirty="0" smtClean="0">
                <a:solidFill>
                  <a:schemeClr val="tx2"/>
                </a:solidFill>
              </a:rPr>
              <a:t>по бизнес-процессам 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xmlns="" id="{B2AE70BE-3E16-35CF-8E00-F9B07C9831B5}"/>
              </a:ext>
            </a:extLst>
          </p:cNvPr>
          <p:cNvSpPr/>
          <p:nvPr/>
        </p:nvSpPr>
        <p:spPr>
          <a:xfrm>
            <a:off x="8857645" y="3865944"/>
            <a:ext cx="1455397" cy="64818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</a:rPr>
              <a:t>Первая выручка от поставок опытной партии (из 10 </a:t>
            </a:r>
            <a:r>
              <a:rPr lang="ru-RU" sz="1200" b="1" dirty="0" err="1" smtClean="0">
                <a:solidFill>
                  <a:schemeClr val="tx2"/>
                </a:solidFill>
              </a:rPr>
              <a:t>шт</a:t>
            </a:r>
            <a:r>
              <a:rPr lang="ru-RU" sz="1200" b="1" dirty="0" smtClean="0">
                <a:solidFill>
                  <a:schemeClr val="tx2"/>
                </a:solidFill>
              </a:rPr>
              <a:t>). </a:t>
            </a:r>
            <a:endParaRPr lang="ru-RU" sz="1200" b="1" dirty="0">
              <a:solidFill>
                <a:schemeClr val="tx2"/>
              </a:solidFill>
            </a:endParaRP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xmlns="" id="{8B8A3359-C610-E3EE-8923-6BD80DC41769}"/>
              </a:ext>
            </a:extLst>
          </p:cNvPr>
          <p:cNvSpPr/>
          <p:nvPr/>
        </p:nvSpPr>
        <p:spPr>
          <a:xfrm>
            <a:off x="10475089" y="3865944"/>
            <a:ext cx="1277352" cy="671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</a:rPr>
              <a:t>Привлечение </a:t>
            </a:r>
            <a:r>
              <a:rPr lang="ru-RU" sz="1200" b="1" dirty="0" err="1" smtClean="0">
                <a:solidFill>
                  <a:schemeClr val="tx2"/>
                </a:solidFill>
              </a:rPr>
              <a:t>финансирова-ния</a:t>
            </a:r>
            <a:r>
              <a:rPr lang="ru-RU" sz="1200" b="1" dirty="0" smtClean="0">
                <a:solidFill>
                  <a:schemeClr val="tx2"/>
                </a:solidFill>
              </a:rPr>
              <a:t> </a:t>
            </a:r>
            <a:r>
              <a:rPr lang="ru-RU" sz="1200" b="1" dirty="0" smtClean="0">
                <a:solidFill>
                  <a:schemeClr val="tx2"/>
                </a:solidFill>
              </a:rPr>
              <a:t>Фонда НТИ </a:t>
            </a:r>
            <a:endParaRPr lang="ru-RU" sz="1200" b="1" dirty="0">
              <a:solidFill>
                <a:schemeClr val="tx2"/>
              </a:solidFill>
            </a:endParaRP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xmlns="" id="{6099C971-0C2A-2CA1-DFD4-16DCED027F2B}"/>
              </a:ext>
            </a:extLst>
          </p:cNvPr>
          <p:cNvSpPr/>
          <p:nvPr/>
        </p:nvSpPr>
        <p:spPr>
          <a:xfrm>
            <a:off x="8993529" y="4962215"/>
            <a:ext cx="2708476" cy="4636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Технические специалисты</a:t>
            </a:r>
            <a:endParaRPr lang="ru-RU" sz="1400" b="1" dirty="0">
              <a:solidFill>
                <a:schemeClr val="tx2"/>
              </a:solidFill>
            </a:endParaRPr>
          </a:p>
        </p:txBody>
      </p:sp>
      <p:cxnSp>
        <p:nvCxnSpPr>
          <p:cNvPr id="42" name="Соединитель: изогнутый 41">
            <a:extLst>
              <a:ext uri="{FF2B5EF4-FFF2-40B4-BE49-F238E27FC236}">
                <a16:creationId xmlns:a16="http://schemas.microsoft.com/office/drawing/2014/main" xmlns="" id="{3327CA7B-1D67-67AD-E064-66D8E25885EA}"/>
              </a:ext>
            </a:extLst>
          </p:cNvPr>
          <p:cNvCxnSpPr>
            <a:stCxn id="37" idx="0"/>
            <a:endCxn id="29" idx="2"/>
          </p:cNvCxnSpPr>
          <p:nvPr/>
        </p:nvCxnSpPr>
        <p:spPr>
          <a:xfrm rot="16200000" flipV="1">
            <a:off x="3341320" y="4765233"/>
            <a:ext cx="428491" cy="18876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Соединитель: изогнутый 42">
            <a:extLst>
              <a:ext uri="{FF2B5EF4-FFF2-40B4-BE49-F238E27FC236}">
                <a16:creationId xmlns:a16="http://schemas.microsoft.com/office/drawing/2014/main" xmlns="" id="{B259CF62-3E58-C1D6-F1C2-A535ACA3AF2C}"/>
              </a:ext>
            </a:extLst>
          </p:cNvPr>
          <p:cNvCxnSpPr>
            <a:cxnSpLocks/>
          </p:cNvCxnSpPr>
          <p:nvPr/>
        </p:nvCxnSpPr>
        <p:spPr>
          <a:xfrm rot="10800000">
            <a:off x="3414532" y="3588152"/>
            <a:ext cx="925976" cy="335666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Соединитель: изогнутый 44">
            <a:extLst>
              <a:ext uri="{FF2B5EF4-FFF2-40B4-BE49-F238E27FC236}">
                <a16:creationId xmlns:a16="http://schemas.microsoft.com/office/drawing/2014/main" xmlns="" id="{D10031BF-1CB7-3CCF-D3EB-33FC88C9405C}"/>
              </a:ext>
            </a:extLst>
          </p:cNvPr>
          <p:cNvCxnSpPr/>
          <p:nvPr/>
        </p:nvCxnSpPr>
        <p:spPr>
          <a:xfrm rot="5400000" flipH="1" flipV="1">
            <a:off x="2291756" y="2480423"/>
            <a:ext cx="491395" cy="678581"/>
          </a:xfrm>
          <a:prstGeom prst="curved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Соединитель: изогнутый 45">
            <a:extLst>
              <a:ext uri="{FF2B5EF4-FFF2-40B4-BE49-F238E27FC236}">
                <a16:creationId xmlns:a16="http://schemas.microsoft.com/office/drawing/2014/main" xmlns="" id="{ACAF62DE-6F2F-4965-EC7E-CF0CE0F8658C}"/>
              </a:ext>
            </a:extLst>
          </p:cNvPr>
          <p:cNvCxnSpPr>
            <a:cxnSpLocks/>
          </p:cNvCxnSpPr>
          <p:nvPr/>
        </p:nvCxnSpPr>
        <p:spPr>
          <a:xfrm rot="10800000">
            <a:off x="4618302" y="2581155"/>
            <a:ext cx="1053294" cy="439839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Соединитель: изогнутый 49">
            <a:extLst>
              <a:ext uri="{FF2B5EF4-FFF2-40B4-BE49-F238E27FC236}">
                <a16:creationId xmlns:a16="http://schemas.microsoft.com/office/drawing/2014/main" xmlns="" id="{7737C941-252E-5583-E546-002BAFC72489}"/>
              </a:ext>
            </a:extLst>
          </p:cNvPr>
          <p:cNvCxnSpPr/>
          <p:nvPr/>
        </p:nvCxnSpPr>
        <p:spPr>
          <a:xfrm flipV="1">
            <a:off x="6474835" y="4525701"/>
            <a:ext cx="678319" cy="354060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Соединитель: изогнутый 50">
            <a:extLst>
              <a:ext uri="{FF2B5EF4-FFF2-40B4-BE49-F238E27FC236}">
                <a16:creationId xmlns:a16="http://schemas.microsoft.com/office/drawing/2014/main" xmlns="" id="{3A11D9B6-3A91-8686-A4E4-87712D71BFEE}"/>
              </a:ext>
            </a:extLst>
          </p:cNvPr>
          <p:cNvCxnSpPr/>
          <p:nvPr/>
        </p:nvCxnSpPr>
        <p:spPr>
          <a:xfrm flipV="1">
            <a:off x="7418540" y="4548851"/>
            <a:ext cx="1482392" cy="335129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Соединитель: изогнутый 51">
            <a:extLst>
              <a:ext uri="{FF2B5EF4-FFF2-40B4-BE49-F238E27FC236}">
                <a16:creationId xmlns:a16="http://schemas.microsoft.com/office/drawing/2014/main" xmlns="" id="{C6CBD6DA-5DB4-5ED1-8A4D-F35AD28E0F4D}"/>
              </a:ext>
            </a:extLst>
          </p:cNvPr>
          <p:cNvCxnSpPr>
            <a:cxnSpLocks/>
          </p:cNvCxnSpPr>
          <p:nvPr/>
        </p:nvCxnSpPr>
        <p:spPr>
          <a:xfrm>
            <a:off x="7720314" y="3565004"/>
            <a:ext cx="1134319" cy="405112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Соединитель: изогнутый 53">
            <a:extLst>
              <a:ext uri="{FF2B5EF4-FFF2-40B4-BE49-F238E27FC236}">
                <a16:creationId xmlns:a16="http://schemas.microsoft.com/office/drawing/2014/main" xmlns="" id="{74355B42-17A1-F520-4F92-96F572C8E65C}"/>
              </a:ext>
            </a:extLst>
          </p:cNvPr>
          <p:cNvCxnSpPr/>
          <p:nvPr/>
        </p:nvCxnSpPr>
        <p:spPr>
          <a:xfrm>
            <a:off x="6041985" y="2662177"/>
            <a:ext cx="706056" cy="300942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Соединитель: изогнутый 54">
            <a:extLst>
              <a:ext uri="{FF2B5EF4-FFF2-40B4-BE49-F238E27FC236}">
                <a16:creationId xmlns:a16="http://schemas.microsoft.com/office/drawing/2014/main" xmlns="" id="{9BF92D01-8D1A-F99A-DC12-AD3E9042DEA4}"/>
              </a:ext>
            </a:extLst>
          </p:cNvPr>
          <p:cNvCxnSpPr/>
          <p:nvPr/>
        </p:nvCxnSpPr>
        <p:spPr>
          <a:xfrm>
            <a:off x="9873205" y="2639028"/>
            <a:ext cx="706056" cy="381964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Соединитель: изогнутый 53">
            <a:extLst>
              <a:ext uri="{FF2B5EF4-FFF2-40B4-BE49-F238E27FC236}">
                <a16:creationId xmlns:a16="http://schemas.microsoft.com/office/drawing/2014/main" xmlns="" id="{74355B42-17A1-F520-4F92-96F572C8E65C}"/>
              </a:ext>
            </a:extLst>
          </p:cNvPr>
          <p:cNvCxnSpPr/>
          <p:nvPr/>
        </p:nvCxnSpPr>
        <p:spPr>
          <a:xfrm rot="5400000" flipH="1" flipV="1">
            <a:off x="8345212" y="2429286"/>
            <a:ext cx="491395" cy="678581"/>
          </a:xfrm>
          <a:prstGeom prst="curved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Соединитель: изогнутый 49">
            <a:extLst>
              <a:ext uri="{FF2B5EF4-FFF2-40B4-BE49-F238E27FC236}">
                <a16:creationId xmlns:a16="http://schemas.microsoft.com/office/drawing/2014/main" xmlns="" id="{7737C941-252E-5583-E546-002BAFC72489}"/>
              </a:ext>
            </a:extLst>
          </p:cNvPr>
          <p:cNvCxnSpPr/>
          <p:nvPr/>
        </p:nvCxnSpPr>
        <p:spPr>
          <a:xfrm rot="5400000" flipH="1" flipV="1">
            <a:off x="10991886" y="3347576"/>
            <a:ext cx="491395" cy="678581"/>
          </a:xfrm>
          <a:prstGeom prst="curved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xmlns="" id="{D8BC508D-F2DF-6FE5-BE45-BA2A54CF9D89}"/>
              </a:ext>
            </a:extLst>
          </p:cNvPr>
          <p:cNvSpPr/>
          <p:nvPr/>
        </p:nvSpPr>
        <p:spPr>
          <a:xfrm>
            <a:off x="5471180" y="3877519"/>
            <a:ext cx="1357162" cy="63715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Договор на </a:t>
            </a:r>
            <a:r>
              <a:rPr lang="ru-RU" sz="1400" b="1" dirty="0" smtClean="0">
                <a:solidFill>
                  <a:schemeClr val="tx2"/>
                </a:solidFill>
              </a:rPr>
              <a:t>ОКР </a:t>
            </a:r>
            <a:r>
              <a:rPr lang="ru-RU" sz="1400" b="1" dirty="0" smtClean="0">
                <a:solidFill>
                  <a:schemeClr val="tx2"/>
                </a:solidFill>
              </a:rPr>
              <a:t>с АО </a:t>
            </a:r>
            <a:r>
              <a:rPr lang="ru-RU" sz="1400" b="1" dirty="0" smtClean="0">
                <a:solidFill>
                  <a:schemeClr val="tx2"/>
                </a:solidFill>
              </a:rPr>
              <a:t>«СПС» </a:t>
            </a:r>
            <a:endParaRPr lang="ru-RU" sz="1400" b="1" dirty="0">
              <a:solidFill>
                <a:schemeClr val="tx2"/>
              </a:solidFill>
            </a:endParaRPr>
          </a:p>
        </p:txBody>
      </p:sp>
      <p:cxnSp>
        <p:nvCxnSpPr>
          <p:cNvPr id="73" name="Соединитель: изогнутый 49">
            <a:extLst>
              <a:ext uri="{FF2B5EF4-FFF2-40B4-BE49-F238E27FC236}">
                <a16:creationId xmlns:a16="http://schemas.microsoft.com/office/drawing/2014/main" xmlns="" id="{7737C941-252E-5583-E546-002BAFC72489}"/>
              </a:ext>
            </a:extLst>
          </p:cNvPr>
          <p:cNvCxnSpPr/>
          <p:nvPr/>
        </p:nvCxnSpPr>
        <p:spPr>
          <a:xfrm flipV="1">
            <a:off x="5972537" y="3578507"/>
            <a:ext cx="754284" cy="275863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Соединитель: изогнутый 49">
            <a:extLst>
              <a:ext uri="{FF2B5EF4-FFF2-40B4-BE49-F238E27FC236}">
                <a16:creationId xmlns:a16="http://schemas.microsoft.com/office/drawing/2014/main" xmlns="" id="{7737C941-252E-5583-E546-002BAFC72489}"/>
              </a:ext>
            </a:extLst>
          </p:cNvPr>
          <p:cNvCxnSpPr/>
          <p:nvPr/>
        </p:nvCxnSpPr>
        <p:spPr>
          <a:xfrm flipV="1">
            <a:off x="7095281" y="3553428"/>
            <a:ext cx="486137" cy="370391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Прямоугольник 80">
            <a:extLst>
              <a:ext uri="{FF2B5EF4-FFF2-40B4-BE49-F238E27FC236}">
                <a16:creationId xmlns:a16="http://schemas.microsoft.com/office/drawing/2014/main" xmlns="" id="{B929D2B3-88A0-735F-D5B1-080DFAC8435B}"/>
              </a:ext>
            </a:extLst>
          </p:cNvPr>
          <p:cNvSpPr/>
          <p:nvPr/>
        </p:nvSpPr>
        <p:spPr>
          <a:xfrm>
            <a:off x="7123436" y="4861367"/>
            <a:ext cx="1245060" cy="6481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И.о</a:t>
            </a:r>
            <a:r>
              <a:rPr lang="ru-RU" sz="1400" b="1" dirty="0" smtClean="0">
                <a:solidFill>
                  <a:schemeClr val="tx2"/>
                </a:solidFill>
              </a:rPr>
              <a:t>. </a:t>
            </a:r>
            <a:r>
              <a:rPr lang="ru-RU" sz="1400" b="1" dirty="0" smtClean="0">
                <a:solidFill>
                  <a:schemeClr val="tx2"/>
                </a:solidFill>
              </a:rPr>
              <a:t>директора по продажам </a:t>
            </a:r>
            <a:endParaRPr lang="ru-RU" sz="1400" b="1" dirty="0">
              <a:solidFill>
                <a:schemeClr val="tx2"/>
              </a:solidFill>
            </a:endParaRPr>
          </a:p>
        </p:txBody>
      </p:sp>
      <p:cxnSp>
        <p:nvCxnSpPr>
          <p:cNvPr id="85" name="Соединитель: изогнутый 50">
            <a:extLst>
              <a:ext uri="{FF2B5EF4-FFF2-40B4-BE49-F238E27FC236}">
                <a16:creationId xmlns:a16="http://schemas.microsoft.com/office/drawing/2014/main" xmlns="" id="{3A11D9B6-3A91-8686-A4E4-87712D71BFEE}"/>
              </a:ext>
            </a:extLst>
          </p:cNvPr>
          <p:cNvCxnSpPr/>
          <p:nvPr/>
        </p:nvCxnSpPr>
        <p:spPr>
          <a:xfrm rot="5400000" flipH="1" flipV="1">
            <a:off x="9658926" y="4231792"/>
            <a:ext cx="1459803" cy="33628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5818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166</Words>
  <Application>Microsoft Office PowerPoint</Application>
  <PresentationFormat>Произвольный</PresentationFormat>
  <Paragraphs>26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Дорожная карта проекта «Двигатели СМКА»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Дорожная карта проекта «N»</dc:title>
  <dc:creator>Наталья 22</dc:creator>
  <cp:lastModifiedBy>RePack by SPecialiST</cp:lastModifiedBy>
  <cp:revision>17</cp:revision>
  <dcterms:created xsi:type="dcterms:W3CDTF">2023-09-07T10:44:25Z</dcterms:created>
  <dcterms:modified xsi:type="dcterms:W3CDTF">2023-09-14T17:13:57Z</dcterms:modified>
</cp:coreProperties>
</file>