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</p:sldMasterIdLst>
  <p:notesMasterIdLst>
    <p:notesMasterId r:id="rId18"/>
  </p:notesMasterIdLst>
  <p:sldIdLst>
    <p:sldId id="314" r:id="rId3"/>
    <p:sldId id="257" r:id="rId4"/>
    <p:sldId id="261" r:id="rId5"/>
    <p:sldId id="258" r:id="rId6"/>
    <p:sldId id="259" r:id="rId7"/>
    <p:sldId id="260" r:id="rId8"/>
    <p:sldId id="262" r:id="rId9"/>
    <p:sldId id="267" r:id="rId10"/>
    <p:sldId id="264" r:id="rId11"/>
    <p:sldId id="265" r:id="rId12"/>
    <p:sldId id="312" r:id="rId13"/>
    <p:sldId id="266" r:id="rId14"/>
    <p:sldId id="313" r:id="rId15"/>
    <p:sldId id="268" r:id="rId16"/>
    <p:sldId id="311" r:id="rId17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42125988855013"/>
          <c:y val="6.7897925840219114E-2"/>
          <c:w val="0.43391430574132622"/>
          <c:h val="0.932102074159780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86C-4F4E-8250-4A7C113716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86C-4F4E-8250-4A7C113716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687-4CD0-BE6D-FF77E8DD7A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D687-4CD0-BE6D-FF77E8DD7A46}"/>
              </c:ext>
            </c:extLst>
          </c:dPt>
          <c:dLbls>
            <c:dLbl>
              <c:idx val="2"/>
              <c:layout>
                <c:manualLayout>
                  <c:x val="5.6668093798767694E-2"/>
                  <c:y val="9.177668931724480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87-4CD0-BE6D-FF77E8DD7A46}"/>
                </c:ext>
              </c:extLst>
            </c:dLbl>
            <c:dLbl>
              <c:idx val="3"/>
              <c:layout>
                <c:manualLayout>
                  <c:x val="1.876680038441101E-2"/>
                  <c:y val="9.26015741753900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87-4CD0-BE6D-FF77E8DD7A4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Продажа лицензии</c:v>
                </c:pt>
                <c:pt idx="1">
                  <c:v>Проведение НИОКР</c:v>
                </c:pt>
                <c:pt idx="2">
                  <c:v>Использование программы в образовательных целях</c:v>
                </c:pt>
                <c:pt idx="3">
                  <c:v>Прочее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40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87-4CD0-BE6D-FF77E8DD7A4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8512126897945845E-2"/>
          <c:y val="0.26582605310970864"/>
          <c:w val="0.47249801379956941"/>
          <c:h val="0.5364847243395756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760E-1F77-4B2B-94D1-2794C8F877D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0F115-CEA9-47E3-B15F-75059ABE8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1067C-EE90-494D-BA94-A2805902DF8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39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1C226BE6-63BD-4193-A5B9-87DBDF176AB9}"/>
              </a:ext>
            </a:extLst>
          </p:cNvPr>
          <p:cNvSpPr/>
          <p:nvPr userDrawn="1"/>
        </p:nvSpPr>
        <p:spPr>
          <a:xfrm rot="5400000">
            <a:off x="5712000" y="-5718344"/>
            <a:ext cx="756000" cy="122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4175220" y="3508040"/>
            <a:ext cx="3841560" cy="3420000"/>
          </a:xfrm>
          <a:noFill/>
          <a:ln>
            <a:noFill/>
          </a:ln>
        </p:spPr>
        <p:txBody>
          <a:bodyPr rtlCol="0" anchor="ctr" anchorCtr="1">
            <a:noAutofit/>
          </a:bodyPr>
          <a:lstStyle>
            <a:lvl1pPr algn="l">
              <a:defRPr sz="240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4860" y="1005840"/>
            <a:ext cx="3497580" cy="5593080"/>
          </a:xfrm>
        </p:spPr>
        <p:txBody>
          <a:bodyPr rtlCol="0" anchor="t" anchorCtr="0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Дата 7"/>
          <p:cNvSpPr>
            <a:spLocks noGrp="1"/>
          </p:cNvSpPr>
          <p:nvPr>
            <p:ph type="dt" sz="half" idx="10"/>
          </p:nvPr>
        </p:nvSpPr>
        <p:spPr>
          <a:xfrm>
            <a:off x="8629149" y="6254056"/>
            <a:ext cx="2753746" cy="323968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2BA27EDB-091E-46D7-A323-DC71E33DD0BD}" type="datetime1">
              <a:rPr lang="ru-RU" noProof="0" smtClean="0"/>
              <a:t>11.11.2023</a:t>
            </a:fld>
            <a:endParaRPr lang="ru-RU" noProof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30175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A010B646-69BD-42FF-80B8-7A065EA6A284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93917" y="996684"/>
            <a:ext cx="3497580" cy="5593080"/>
          </a:xfrm>
        </p:spPr>
        <p:txBody>
          <a:bodyPr rtlCol="0" anchor="t" anchorCtr="0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1553086" y="6216614"/>
            <a:ext cx="573643" cy="57364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600" b="1" spc="0" baseline="0">
                <a:solidFill>
                  <a:schemeClr val="tx1"/>
                </a:solidFill>
              </a:defRPr>
            </a:lvl1pPr>
          </a:lstStyle>
          <a:p>
            <a:fld id="{42F0A33C-B6D6-454E-A4EA-5198AC78DE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635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 userDrawn="1"/>
        </p:nvGrpSpPr>
        <p:grpSpPr>
          <a:xfrm>
            <a:off x="95215" y="0"/>
            <a:ext cx="11493331" cy="6858000"/>
            <a:chOff x="-1225626" y="119451"/>
            <a:chExt cx="11385004" cy="6711748"/>
          </a:xfrm>
        </p:grpSpPr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94"/>
            <a:stretch>
              <a:fillRect/>
            </a:stretch>
          </p:blipFill>
          <p:spPr bwMode="auto">
            <a:xfrm>
              <a:off x="-1225626" y="119451"/>
              <a:ext cx="1981405" cy="6711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676"/>
            <a:stretch>
              <a:fillRect/>
            </a:stretch>
          </p:blipFill>
          <p:spPr bwMode="auto">
            <a:xfrm>
              <a:off x="8964482" y="5899029"/>
              <a:ext cx="1194896" cy="932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955" y="585524"/>
              <a:ext cx="924404" cy="2610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0" name="Прямая соединительная линия 29"/>
            <p:cNvCxnSpPr/>
            <p:nvPr/>
          </p:nvCxnSpPr>
          <p:spPr>
            <a:xfrm rot="10800000" flipV="1">
              <a:off x="4260010" y="502929"/>
              <a:ext cx="2156944" cy="12349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5402915" y="212647"/>
              <a:ext cx="1014037" cy="580564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Равнобедренный треугольник 32"/>
          <p:cNvSpPr/>
          <p:nvPr userDrawn="1"/>
        </p:nvSpPr>
        <p:spPr>
          <a:xfrm rot="5400000">
            <a:off x="1416737" y="3244157"/>
            <a:ext cx="857256" cy="75703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809720" y="1714488"/>
            <a:ext cx="9525067" cy="143293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>
                <a:solidFill>
                  <a:srgbClr val="20487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Название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09720" y="3337928"/>
            <a:ext cx="9525067" cy="78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733">
                <a:solidFill>
                  <a:srgbClr val="20487E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Номер заявки</a:t>
            </a: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8048637" y="342173"/>
            <a:ext cx="3667152" cy="1086563"/>
            <a:chOff x="7000892" y="214296"/>
            <a:chExt cx="1928828" cy="571504"/>
          </a:xfrm>
        </p:grpSpPr>
        <p:pic>
          <p:nvPicPr>
            <p:cNvPr id="36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892" y="285734"/>
              <a:ext cx="1022015" cy="500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7" name="Группа 36"/>
            <p:cNvGrpSpPr/>
            <p:nvPr userDrawn="1"/>
          </p:nvGrpSpPr>
          <p:grpSpPr>
            <a:xfrm>
              <a:off x="8201027" y="214296"/>
              <a:ext cx="728693" cy="571504"/>
              <a:chOff x="8054147" y="142858"/>
              <a:chExt cx="932455" cy="743715"/>
            </a:xfrm>
          </p:grpSpPr>
          <p:cxnSp>
            <p:nvCxnSpPr>
              <p:cNvPr id="38" name="Прямая соединительная линия 37"/>
              <p:cNvCxnSpPr/>
              <p:nvPr userDrawn="1"/>
            </p:nvCxnSpPr>
            <p:spPr>
              <a:xfrm rot="5400000">
                <a:off x="7769189" y="498414"/>
                <a:ext cx="571504" cy="1588"/>
              </a:xfrm>
              <a:prstGeom prst="line">
                <a:avLst/>
              </a:prstGeom>
              <a:ln w="19050">
                <a:solidFill>
                  <a:srgbClr val="2048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" name="Picture 2" descr="Z:\YandexDisk\FASIE Я.диск\2022 01 24 Презентация старт\Старт ико.png"/>
              <p:cNvPicPr>
                <a:picLocks noChangeAspect="1" noChangeArrowheads="1"/>
              </p:cNvPicPr>
              <p:nvPr userDrawn="1"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8215337" y="142858"/>
                <a:ext cx="771265" cy="74371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809720" y="5429264"/>
            <a:ext cx="2844800" cy="460376"/>
          </a:xfrm>
          <a:prstGeom prst="rect">
            <a:avLst/>
          </a:prstGeom>
        </p:spPr>
        <p:txBody>
          <a:bodyPr/>
          <a:lstStyle>
            <a:lvl1pPr>
              <a:defRPr lang="ru-RU" sz="2400" i="0" kern="1200" dirty="0" smtClean="0">
                <a:solidFill>
                  <a:srgbClr val="2048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ru-RU" dirty="0"/>
              <a:t>Дата </a:t>
            </a:r>
            <a:r>
              <a:rPr lang="ru-RU" dirty="0" err="1"/>
              <a:t>дд.мм.гггг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857742" y="5429264"/>
            <a:ext cx="6477045" cy="952507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i="0">
                <a:solidFill>
                  <a:srgbClr val="20487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Название предприятия, регион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809720" y="4286256"/>
            <a:ext cx="9525067" cy="952507"/>
          </a:xfrm>
          <a:prstGeom prst="rect">
            <a:avLst/>
          </a:prstGeom>
        </p:spPr>
        <p:txBody>
          <a:bodyPr/>
          <a:lstStyle>
            <a:lvl1pPr algn="l">
              <a:defRPr sz="2400" i="0">
                <a:solidFill>
                  <a:srgbClr val="20487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ФИО докладчика </a:t>
            </a:r>
          </a:p>
          <a:p>
            <a:r>
              <a:rPr lang="ru-RU"/>
              <a:t>должность в организации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259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wm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Номер слайда 4"/>
          <p:cNvSpPr/>
          <p:nvPr/>
        </p:nvSpPr>
        <p:spPr>
          <a:xfrm>
            <a:off x="8700120" y="6372720"/>
            <a:ext cx="337068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2680" tIns="56160" rIns="112680" bIns="56160" anchor="ctr">
            <a:noAutofit/>
          </a:bodyPr>
          <a:lstStyle/>
          <a:p>
            <a:pPr algn="r">
              <a:lnSpc>
                <a:spcPct val="100000"/>
              </a:lnSpc>
            </a:pPr>
            <a:fld id="{3568573A-6EF7-452D-B293-5651FC28FC37}" type="slidenum">
              <a:rPr lang="ru-RU" sz="1970" b="0" strike="noStrike" spc="-1">
                <a:solidFill>
                  <a:srgbClr val="FFFFFF"/>
                </a:solidFill>
                <a:latin typeface="Calibri"/>
                <a:ea typeface="DejaVu Sans"/>
              </a:rPr>
              <a:t>1</a:t>
            </a:fld>
            <a:endParaRPr lang="ru-RU" sz="1970" b="0" strike="noStrike" spc="-1">
              <a:latin typeface="Arial"/>
            </a:endParaRPr>
          </a:p>
        </p:txBody>
      </p:sp>
      <p:pic>
        <p:nvPicPr>
          <p:cNvPr id="119" name="Рисунок 121"/>
          <p:cNvPicPr/>
          <p:nvPr/>
        </p:nvPicPr>
        <p:blipFill>
          <a:blip r:embed="rId2"/>
          <a:stretch/>
        </p:blipFill>
        <p:spPr>
          <a:xfrm>
            <a:off x="203040" y="203040"/>
            <a:ext cx="655200" cy="960120"/>
          </a:xfrm>
          <a:prstGeom prst="rect">
            <a:avLst/>
          </a:prstGeom>
          <a:ln w="0">
            <a:noFill/>
          </a:ln>
        </p:spPr>
      </p:pic>
      <p:sp>
        <p:nvSpPr>
          <p:cNvPr id="120" name="PlaceHolder 1"/>
          <p:cNvSpPr>
            <a:spLocks noGrp="1"/>
          </p:cNvSpPr>
          <p:nvPr>
            <p:ph type="subTitle"/>
          </p:nvPr>
        </p:nvSpPr>
        <p:spPr>
          <a:xfrm>
            <a:off x="1769940" y="1349592"/>
            <a:ext cx="8615520" cy="32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1"/>
              </a:spcBef>
              <a:buNone/>
            </a:pPr>
            <a:r>
              <a:rPr lang="ru-RU" sz="2400" b="1" dirty="0"/>
              <a:t>Разработка цифровой модели и программного обеспечения процесса проектирования транспортных средств с гибридными и электрическими силовыми установками</a:t>
            </a: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2073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Номер слайда 2"/>
          <p:cNvSpPr/>
          <p:nvPr/>
        </p:nvSpPr>
        <p:spPr>
          <a:xfrm>
            <a:off x="8700120" y="6372720"/>
            <a:ext cx="337068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2680" tIns="56160" rIns="112680" bIns="56160" anchor="ctr">
            <a:noAutofit/>
          </a:bodyPr>
          <a:lstStyle/>
          <a:p>
            <a:pPr algn="r">
              <a:lnSpc>
                <a:spcPct val="100000"/>
              </a:lnSpc>
            </a:pPr>
            <a:fld id="{21D7F5B0-4C1D-4F2F-A7B2-178F80AE3D9C}" type="slidenum">
              <a:rPr lang="ru-RU" sz="1970" b="0" strike="noStrike" spc="-1">
                <a:solidFill>
                  <a:srgbClr val="FFFFFF"/>
                </a:solidFill>
                <a:latin typeface="Calibri"/>
                <a:ea typeface="DejaVu Sans"/>
              </a:rPr>
              <a:t>10</a:t>
            </a:fld>
            <a:endParaRPr lang="ru-RU" sz="1970" b="0" strike="noStrike" spc="-1">
              <a:latin typeface="Arial"/>
            </a:endParaRPr>
          </a:p>
        </p:txBody>
      </p:sp>
      <p:sp>
        <p:nvSpPr>
          <p:cNvPr id="169" name="TextBox 3"/>
          <p:cNvSpPr/>
          <p:nvPr/>
        </p:nvSpPr>
        <p:spPr>
          <a:xfrm>
            <a:off x="2588400" y="209520"/>
            <a:ext cx="700956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000" b="1" strike="noStrike" spc="-1">
                <a:solidFill>
                  <a:srgbClr val="262626"/>
                </a:solidFill>
                <a:latin typeface="Calibri"/>
                <a:ea typeface="DejaVu Sans"/>
              </a:rPr>
              <a:t>Бизнес-модель</a:t>
            </a:r>
            <a:endParaRPr lang="ru-RU" sz="5000" b="0" strike="noStrike" spc="-1">
              <a:latin typeface="Arial"/>
            </a:endParaRPr>
          </a:p>
        </p:txBody>
      </p:sp>
      <p:pic>
        <p:nvPicPr>
          <p:cNvPr id="170" name="Рисунок 184"/>
          <p:cNvPicPr/>
          <p:nvPr/>
        </p:nvPicPr>
        <p:blipFill>
          <a:blip r:embed="rId2"/>
          <a:stretch/>
        </p:blipFill>
        <p:spPr>
          <a:xfrm>
            <a:off x="203040" y="203040"/>
            <a:ext cx="655200" cy="960120"/>
          </a:xfrm>
          <a:prstGeom prst="rect">
            <a:avLst/>
          </a:prstGeom>
          <a:ln w="0">
            <a:noFill/>
          </a:ln>
        </p:spPr>
      </p:pic>
      <p:sp>
        <p:nvSpPr>
          <p:cNvPr id="171" name="Прямоугольник 185"/>
          <p:cNvSpPr/>
          <p:nvPr/>
        </p:nvSpPr>
        <p:spPr>
          <a:xfrm>
            <a:off x="540000" y="1377720"/>
            <a:ext cx="5936400" cy="293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i="1" u="sng" strike="noStrike" spc="-1" dirty="0">
                <a:solidFill>
                  <a:srgbClr val="000000"/>
                </a:solidFill>
                <a:uFillTx/>
                <a:latin typeface="Arial"/>
                <a:ea typeface="Microsoft YaHei"/>
              </a:rPr>
              <a:t>5. Источники доходов.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1. Коммерциализация результатов проекта будет заключаться как в проведении НИОКР по созданию или совершенствованию транспортных средств с электрической или гибридной силовыми установками на базе разработанного программного обеспечения. 2. Продажа годовой лицензии. 3. Продажа годовой лицензии + предоставление сотрудника для обучения работе в данном ПО.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72" name="Прямоугольник 186"/>
          <p:cNvSpPr/>
          <p:nvPr/>
        </p:nvSpPr>
        <p:spPr>
          <a:xfrm>
            <a:off x="7200000" y="1440000"/>
            <a:ext cx="3956400" cy="136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i="1" u="sng" strike="noStrike" spc="-1">
                <a:solidFill>
                  <a:srgbClr val="000000"/>
                </a:solidFill>
                <a:uFillTx/>
                <a:latin typeface="Arial"/>
                <a:ea typeface="Microsoft YaHei"/>
              </a:rPr>
              <a:t>6. Ключевые ресурсы.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Интеллектуальные, материальные и кадровые ресурсы.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76" name="Рисунок 190"/>
          <p:cNvPicPr/>
          <p:nvPr/>
        </p:nvPicPr>
        <p:blipFill>
          <a:blip r:embed="rId3">
            <a:biLevel thresh="50000"/>
            <a:alphaModFix amt="99000"/>
          </a:blip>
          <a:stretch/>
        </p:blipFill>
        <p:spPr>
          <a:xfrm>
            <a:off x="8280000" y="313200"/>
            <a:ext cx="945360" cy="945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Номер слайда 2"/>
          <p:cNvSpPr/>
          <p:nvPr/>
        </p:nvSpPr>
        <p:spPr>
          <a:xfrm>
            <a:off x="8700120" y="6372720"/>
            <a:ext cx="337068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2680" tIns="56160" rIns="112680" bIns="56160" anchor="ctr">
            <a:noAutofit/>
          </a:bodyPr>
          <a:lstStyle/>
          <a:p>
            <a:pPr algn="r">
              <a:lnSpc>
                <a:spcPct val="100000"/>
              </a:lnSpc>
            </a:pPr>
            <a:fld id="{21D7F5B0-4C1D-4F2F-A7B2-178F80AE3D9C}" type="slidenum">
              <a:rPr lang="ru-RU" sz="1970" b="0" strike="noStrike" spc="-1">
                <a:solidFill>
                  <a:srgbClr val="FFFFFF"/>
                </a:solidFill>
                <a:latin typeface="Calibri"/>
                <a:ea typeface="DejaVu Sans"/>
              </a:rPr>
              <a:t>11</a:t>
            </a:fld>
            <a:endParaRPr lang="ru-RU" sz="1970" b="0" strike="noStrike" spc="-1">
              <a:latin typeface="Arial"/>
            </a:endParaRPr>
          </a:p>
        </p:txBody>
      </p:sp>
      <p:sp>
        <p:nvSpPr>
          <p:cNvPr id="169" name="TextBox 3"/>
          <p:cNvSpPr/>
          <p:nvPr/>
        </p:nvSpPr>
        <p:spPr>
          <a:xfrm>
            <a:off x="1454839" y="161900"/>
            <a:ext cx="8483435" cy="8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000" b="1" strike="noStrike" spc="-1" dirty="0">
                <a:solidFill>
                  <a:srgbClr val="262626"/>
                </a:solidFill>
                <a:latin typeface="Calibri"/>
                <a:ea typeface="DejaVu Sans"/>
              </a:rPr>
              <a:t>Предварительная смета</a:t>
            </a:r>
            <a:endParaRPr lang="ru-RU" sz="5000" b="0" strike="noStrike" spc="-1" dirty="0">
              <a:latin typeface="Arial"/>
            </a:endParaRPr>
          </a:p>
        </p:txBody>
      </p:sp>
      <p:pic>
        <p:nvPicPr>
          <p:cNvPr id="170" name="Рисунок 184"/>
          <p:cNvPicPr/>
          <p:nvPr/>
        </p:nvPicPr>
        <p:blipFill>
          <a:blip r:embed="rId2"/>
          <a:stretch/>
        </p:blipFill>
        <p:spPr>
          <a:xfrm>
            <a:off x="203040" y="203040"/>
            <a:ext cx="655200" cy="960120"/>
          </a:xfrm>
          <a:prstGeom prst="rect">
            <a:avLst/>
          </a:prstGeom>
          <a:ln w="0">
            <a:noFill/>
          </a:ln>
        </p:spPr>
      </p:pic>
      <p:pic>
        <p:nvPicPr>
          <p:cNvPr id="176" name="Рисунок 190"/>
          <p:cNvPicPr/>
          <p:nvPr/>
        </p:nvPicPr>
        <p:blipFill>
          <a:blip r:embed="rId3">
            <a:biLevel thresh="50000"/>
            <a:alphaModFix amt="99000"/>
          </a:blip>
          <a:stretch/>
        </p:blipFill>
        <p:spPr>
          <a:xfrm>
            <a:off x="10734442" y="324580"/>
            <a:ext cx="945360" cy="945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9294EF5-8197-4F84-A292-35B5343FD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273717"/>
              </p:ext>
            </p:extLst>
          </p:nvPr>
        </p:nvGraphicFramePr>
        <p:xfrm>
          <a:off x="814959" y="1419620"/>
          <a:ext cx="10533960" cy="484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9741">
                  <a:extLst>
                    <a:ext uri="{9D8B030D-6E8A-4147-A177-3AD203B41FA5}">
                      <a16:colId xmlns:a16="http://schemas.microsoft.com/office/drawing/2014/main" val="905586875"/>
                    </a:ext>
                  </a:extLst>
                </a:gridCol>
                <a:gridCol w="6062899">
                  <a:extLst>
                    <a:ext uri="{9D8B030D-6E8A-4147-A177-3AD203B41FA5}">
                      <a16:colId xmlns:a16="http://schemas.microsoft.com/office/drawing/2014/main" val="1069961340"/>
                    </a:ext>
                  </a:extLst>
                </a:gridCol>
                <a:gridCol w="3511320">
                  <a:extLst>
                    <a:ext uri="{9D8B030D-6E8A-4147-A177-3AD203B41FA5}">
                      <a16:colId xmlns:a16="http://schemas.microsoft.com/office/drawing/2014/main" val="1870194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Наименование статей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Сумма,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729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Начисление на заработную плату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1 800 000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866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Закупка материалов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322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Оплата работ, выполняемых сторонними юридическими лицами, индивидуальными</a:t>
                      </a:r>
                    </a:p>
                    <a:p>
                      <a:r>
                        <a:rPr lang="ru-RU" sz="2400" dirty="0"/>
                        <a:t>предпринимателями и физическими лицами – плательщиками налога на</a:t>
                      </a:r>
                    </a:p>
                    <a:p>
                      <a:r>
                        <a:rPr lang="ru-RU" sz="2400" dirty="0"/>
                        <a:t>профессиональный доход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817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Прочие общехозяйственные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432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437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Номер слайда 4"/>
          <p:cNvSpPr/>
          <p:nvPr/>
        </p:nvSpPr>
        <p:spPr>
          <a:xfrm>
            <a:off x="8700120" y="6372720"/>
            <a:ext cx="337068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2680" tIns="56160" rIns="112680" bIns="56160" anchor="ctr">
            <a:noAutofit/>
          </a:bodyPr>
          <a:lstStyle/>
          <a:p>
            <a:pPr algn="r">
              <a:lnSpc>
                <a:spcPct val="100000"/>
              </a:lnSpc>
            </a:pPr>
            <a:fld id="{3568573A-6EF7-452D-B293-5651FC28FC37}" type="slidenum">
              <a:rPr lang="ru-RU" sz="1970" b="0" strike="noStrike" spc="-1">
                <a:solidFill>
                  <a:srgbClr val="FFFFFF"/>
                </a:solidFill>
                <a:latin typeface="Calibri"/>
                <a:ea typeface="DejaVu Sans"/>
              </a:rPr>
              <a:t>12</a:t>
            </a:fld>
            <a:endParaRPr lang="ru-RU" sz="1970" b="0" strike="noStrike" spc="-1">
              <a:latin typeface="Arial"/>
            </a:endParaRPr>
          </a:p>
        </p:txBody>
      </p:sp>
      <p:sp>
        <p:nvSpPr>
          <p:cNvPr id="118" name="TextBox 5"/>
          <p:cNvSpPr/>
          <p:nvPr/>
        </p:nvSpPr>
        <p:spPr>
          <a:xfrm>
            <a:off x="3526971" y="-30716"/>
            <a:ext cx="5274311" cy="8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000" b="1" strike="noStrike" spc="-1" dirty="0">
                <a:solidFill>
                  <a:srgbClr val="262626"/>
                </a:solidFill>
                <a:latin typeface="Calibri"/>
                <a:ea typeface="DejaVu Sans"/>
              </a:rPr>
              <a:t>Научный задел</a:t>
            </a:r>
            <a:endParaRPr lang="ru-RU" sz="5000" b="0" strike="noStrike" spc="-1" dirty="0">
              <a:latin typeface="Arial"/>
            </a:endParaRPr>
          </a:p>
        </p:txBody>
      </p:sp>
      <p:pic>
        <p:nvPicPr>
          <p:cNvPr id="119" name="Рисунок 121"/>
          <p:cNvPicPr/>
          <p:nvPr/>
        </p:nvPicPr>
        <p:blipFill>
          <a:blip r:embed="rId2"/>
          <a:stretch/>
        </p:blipFill>
        <p:spPr>
          <a:xfrm>
            <a:off x="66787" y="72660"/>
            <a:ext cx="463853" cy="653568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09461E-4DBB-4749-985C-4CEE6DF0DA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41" y="1783947"/>
            <a:ext cx="1633807" cy="2312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836BB4-4798-42D5-8AC7-1ACDD6653C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07" y="1767030"/>
            <a:ext cx="1633807" cy="2311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85EDAC-788D-4DBF-9CAA-646126C0E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75" y="1789354"/>
            <a:ext cx="1681839" cy="231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PlaceHolder 1">
            <a:extLst>
              <a:ext uri="{FF2B5EF4-FFF2-40B4-BE49-F238E27FC236}">
                <a16:creationId xmlns:a16="http://schemas.microsoft.com/office/drawing/2014/main" id="{B7D31B94-53FA-4889-9F10-0A7DCE743813}"/>
              </a:ext>
            </a:extLst>
          </p:cNvPr>
          <p:cNvSpPr txBox="1">
            <a:spLocks/>
          </p:cNvSpPr>
          <p:nvPr/>
        </p:nvSpPr>
        <p:spPr>
          <a:xfrm>
            <a:off x="163076" y="855658"/>
            <a:ext cx="11341401" cy="113712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None/>
              <a:tabLst>
                <a:tab pos="0" algn="l"/>
              </a:tabLst>
            </a:pPr>
            <a:r>
              <a:rPr lang="ru-RU" sz="1800" dirty="0"/>
              <a:t>В Тульском государственном университете имеется большой научный задел по проекту и большой положительный опыт коллектива в области разработки математического и программного обеспечения для исследования и проектировочных расчетов двигателей внутреннего сгорания и автотранспортных средств различных типов.</a:t>
            </a:r>
            <a:endParaRPr lang="ru-RU" spc="-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24FB90-4A20-43D7-A43B-54A9645241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0" y="4293082"/>
            <a:ext cx="3195712" cy="2296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03C59A-809A-4550-8102-E2A34B5285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1" b="11173"/>
          <a:stretch/>
        </p:blipFill>
        <p:spPr>
          <a:xfrm>
            <a:off x="4645693" y="4282841"/>
            <a:ext cx="3135085" cy="228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CD07BD-D4A1-427C-9D06-AC450D7B39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1" t="22527" r="9710"/>
          <a:stretch/>
        </p:blipFill>
        <p:spPr>
          <a:xfrm>
            <a:off x="8590300" y="4293082"/>
            <a:ext cx="3071060" cy="2276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PlaceHolder 1">
            <a:extLst>
              <a:ext uri="{FF2B5EF4-FFF2-40B4-BE49-F238E27FC236}">
                <a16:creationId xmlns:a16="http://schemas.microsoft.com/office/drawing/2014/main" id="{74DCC507-5B78-468A-AFB8-6C1A8A308530}"/>
              </a:ext>
            </a:extLst>
          </p:cNvPr>
          <p:cNvSpPr txBox="1">
            <a:spLocks/>
          </p:cNvSpPr>
          <p:nvPr/>
        </p:nvSpPr>
        <p:spPr>
          <a:xfrm>
            <a:off x="163076" y="1017433"/>
            <a:ext cx="5867661" cy="350534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None/>
              <a:tabLst>
                <a:tab pos="0" algn="l"/>
              </a:tabLst>
            </a:pPr>
            <a:r>
              <a:rPr lang="ru-RU" sz="1800" spc="-1" dirty="0"/>
              <a:t>Компетенции коллектива подтверждены успешным проведением ОКР по теме: «Разработка а</a:t>
            </a:r>
            <a:r>
              <a:rPr lang="ru-RU" sz="1800" dirty="0"/>
              <a:t>втотранспортных средств с электрической силовой установкой», а так же научными публикациями в количестве более 50 шт.</a:t>
            </a:r>
            <a:endParaRPr lang="ru-RU" spc="-1" dirty="0"/>
          </a:p>
        </p:txBody>
      </p:sp>
    </p:spTree>
    <p:extLst>
      <p:ext uri="{BB962C8B-B14F-4D97-AF65-F5344CB8AC3E}">
        <p14:creationId xmlns:p14="http://schemas.microsoft.com/office/powerpoint/2010/main" val="2805769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5"/>
          <p:cNvSpPr/>
          <p:nvPr/>
        </p:nvSpPr>
        <p:spPr>
          <a:xfrm>
            <a:off x="1938802" y="-58216"/>
            <a:ext cx="9350256" cy="8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000" b="1" strike="noStrike" spc="-1" dirty="0">
                <a:solidFill>
                  <a:srgbClr val="262626"/>
                </a:solidFill>
                <a:latin typeface="Calibri"/>
                <a:ea typeface="DejaVu Sans"/>
              </a:rPr>
              <a:t>Примеры цифровых моделей</a:t>
            </a:r>
            <a:endParaRPr lang="ru-RU" sz="5000" b="0" strike="noStrike" spc="-1" dirty="0">
              <a:latin typeface="Arial"/>
            </a:endParaRPr>
          </a:p>
        </p:txBody>
      </p:sp>
      <p:pic>
        <p:nvPicPr>
          <p:cNvPr id="119" name="Рисунок 121"/>
          <p:cNvPicPr/>
          <p:nvPr/>
        </p:nvPicPr>
        <p:blipFill>
          <a:blip r:embed="rId2"/>
          <a:stretch/>
        </p:blipFill>
        <p:spPr>
          <a:xfrm>
            <a:off x="66787" y="72660"/>
            <a:ext cx="463853" cy="653568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6176F9-AF31-4E56-8B45-ED35A71F3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06" y="1152654"/>
            <a:ext cx="7040112" cy="4722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laceHolder 1">
            <a:extLst>
              <a:ext uri="{FF2B5EF4-FFF2-40B4-BE49-F238E27FC236}">
                <a16:creationId xmlns:a16="http://schemas.microsoft.com/office/drawing/2014/main" id="{F1EB9606-A185-4CEC-A8E1-FF1230BAA107}"/>
              </a:ext>
            </a:extLst>
          </p:cNvPr>
          <p:cNvSpPr txBox="1">
            <a:spLocks/>
          </p:cNvSpPr>
          <p:nvPr/>
        </p:nvSpPr>
        <p:spPr>
          <a:xfrm>
            <a:off x="359519" y="2108598"/>
            <a:ext cx="4298687" cy="338587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None/>
              <a:tabLst>
                <a:tab pos="0" algn="l"/>
              </a:tabLst>
            </a:pPr>
            <a:r>
              <a:rPr lang="ru-RU" spc="-1" dirty="0"/>
              <a:t>У команды проекта имеется большой опыт создания программного обеспечения для имитационного моделирования динамических процессов  традиционного автомобиля.</a:t>
            </a:r>
          </a:p>
          <a:p>
            <a:pPr marL="0" indent="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None/>
              <a:tabLst>
                <a:tab pos="0" algn="l"/>
              </a:tabLst>
            </a:pPr>
            <a:endParaRPr lang="ru-RU" spc="-1" dirty="0"/>
          </a:p>
        </p:txBody>
      </p:sp>
    </p:spTree>
    <p:extLst>
      <p:ext uri="{BB962C8B-B14F-4D97-AF65-F5344CB8AC3E}">
        <p14:creationId xmlns:p14="http://schemas.microsoft.com/office/powerpoint/2010/main" val="660752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Номер слайда 2"/>
          <p:cNvSpPr/>
          <p:nvPr/>
        </p:nvSpPr>
        <p:spPr>
          <a:xfrm>
            <a:off x="8700120" y="6377573"/>
            <a:ext cx="337068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2680" tIns="56160" rIns="112680" bIns="56160" anchor="ctr">
            <a:noAutofit/>
          </a:bodyPr>
          <a:lstStyle/>
          <a:p>
            <a:pPr algn="r">
              <a:lnSpc>
                <a:spcPct val="100000"/>
              </a:lnSpc>
            </a:pPr>
            <a:fld id="{21D7F5B0-4C1D-4F2F-A7B2-178F80AE3D9C}" type="slidenum">
              <a:rPr lang="ru-RU" sz="1970" b="0" strike="noStrike" spc="-1">
                <a:solidFill>
                  <a:srgbClr val="FFFFFF"/>
                </a:solidFill>
                <a:latin typeface="Calibri"/>
                <a:ea typeface="DejaVu Sans"/>
              </a:rPr>
              <a:t>14</a:t>
            </a:fld>
            <a:endParaRPr lang="ru-RU" sz="1970" b="0" strike="noStrike" spc="-1">
              <a:latin typeface="Arial"/>
            </a:endParaRPr>
          </a:p>
        </p:txBody>
      </p:sp>
      <p:sp>
        <p:nvSpPr>
          <p:cNvPr id="169" name="TextBox 3"/>
          <p:cNvSpPr/>
          <p:nvPr/>
        </p:nvSpPr>
        <p:spPr>
          <a:xfrm>
            <a:off x="2588400" y="209520"/>
            <a:ext cx="7009560" cy="8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000" b="1" strike="noStrike" spc="-1" dirty="0">
                <a:solidFill>
                  <a:srgbClr val="262626"/>
                </a:solidFill>
                <a:latin typeface="Calibri"/>
                <a:ea typeface="DejaVu Sans"/>
              </a:rPr>
              <a:t>Команда проекта</a:t>
            </a:r>
            <a:endParaRPr lang="ru-RU" sz="5000" b="0" strike="noStrike" spc="-1" dirty="0">
              <a:latin typeface="Arial"/>
            </a:endParaRPr>
          </a:p>
        </p:txBody>
      </p:sp>
      <p:pic>
        <p:nvPicPr>
          <p:cNvPr id="170" name="Рисунок 184"/>
          <p:cNvPicPr/>
          <p:nvPr/>
        </p:nvPicPr>
        <p:blipFill>
          <a:blip r:embed="rId2"/>
          <a:stretch/>
        </p:blipFill>
        <p:spPr>
          <a:xfrm>
            <a:off x="203040" y="203040"/>
            <a:ext cx="655200" cy="96012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3A6761-E88B-4D3D-8FF5-D136C25987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981" y="209520"/>
            <a:ext cx="854979" cy="854979"/>
          </a:xfrm>
          <a:prstGeom prst="rect">
            <a:avLst/>
          </a:prstGeom>
        </p:spPr>
      </p:pic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9F6343F3-6D17-4964-B008-D5D9B7F72A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28"/>
          <a:stretch/>
        </p:blipFill>
        <p:spPr bwMode="auto">
          <a:xfrm>
            <a:off x="260561" y="1292222"/>
            <a:ext cx="1568049" cy="2673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5">
            <a:extLst>
              <a:ext uri="{FF2B5EF4-FFF2-40B4-BE49-F238E27FC236}">
                <a16:creationId xmlns:a16="http://schemas.microsoft.com/office/drawing/2014/main" id="{55F94078-110D-42E1-8383-58E67645F3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" r="10135"/>
          <a:stretch/>
        </p:blipFill>
        <p:spPr bwMode="auto">
          <a:xfrm>
            <a:off x="2155505" y="1292219"/>
            <a:ext cx="1513317" cy="2673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0491C0-5A12-4B12-A42E-CD309EBA5CED}"/>
              </a:ext>
            </a:extLst>
          </p:cNvPr>
          <p:cNvSpPr txBox="1"/>
          <p:nvPr/>
        </p:nvSpPr>
        <p:spPr>
          <a:xfrm>
            <a:off x="155505" y="4255802"/>
            <a:ext cx="17781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Хмелев Р.Н.</a:t>
            </a:r>
          </a:p>
          <a:p>
            <a:pPr algn="ctr"/>
            <a:r>
              <a:rPr lang="ru-RU" sz="1400" dirty="0"/>
              <a:t>Научный руководитель проекта. </a:t>
            </a:r>
          </a:p>
          <a:p>
            <a:pPr algn="ctr"/>
            <a:r>
              <a:rPr lang="ru-RU" sz="1400" dirty="0"/>
              <a:t>Д.т.н., профессор кафедры ТТМиП ведущий научный сотрудник ТулГУ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DE40C9-72A0-4442-9E86-C36AB8E5BC85}"/>
              </a:ext>
            </a:extLst>
          </p:cNvPr>
          <p:cNvSpPr txBox="1"/>
          <p:nvPr/>
        </p:nvSpPr>
        <p:spPr>
          <a:xfrm>
            <a:off x="1933665" y="4255803"/>
            <a:ext cx="17781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Груничев А.В.</a:t>
            </a:r>
          </a:p>
          <a:p>
            <a:pPr algn="ctr"/>
            <a:r>
              <a:rPr lang="ru-RU" sz="1400" dirty="0"/>
              <a:t>Инженер-программист. </a:t>
            </a:r>
          </a:p>
          <a:p>
            <a:pPr algn="ctr"/>
            <a:r>
              <a:rPr lang="ru-RU" sz="1400" dirty="0"/>
              <a:t>К.т.н., доцент кафедры ТТМиП Специалист в области программирования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96AA83-41C6-46BF-8D2D-C3C79ADF232C}"/>
              </a:ext>
            </a:extLst>
          </p:cNvPr>
          <p:cNvSpPr txBox="1"/>
          <p:nvPr/>
        </p:nvSpPr>
        <p:spPr>
          <a:xfrm>
            <a:off x="3947416" y="4255804"/>
            <a:ext cx="186000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Подколзин П.С.</a:t>
            </a:r>
          </a:p>
          <a:p>
            <a:pPr algn="ctr"/>
            <a:r>
              <a:rPr lang="ru-RU" sz="1400" dirty="0"/>
              <a:t>Руководитель проекта. </a:t>
            </a:r>
          </a:p>
          <a:p>
            <a:pPr algn="ctr"/>
            <a:r>
              <a:rPr lang="ru-RU" sz="1400" dirty="0"/>
              <a:t>Магистрант по направлению "Автосервис и фирменное обслуживание"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528C61-799D-4802-B266-AAE7F21C3A02}"/>
              </a:ext>
            </a:extLst>
          </p:cNvPr>
          <p:cNvSpPr txBox="1"/>
          <p:nvPr/>
        </p:nvSpPr>
        <p:spPr>
          <a:xfrm>
            <a:off x="6043009" y="4278272"/>
            <a:ext cx="17781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Аникушин И.С.</a:t>
            </a:r>
          </a:p>
          <a:p>
            <a:pPr algn="ctr"/>
            <a:r>
              <a:rPr lang="ru-RU" sz="1400" dirty="0"/>
              <a:t>Системный</a:t>
            </a:r>
          </a:p>
          <a:p>
            <a:pPr algn="ctr"/>
            <a:r>
              <a:rPr lang="ru-RU" sz="1400" dirty="0"/>
              <a:t>инженер. </a:t>
            </a:r>
          </a:p>
          <a:p>
            <a:pPr algn="ctr"/>
            <a:r>
              <a:rPr lang="ru-RU" sz="1400" dirty="0"/>
              <a:t>Магистрант по направлению "Автосервис и фирменное обслуживание"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1C9FF2-40C6-4D3E-91FF-528F1E0E7F8C}"/>
              </a:ext>
            </a:extLst>
          </p:cNvPr>
          <p:cNvSpPr txBox="1"/>
          <p:nvPr/>
        </p:nvSpPr>
        <p:spPr>
          <a:xfrm>
            <a:off x="10143312" y="4278272"/>
            <a:ext cx="17781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Оганян Э.А.</a:t>
            </a:r>
          </a:p>
          <a:p>
            <a:pPr algn="ctr"/>
            <a:r>
              <a:rPr lang="ru-RU" sz="1400" dirty="0"/>
              <a:t>Инженер исследователь. </a:t>
            </a:r>
          </a:p>
          <a:p>
            <a:pPr algn="ctr"/>
            <a:r>
              <a:rPr lang="ru-RU" sz="1400" dirty="0"/>
              <a:t>Аспирант по направлению «Машиноведение»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E1CEF3-750C-472B-A516-CD48AC559CDD}"/>
              </a:ext>
            </a:extLst>
          </p:cNvPr>
          <p:cNvSpPr txBox="1"/>
          <p:nvPr/>
        </p:nvSpPr>
        <p:spPr>
          <a:xfrm>
            <a:off x="8129561" y="4280877"/>
            <a:ext cx="17781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Мосолов П.П.</a:t>
            </a:r>
          </a:p>
          <a:p>
            <a:pPr algn="ctr"/>
            <a:r>
              <a:rPr lang="ru-RU" sz="1400" dirty="0"/>
              <a:t>Маркетолог. </a:t>
            </a:r>
          </a:p>
          <a:p>
            <a:pPr algn="ctr"/>
            <a:r>
              <a:rPr lang="ru-RU" sz="1400" dirty="0"/>
              <a:t>Бакалавр по направлению "Эксплуатация транспортно-технологических машин и комплексов"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FAB83E-BF04-4452-BE9B-2749F379EC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8" r="21549" b="37104"/>
          <a:stretch/>
        </p:blipFill>
        <p:spPr>
          <a:xfrm>
            <a:off x="8129561" y="1320869"/>
            <a:ext cx="1632557" cy="2660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0F7D0D7-0E6B-43C0-B590-94E51C9DA5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32" y="1304894"/>
            <a:ext cx="1832483" cy="2660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BA7D1AA-A7B4-4474-9571-B301754D60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t="-1849" r="12957" b="5281"/>
          <a:stretch/>
        </p:blipFill>
        <p:spPr>
          <a:xfrm>
            <a:off x="3995717" y="1279543"/>
            <a:ext cx="1735591" cy="2673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6580F61-16D6-4B29-A16D-82F2B6DEB0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3" t="-2433" r="15448" b="33050"/>
          <a:stretch/>
        </p:blipFill>
        <p:spPr>
          <a:xfrm>
            <a:off x="10109386" y="1218395"/>
            <a:ext cx="1735591" cy="2763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2843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64E185-858A-4CFD-A0B8-2B884D3A7034}"/>
              </a:ext>
            </a:extLst>
          </p:cNvPr>
          <p:cNvSpPr/>
          <p:nvPr/>
        </p:nvSpPr>
        <p:spPr>
          <a:xfrm>
            <a:off x="11009179" y="5840840"/>
            <a:ext cx="589276" cy="595787"/>
          </a:xfrm>
          <a:custGeom>
            <a:avLst/>
            <a:gdLst>
              <a:gd name="connsiteX0" fmla="*/ 0 w 453863"/>
              <a:gd name="connsiteY0" fmla="*/ 0 h 113465"/>
              <a:gd name="connsiteX1" fmla="*/ 453863 w 453863"/>
              <a:gd name="connsiteY1" fmla="*/ 0 h 113465"/>
              <a:gd name="connsiteX2" fmla="*/ 453863 w 453863"/>
              <a:gd name="connsiteY2" fmla="*/ 113465 h 113465"/>
              <a:gd name="connsiteX3" fmla="*/ 0 w 453863"/>
              <a:gd name="connsiteY3" fmla="*/ 113465 h 113465"/>
              <a:gd name="connsiteX4" fmla="*/ 0 w 453863"/>
              <a:gd name="connsiteY4" fmla="*/ 0 h 113465"/>
              <a:gd name="connsiteX0" fmla="*/ 0 w 453863"/>
              <a:gd name="connsiteY0" fmla="*/ 146091 h 259556"/>
              <a:gd name="connsiteX1" fmla="*/ 453863 w 453863"/>
              <a:gd name="connsiteY1" fmla="*/ 146091 h 259556"/>
              <a:gd name="connsiteX2" fmla="*/ 434813 w 453863"/>
              <a:gd name="connsiteY2" fmla="*/ 0 h 259556"/>
              <a:gd name="connsiteX3" fmla="*/ 0 w 453863"/>
              <a:gd name="connsiteY3" fmla="*/ 259556 h 259556"/>
              <a:gd name="connsiteX4" fmla="*/ 0 w 453863"/>
              <a:gd name="connsiteY4" fmla="*/ 146091 h 259556"/>
              <a:gd name="connsiteX0" fmla="*/ 0 w 439575"/>
              <a:gd name="connsiteY0" fmla="*/ 278606 h 392071"/>
              <a:gd name="connsiteX1" fmla="*/ 439575 w 439575"/>
              <a:gd name="connsiteY1" fmla="*/ 0 h 392071"/>
              <a:gd name="connsiteX2" fmla="*/ 434813 w 439575"/>
              <a:gd name="connsiteY2" fmla="*/ 132515 h 392071"/>
              <a:gd name="connsiteX3" fmla="*/ 0 w 439575"/>
              <a:gd name="connsiteY3" fmla="*/ 392071 h 392071"/>
              <a:gd name="connsiteX4" fmla="*/ 0 w 439575"/>
              <a:gd name="connsiteY4" fmla="*/ 278606 h 392071"/>
              <a:gd name="connsiteX0" fmla="*/ 4763 w 444338"/>
              <a:gd name="connsiteY0" fmla="*/ 278606 h 396834"/>
              <a:gd name="connsiteX1" fmla="*/ 444338 w 444338"/>
              <a:gd name="connsiteY1" fmla="*/ 0 h 396834"/>
              <a:gd name="connsiteX2" fmla="*/ 439576 w 444338"/>
              <a:gd name="connsiteY2" fmla="*/ 132515 h 396834"/>
              <a:gd name="connsiteX3" fmla="*/ 0 w 444338"/>
              <a:gd name="connsiteY3" fmla="*/ 396834 h 396834"/>
              <a:gd name="connsiteX4" fmla="*/ 4763 w 444338"/>
              <a:gd name="connsiteY4" fmla="*/ 278606 h 396834"/>
              <a:gd name="connsiteX0" fmla="*/ 2382 w 441957"/>
              <a:gd name="connsiteY0" fmla="*/ 278606 h 446840"/>
              <a:gd name="connsiteX1" fmla="*/ 441957 w 441957"/>
              <a:gd name="connsiteY1" fmla="*/ 0 h 446840"/>
              <a:gd name="connsiteX2" fmla="*/ 437195 w 441957"/>
              <a:gd name="connsiteY2" fmla="*/ 132515 h 446840"/>
              <a:gd name="connsiteX3" fmla="*/ 0 w 441957"/>
              <a:gd name="connsiteY3" fmla="*/ 446840 h 446840"/>
              <a:gd name="connsiteX4" fmla="*/ 2382 w 441957"/>
              <a:gd name="connsiteY4" fmla="*/ 278606 h 446840"/>
              <a:gd name="connsiteX0" fmla="*/ 2382 w 441957"/>
              <a:gd name="connsiteY0" fmla="*/ 278606 h 446840"/>
              <a:gd name="connsiteX1" fmla="*/ 441957 w 441957"/>
              <a:gd name="connsiteY1" fmla="*/ 0 h 446840"/>
              <a:gd name="connsiteX2" fmla="*/ 439576 w 441957"/>
              <a:gd name="connsiteY2" fmla="*/ 182521 h 446840"/>
              <a:gd name="connsiteX3" fmla="*/ 0 w 441957"/>
              <a:gd name="connsiteY3" fmla="*/ 446840 h 446840"/>
              <a:gd name="connsiteX4" fmla="*/ 2382 w 441957"/>
              <a:gd name="connsiteY4" fmla="*/ 278606 h 44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57" h="446840">
                <a:moveTo>
                  <a:pt x="2382" y="278606"/>
                </a:moveTo>
                <a:lnTo>
                  <a:pt x="441957" y="0"/>
                </a:lnTo>
                <a:cubicBezTo>
                  <a:pt x="441163" y="60840"/>
                  <a:pt x="440370" y="121681"/>
                  <a:pt x="439576" y="182521"/>
                </a:cubicBezTo>
                <a:lnTo>
                  <a:pt x="0" y="446840"/>
                </a:lnTo>
                <a:lnTo>
                  <a:pt x="2382" y="2786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0701796-ED00-49E9-B75F-85651DEED65B}"/>
              </a:ext>
            </a:extLst>
          </p:cNvPr>
          <p:cNvSpPr txBox="1">
            <a:spLocks/>
          </p:cNvSpPr>
          <p:nvPr/>
        </p:nvSpPr>
        <p:spPr>
          <a:xfrm>
            <a:off x="828675" y="1817158"/>
            <a:ext cx="10534650" cy="9223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>
                <a:latin typeface="Bahnschrift SemiBold" panose="020B0502040204020203" pitchFamily="34" charset="0"/>
              </a:rPr>
              <a:t>Спасибо за внимание!</a:t>
            </a:r>
            <a:endParaRPr lang="ru-RU" sz="6000" b="1" dirty="0">
              <a:latin typeface="Bahnschrift SemiBold" panose="020B0502040204020203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0B02837-4BD5-4591-BECB-5389F51D1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67" y="2888213"/>
            <a:ext cx="1636946" cy="163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35EB4BF-8177-44B1-B99A-5FF2532D0AF3}"/>
              </a:ext>
            </a:extLst>
          </p:cNvPr>
          <p:cNvSpPr/>
          <p:nvPr/>
        </p:nvSpPr>
        <p:spPr>
          <a:xfrm>
            <a:off x="4525681" y="282476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Bahnschrift SemiBold"/>
              </a:rPr>
              <a:t>Руководитель проекта:</a:t>
            </a:r>
          </a:p>
          <a:p>
            <a:r>
              <a:rPr lang="ru-RU" sz="2800" b="1" dirty="0">
                <a:latin typeface="Bahnschrift SemiBold"/>
              </a:rPr>
              <a:t>Подколзин Павел Сергеевич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Bahnschrift SemiBold"/>
              </a:rPr>
              <a:t>pavel2001sergeevich@yandex.ru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Bahnschrift SemiBold"/>
            </a:endParaRPr>
          </a:p>
          <a:p>
            <a:r>
              <a:rPr lang="ru-RU" sz="2800" b="1" dirty="0">
                <a:latin typeface="Bahnschrift SemiBold"/>
              </a:rPr>
              <a:t>+7(9</a:t>
            </a:r>
            <a:r>
              <a:rPr lang="en-US" sz="2800" b="1" dirty="0">
                <a:latin typeface="Bahnschrift SemiBold"/>
              </a:rPr>
              <a:t>53</a:t>
            </a:r>
            <a:r>
              <a:rPr lang="ru-RU" sz="2800" b="1" dirty="0">
                <a:latin typeface="Bahnschrift SemiBold"/>
              </a:rPr>
              <a:t>)</a:t>
            </a:r>
            <a:r>
              <a:rPr lang="en-US" sz="2800" b="1" dirty="0">
                <a:latin typeface="Bahnschrift SemiBold"/>
              </a:rPr>
              <a:t>196</a:t>
            </a:r>
            <a:r>
              <a:rPr lang="ru-RU" sz="2800" b="1" dirty="0">
                <a:latin typeface="Bahnschrift SemiBold"/>
              </a:rPr>
              <a:t>-</a:t>
            </a:r>
            <a:r>
              <a:rPr lang="en-US" sz="2800" b="1" dirty="0">
                <a:latin typeface="Bahnschrift SemiBold"/>
              </a:rPr>
              <a:t>92</a:t>
            </a:r>
            <a:r>
              <a:rPr lang="ru-RU" sz="2800" b="1" dirty="0">
                <a:latin typeface="Bahnschrift SemiBold"/>
              </a:rPr>
              <a:t>-</a:t>
            </a:r>
            <a:r>
              <a:rPr lang="en-US" sz="2800" b="1" dirty="0">
                <a:latin typeface="Bahnschrift SemiBold"/>
              </a:rPr>
              <a:t>1</a:t>
            </a:r>
            <a:r>
              <a:rPr lang="ru-RU" sz="2800" b="1" dirty="0">
                <a:latin typeface="Bahnschrift SemiBold"/>
              </a:rPr>
              <a:t>1</a:t>
            </a:r>
          </a:p>
        </p:txBody>
      </p:sp>
      <p:pic>
        <p:nvPicPr>
          <p:cNvPr id="14" name="Рисунок 121">
            <a:extLst>
              <a:ext uri="{FF2B5EF4-FFF2-40B4-BE49-F238E27FC236}">
                <a16:creationId xmlns:a16="http://schemas.microsoft.com/office/drawing/2014/main" id="{91E4F32D-DCBF-4DCC-B7A8-4A5085D51D58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26840" y="84506"/>
            <a:ext cx="655200" cy="960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Номер слайда 4"/>
          <p:cNvSpPr/>
          <p:nvPr/>
        </p:nvSpPr>
        <p:spPr>
          <a:xfrm>
            <a:off x="8700120" y="6372720"/>
            <a:ext cx="337068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2680" tIns="56160" rIns="112680" bIns="56160" anchor="ctr">
            <a:noAutofit/>
          </a:bodyPr>
          <a:lstStyle/>
          <a:p>
            <a:pPr algn="r">
              <a:lnSpc>
                <a:spcPct val="100000"/>
              </a:lnSpc>
            </a:pPr>
            <a:fld id="{3568573A-6EF7-452D-B293-5651FC28FC37}" type="slidenum">
              <a:rPr lang="ru-RU" sz="1970" b="0" strike="noStrike" spc="-1">
                <a:solidFill>
                  <a:srgbClr val="FFFFFF"/>
                </a:solidFill>
                <a:latin typeface="Calibri"/>
                <a:ea typeface="DejaVu Sans"/>
              </a:rPr>
              <a:t>2</a:t>
            </a:fld>
            <a:endParaRPr lang="ru-RU" sz="1970" b="0" strike="noStrike" spc="-1">
              <a:latin typeface="Arial"/>
            </a:endParaRPr>
          </a:p>
        </p:txBody>
      </p:sp>
      <p:sp>
        <p:nvSpPr>
          <p:cNvPr id="118" name="TextBox 5"/>
          <p:cNvSpPr/>
          <p:nvPr/>
        </p:nvSpPr>
        <p:spPr>
          <a:xfrm>
            <a:off x="4416866" y="202880"/>
            <a:ext cx="5279400" cy="8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000" b="1" strike="noStrike" spc="-1" dirty="0">
                <a:solidFill>
                  <a:srgbClr val="262626"/>
                </a:solidFill>
                <a:latin typeface="Calibri"/>
                <a:ea typeface="DejaVu Sans"/>
              </a:rPr>
              <a:t>Проблема</a:t>
            </a:r>
            <a:endParaRPr lang="ru-RU" sz="5000" b="0" strike="noStrike" spc="-1" dirty="0">
              <a:latin typeface="Arial"/>
            </a:endParaRPr>
          </a:p>
        </p:txBody>
      </p:sp>
      <p:pic>
        <p:nvPicPr>
          <p:cNvPr id="119" name="Рисунок 121"/>
          <p:cNvPicPr/>
          <p:nvPr/>
        </p:nvPicPr>
        <p:blipFill>
          <a:blip r:embed="rId2"/>
          <a:stretch/>
        </p:blipFill>
        <p:spPr>
          <a:xfrm>
            <a:off x="203040" y="203040"/>
            <a:ext cx="655200" cy="960120"/>
          </a:xfrm>
          <a:prstGeom prst="rect">
            <a:avLst/>
          </a:prstGeom>
          <a:ln w="0">
            <a:noFill/>
          </a:ln>
        </p:spPr>
      </p:pic>
      <p:sp>
        <p:nvSpPr>
          <p:cNvPr id="120" name="PlaceHolder 1"/>
          <p:cNvSpPr>
            <a:spLocks noGrp="1"/>
          </p:cNvSpPr>
          <p:nvPr>
            <p:ph type="subTitle"/>
          </p:nvPr>
        </p:nvSpPr>
        <p:spPr>
          <a:xfrm>
            <a:off x="240840" y="1915200"/>
            <a:ext cx="8615520" cy="32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3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Недостаточное развитие национальных компьютерных технологий проектирования электрических и гибридных силовых установок автотранспортных средств.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Увеличенные сроки разработки и вывода продукта на рынок.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Низкая конкурентоспособность отечественного рынка в целом.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21" name="Рисунок 123"/>
          <p:cNvPicPr/>
          <p:nvPr/>
        </p:nvPicPr>
        <p:blipFill>
          <a:blip r:embed="rId3"/>
          <a:stretch/>
        </p:blipFill>
        <p:spPr>
          <a:xfrm>
            <a:off x="8857800" y="2030400"/>
            <a:ext cx="3332880" cy="3123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Номер слайда 4"/>
          <p:cNvSpPr/>
          <p:nvPr/>
        </p:nvSpPr>
        <p:spPr>
          <a:xfrm>
            <a:off x="8700120" y="6372720"/>
            <a:ext cx="337068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2680" tIns="56160" rIns="112680" bIns="56160" anchor="ctr">
            <a:noAutofit/>
          </a:bodyPr>
          <a:lstStyle/>
          <a:p>
            <a:pPr algn="r">
              <a:lnSpc>
                <a:spcPct val="100000"/>
              </a:lnSpc>
            </a:pPr>
            <a:fld id="{C8CFAA40-788F-48BE-989C-68A7218A384A}" type="slidenum">
              <a:rPr lang="ru-RU" sz="1970" b="0" strike="noStrike" spc="-1">
                <a:solidFill>
                  <a:srgbClr val="FFFFFF"/>
                </a:solidFill>
                <a:latin typeface="Calibri"/>
                <a:ea typeface="DejaVu Sans"/>
              </a:rPr>
              <a:t>3</a:t>
            </a:fld>
            <a:endParaRPr lang="ru-RU" sz="1970" b="0" strike="noStrike" spc="-1">
              <a:latin typeface="Arial"/>
            </a:endParaRPr>
          </a:p>
        </p:txBody>
      </p:sp>
      <p:sp>
        <p:nvSpPr>
          <p:cNvPr id="139" name="TextBox 1"/>
          <p:cNvSpPr/>
          <p:nvPr/>
        </p:nvSpPr>
        <p:spPr>
          <a:xfrm>
            <a:off x="3545640" y="194760"/>
            <a:ext cx="706932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000" b="1" strike="noStrike" spc="-1">
                <a:solidFill>
                  <a:srgbClr val="262626"/>
                </a:solidFill>
                <a:latin typeface="Calibri"/>
                <a:ea typeface="DejaVu Sans"/>
              </a:rPr>
              <a:t>Анализ ситуации</a:t>
            </a:r>
            <a:endParaRPr lang="ru-RU" sz="5000" b="0" strike="noStrike" spc="-1">
              <a:latin typeface="Arial"/>
            </a:endParaRPr>
          </a:p>
        </p:txBody>
      </p:sp>
      <p:pic>
        <p:nvPicPr>
          <p:cNvPr id="140" name="Рисунок 150"/>
          <p:cNvPicPr/>
          <p:nvPr/>
        </p:nvPicPr>
        <p:blipFill>
          <a:blip r:embed="rId2"/>
          <a:stretch/>
        </p:blipFill>
        <p:spPr>
          <a:xfrm>
            <a:off x="203040" y="203040"/>
            <a:ext cx="655200" cy="960120"/>
          </a:xfrm>
          <a:prstGeom prst="rect">
            <a:avLst/>
          </a:prstGeom>
          <a:ln w="0">
            <a:noFill/>
          </a:ln>
        </p:spPr>
      </p:pic>
      <p:pic>
        <p:nvPicPr>
          <p:cNvPr id="141" name="Picture 2"/>
          <p:cNvPicPr/>
          <p:nvPr/>
        </p:nvPicPr>
        <p:blipFill>
          <a:blip r:embed="rId3"/>
          <a:stretch/>
        </p:blipFill>
        <p:spPr>
          <a:xfrm>
            <a:off x="380880" y="1163520"/>
            <a:ext cx="10965240" cy="4942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124"/>
          <p:cNvPicPr/>
          <p:nvPr/>
        </p:nvPicPr>
        <p:blipFill>
          <a:blip r:embed="rId2"/>
          <a:stretch/>
        </p:blipFill>
        <p:spPr>
          <a:xfrm>
            <a:off x="7098120" y="3153600"/>
            <a:ext cx="5092560" cy="3182400"/>
          </a:xfrm>
          <a:prstGeom prst="rect">
            <a:avLst/>
          </a:prstGeom>
          <a:ln w="0">
            <a:noFill/>
          </a:ln>
        </p:spPr>
      </p:pic>
      <p:sp>
        <p:nvSpPr>
          <p:cNvPr id="123" name="Номер слайда 5"/>
          <p:cNvSpPr/>
          <p:nvPr/>
        </p:nvSpPr>
        <p:spPr>
          <a:xfrm>
            <a:off x="8700120" y="6372720"/>
            <a:ext cx="337068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2680" tIns="56160" rIns="112680" bIns="56160" anchor="ctr">
            <a:noAutofit/>
          </a:bodyPr>
          <a:lstStyle/>
          <a:p>
            <a:pPr algn="r">
              <a:lnSpc>
                <a:spcPct val="100000"/>
              </a:lnSpc>
            </a:pPr>
            <a:fld id="{A081D4C2-5EB4-49E6-A161-6A8E3C06FD45}" type="slidenum">
              <a:rPr lang="ru-RU" sz="1970" b="0" strike="noStrike" spc="-1">
                <a:solidFill>
                  <a:srgbClr val="FFFFFF"/>
                </a:solidFill>
                <a:latin typeface="Calibri"/>
                <a:ea typeface="DejaVu Sans"/>
              </a:rPr>
              <a:t>4</a:t>
            </a:fld>
            <a:endParaRPr lang="ru-RU" sz="1970" b="0" strike="noStrike" spc="-1">
              <a:latin typeface="Arial"/>
            </a:endParaRPr>
          </a:p>
        </p:txBody>
      </p:sp>
      <p:sp>
        <p:nvSpPr>
          <p:cNvPr id="124" name="TextBox 6"/>
          <p:cNvSpPr/>
          <p:nvPr/>
        </p:nvSpPr>
        <p:spPr>
          <a:xfrm>
            <a:off x="3240000" y="228600"/>
            <a:ext cx="5279400" cy="8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000" b="1" strike="noStrike" spc="-1" dirty="0">
                <a:solidFill>
                  <a:srgbClr val="262626"/>
                </a:solidFill>
                <a:latin typeface="Calibri"/>
                <a:ea typeface="DejaVu Sans"/>
              </a:rPr>
              <a:t>Цель </a:t>
            </a:r>
            <a:endParaRPr lang="ru-RU" sz="5000" b="0" strike="noStrike" spc="-1" dirty="0">
              <a:latin typeface="Arial"/>
            </a:endParaRPr>
          </a:p>
        </p:txBody>
      </p:sp>
      <p:pic>
        <p:nvPicPr>
          <p:cNvPr id="125" name="Рисунок 129"/>
          <p:cNvPicPr/>
          <p:nvPr/>
        </p:nvPicPr>
        <p:blipFill>
          <a:blip r:embed="rId3"/>
          <a:stretch/>
        </p:blipFill>
        <p:spPr>
          <a:xfrm>
            <a:off x="203040" y="203040"/>
            <a:ext cx="655200" cy="960120"/>
          </a:xfrm>
          <a:prstGeom prst="rect">
            <a:avLst/>
          </a:prstGeom>
          <a:ln w="0">
            <a:noFill/>
          </a:ln>
        </p:spPr>
      </p:pic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457120" y="1478280"/>
            <a:ext cx="11277760" cy="10333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indent="0" algn="just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Разработка цифровой модели и программного обеспечения процесса проектирования транспортных средств с гибридными и электрическими силовыми установками</a:t>
            </a:r>
          </a:p>
        </p:txBody>
      </p:sp>
      <p:sp>
        <p:nvSpPr>
          <p:cNvPr id="127" name="Прямоугольник 131"/>
          <p:cNvSpPr/>
          <p:nvPr/>
        </p:nvSpPr>
        <p:spPr>
          <a:xfrm>
            <a:off x="313546" y="3742267"/>
            <a:ext cx="7805987" cy="39686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Внедрение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данного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ПО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существенно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упростит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и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сократит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сроки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проектирования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и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постановки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на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производство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отечественных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конкурентоспособных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электрических и гибридных силовых установок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автотранспортных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средств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Номер слайда 6"/>
          <p:cNvSpPr/>
          <p:nvPr/>
        </p:nvSpPr>
        <p:spPr>
          <a:xfrm>
            <a:off x="8700120" y="6372720"/>
            <a:ext cx="337068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2680" tIns="56160" rIns="112680" bIns="56160" anchor="ctr">
            <a:noAutofit/>
          </a:bodyPr>
          <a:lstStyle/>
          <a:p>
            <a:pPr algn="r">
              <a:lnSpc>
                <a:spcPct val="100000"/>
              </a:lnSpc>
            </a:pPr>
            <a:fld id="{BF62137A-10A2-4D3C-8AB8-A99D3B8B3765}" type="slidenum">
              <a:rPr lang="ru-RU" sz="1970" b="0" strike="noStrike" spc="-1">
                <a:solidFill>
                  <a:srgbClr val="FFFFFF"/>
                </a:solidFill>
                <a:latin typeface="Calibri"/>
                <a:ea typeface="DejaVu Sans"/>
              </a:rPr>
              <a:t>5</a:t>
            </a:fld>
            <a:endParaRPr lang="ru-RU" sz="1970" b="0" strike="noStrike" spc="-1">
              <a:latin typeface="Arial"/>
            </a:endParaRPr>
          </a:p>
        </p:txBody>
      </p:sp>
      <p:sp>
        <p:nvSpPr>
          <p:cNvPr id="129" name="TextBox 7"/>
          <p:cNvSpPr/>
          <p:nvPr/>
        </p:nvSpPr>
        <p:spPr>
          <a:xfrm>
            <a:off x="3240000" y="228600"/>
            <a:ext cx="527940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000" b="1" strike="noStrike" spc="-1">
                <a:solidFill>
                  <a:srgbClr val="262626"/>
                </a:solidFill>
                <a:latin typeface="Calibri"/>
                <a:ea typeface="DejaVu Sans"/>
              </a:rPr>
              <a:t>Задачи</a:t>
            </a:r>
            <a:endParaRPr lang="ru-RU" sz="5000" b="0" strike="noStrike" spc="-1">
              <a:latin typeface="Arial"/>
            </a:endParaRPr>
          </a:p>
        </p:txBody>
      </p:sp>
      <p:pic>
        <p:nvPicPr>
          <p:cNvPr id="130" name="Рисунок 136"/>
          <p:cNvPicPr/>
          <p:nvPr/>
        </p:nvPicPr>
        <p:blipFill>
          <a:blip r:embed="rId2"/>
          <a:stretch/>
        </p:blipFill>
        <p:spPr>
          <a:xfrm>
            <a:off x="203040" y="203040"/>
            <a:ext cx="655200" cy="960120"/>
          </a:xfrm>
          <a:prstGeom prst="rect">
            <a:avLst/>
          </a:prstGeom>
          <a:ln w="0">
            <a:noFill/>
          </a:ln>
        </p:spPr>
      </p:pic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215280" y="1543259"/>
            <a:ext cx="11855520" cy="5036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AutoNum type="arabicPeriod"/>
              <a:tabLst>
                <a:tab pos="0" algn="l"/>
              </a:tabLst>
            </a:pPr>
            <a:r>
              <a:rPr lang="ru-RU" sz="2000" dirty="0"/>
              <a:t>Реализация концепции единого подхода к цифровому имитационному моделированию электрических и гибридных силовых установок автотранспортных средств.</a:t>
            </a:r>
          </a:p>
          <a:p>
            <a:pPr marL="342900" indent="-34290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AutoNum type="arabicPeriod"/>
              <a:tabLst>
                <a:tab pos="0" algn="l"/>
              </a:tabLst>
            </a:pPr>
            <a:r>
              <a:rPr lang="ru-RU" sz="2000" dirty="0"/>
              <a:t>Разработка комплекса математических моделей автотранспортного средства с электрической и гибридной силовой установкой. </a:t>
            </a:r>
          </a:p>
          <a:p>
            <a:pPr marL="342900" indent="-34290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AutoNum type="arabicPeriod"/>
              <a:tabLst>
                <a:tab pos="0" algn="l"/>
              </a:tabLst>
            </a:pPr>
            <a:r>
              <a:rPr lang="ru-RU" sz="2000" dirty="0"/>
              <a:t>Исследования динамических эффектов, связанных с функционированием АТС на установившихся и переходных режимах.</a:t>
            </a:r>
          </a:p>
          <a:p>
            <a:pPr marL="342900" indent="-34290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AutoNum type="arabicPeriod"/>
              <a:tabLst>
                <a:tab pos="0" algn="l"/>
              </a:tabLst>
            </a:pPr>
            <a:r>
              <a:rPr lang="ru-RU" sz="2000" dirty="0"/>
              <a:t>Установление закономерностей влияния конструктивных и эксплуатационных параметров силовых установок, параметров шасси, дорожных условий и режима эксплуатации на </a:t>
            </a:r>
            <a:r>
              <a:rPr lang="ru-RU" sz="2000" dirty="0" err="1"/>
              <a:t>тяговоскоростные</a:t>
            </a:r>
            <a:r>
              <a:rPr lang="ru-RU" sz="2000" dirty="0"/>
              <a:t> показатели и экономичность АТС. </a:t>
            </a:r>
          </a:p>
          <a:p>
            <a:pPr marL="342900" indent="-34290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AutoNum type="arabicPeriod"/>
              <a:tabLst>
                <a:tab pos="0" algn="l"/>
              </a:tabLst>
            </a:pPr>
            <a:r>
              <a:rPr lang="ru-RU" sz="2000" dirty="0"/>
              <a:t>Разработка методики проектировочных расчетов АТС с электрической или гибридной силовой установкой. </a:t>
            </a:r>
          </a:p>
          <a:p>
            <a:pPr marL="342900" indent="-34290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AutoNum type="arabicPeriod"/>
              <a:tabLst>
                <a:tab pos="0" algn="l"/>
              </a:tabLst>
            </a:pPr>
            <a:r>
              <a:rPr lang="ru-RU" sz="2000" dirty="0"/>
              <a:t>Авторский программный комплекс, реализующий концепцию «цифровых двойников» автотранспортных средств с различными типами силовых установок.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132" name="Рисунок 138"/>
          <p:cNvPicPr/>
          <p:nvPr/>
        </p:nvPicPr>
        <p:blipFill>
          <a:blip r:embed="rId3"/>
          <a:stretch/>
        </p:blipFill>
        <p:spPr>
          <a:xfrm>
            <a:off x="7044840" y="88200"/>
            <a:ext cx="873720" cy="1209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Рисунок 139"/>
          <p:cNvPicPr/>
          <p:nvPr/>
        </p:nvPicPr>
        <p:blipFill>
          <a:blip r:embed="rId2">
            <a:biLevel thresh="50000"/>
          </a:blip>
          <a:stretch/>
        </p:blipFill>
        <p:spPr>
          <a:xfrm>
            <a:off x="8861506" y="253565"/>
            <a:ext cx="1679493" cy="1555667"/>
          </a:xfrm>
          <a:prstGeom prst="rect">
            <a:avLst/>
          </a:prstGeom>
          <a:ln w="0">
            <a:noFill/>
          </a:ln>
        </p:spPr>
      </p:pic>
      <p:sp>
        <p:nvSpPr>
          <p:cNvPr id="134" name="Номер слайда 8"/>
          <p:cNvSpPr/>
          <p:nvPr/>
        </p:nvSpPr>
        <p:spPr>
          <a:xfrm>
            <a:off x="8700120" y="6372720"/>
            <a:ext cx="337068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2680" tIns="56160" rIns="112680" bIns="56160" anchor="ctr">
            <a:noAutofit/>
          </a:bodyPr>
          <a:lstStyle/>
          <a:p>
            <a:pPr algn="r">
              <a:lnSpc>
                <a:spcPct val="100000"/>
              </a:lnSpc>
            </a:pPr>
            <a:fld id="{F24EF6C5-3B0C-4C86-9240-1685812FB8EA}" type="slidenum">
              <a:rPr lang="ru-RU" sz="1970" b="0" strike="noStrike" spc="-1">
                <a:solidFill>
                  <a:srgbClr val="FFFFFF"/>
                </a:solidFill>
                <a:latin typeface="Calibri"/>
                <a:ea typeface="DejaVu Sans"/>
              </a:rPr>
              <a:t>6</a:t>
            </a:fld>
            <a:endParaRPr lang="ru-RU" sz="1970" b="0" strike="noStrike" spc="-1">
              <a:latin typeface="Arial"/>
            </a:endParaRPr>
          </a:p>
        </p:txBody>
      </p:sp>
      <p:sp>
        <p:nvSpPr>
          <p:cNvPr id="135" name="TextBox 8"/>
          <p:cNvSpPr/>
          <p:nvPr/>
        </p:nvSpPr>
        <p:spPr>
          <a:xfrm>
            <a:off x="3240000" y="517914"/>
            <a:ext cx="527940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000" b="1" strike="noStrike" spc="-1" dirty="0">
                <a:solidFill>
                  <a:srgbClr val="262626"/>
                </a:solidFill>
                <a:latin typeface="Calibri"/>
                <a:ea typeface="DejaVu Sans"/>
              </a:rPr>
              <a:t>Научная новизна</a:t>
            </a:r>
            <a:endParaRPr lang="ru-RU" sz="5000" b="0" strike="noStrike" spc="-1" dirty="0">
              <a:latin typeface="Arial"/>
            </a:endParaRPr>
          </a:p>
        </p:txBody>
      </p:sp>
      <p:pic>
        <p:nvPicPr>
          <p:cNvPr id="136" name="Рисунок 144"/>
          <p:cNvPicPr/>
          <p:nvPr/>
        </p:nvPicPr>
        <p:blipFill>
          <a:blip r:embed="rId3"/>
          <a:stretch/>
        </p:blipFill>
        <p:spPr>
          <a:xfrm>
            <a:off x="203040" y="203040"/>
            <a:ext cx="655200" cy="960120"/>
          </a:xfrm>
          <a:prstGeom prst="rect">
            <a:avLst/>
          </a:prstGeom>
          <a:ln w="0">
            <a:noFill/>
          </a:ln>
        </p:spPr>
      </p:pic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336480" y="1588152"/>
            <a:ext cx="11855520" cy="4676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1414"/>
              </a:spcBef>
              <a:buNone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Научная новизна проекта заключается в разработке теоретических основ цифрового имитационного моделирования перспективных традиционных, электрических и гибридных силовых установок автотранспортных средств, исследовании динамических эффектов, связанных с функционированием АТС на установившихся и переходных режимах, а также установлении закономерностей влияния конструктивных и эксплуатационных параметров силовых установок, параметров шасси, дорожных условий и режима эксплуатации на тягово-скоростные показатели и экономичность АТС.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 1"/>
          <p:cNvSpPr/>
          <p:nvPr/>
        </p:nvSpPr>
        <p:spPr>
          <a:xfrm>
            <a:off x="8700120" y="6372720"/>
            <a:ext cx="337068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2680" tIns="56160" rIns="112680" bIns="56160" anchor="ctr">
            <a:noAutofit/>
          </a:bodyPr>
          <a:lstStyle/>
          <a:p>
            <a:pPr algn="r">
              <a:lnSpc>
                <a:spcPct val="100000"/>
              </a:lnSpc>
            </a:pPr>
            <a:fld id="{8ED6FA21-7597-4A74-8264-B27E0BC75FFA}" type="slidenum">
              <a:rPr lang="ru-RU" sz="1970" b="0" strike="noStrike" spc="-1">
                <a:solidFill>
                  <a:srgbClr val="FFFFFF"/>
                </a:solidFill>
                <a:latin typeface="Calibri"/>
                <a:ea typeface="DejaVu Sans"/>
              </a:rPr>
              <a:t>7</a:t>
            </a:fld>
            <a:endParaRPr lang="ru-RU" sz="1970" b="0" strike="noStrike" spc="-1">
              <a:latin typeface="Arial"/>
            </a:endParaRPr>
          </a:p>
        </p:txBody>
      </p:sp>
      <p:sp>
        <p:nvSpPr>
          <p:cNvPr id="143" name="TextBox 2"/>
          <p:cNvSpPr/>
          <p:nvPr/>
        </p:nvSpPr>
        <p:spPr>
          <a:xfrm>
            <a:off x="2770372" y="-41709"/>
            <a:ext cx="706932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000" b="1" strike="noStrike" spc="-1">
                <a:solidFill>
                  <a:srgbClr val="262626"/>
                </a:solidFill>
                <a:latin typeface="Calibri"/>
                <a:ea typeface="DejaVu Sans"/>
              </a:rPr>
              <a:t>Конкурентный анализ</a:t>
            </a:r>
            <a:endParaRPr lang="ru-RU" sz="5000" b="0" strike="noStrike" spc="-1">
              <a:latin typeface="Arial"/>
            </a:endParaRPr>
          </a:p>
        </p:txBody>
      </p:sp>
      <p:pic>
        <p:nvPicPr>
          <p:cNvPr id="144" name="Рисунок 156"/>
          <p:cNvPicPr/>
          <p:nvPr/>
        </p:nvPicPr>
        <p:blipFill>
          <a:blip r:embed="rId2"/>
          <a:stretch/>
        </p:blipFill>
        <p:spPr>
          <a:xfrm>
            <a:off x="203040" y="203040"/>
            <a:ext cx="655200" cy="960120"/>
          </a:xfrm>
          <a:prstGeom prst="rect">
            <a:avLst/>
          </a:prstGeom>
          <a:ln w="0">
            <a:noFill/>
          </a:ln>
        </p:spPr>
      </p:pic>
      <p:pic>
        <p:nvPicPr>
          <p:cNvPr id="145" name="Рисунок 157"/>
          <p:cNvPicPr/>
          <p:nvPr/>
        </p:nvPicPr>
        <p:blipFill>
          <a:blip r:embed="rId3"/>
          <a:stretch/>
        </p:blipFill>
        <p:spPr>
          <a:xfrm>
            <a:off x="742520" y="4708744"/>
            <a:ext cx="455602" cy="443260"/>
          </a:xfrm>
          <a:prstGeom prst="rect">
            <a:avLst/>
          </a:prstGeom>
          <a:ln w="0">
            <a:noFill/>
          </a:ln>
        </p:spPr>
      </p:pic>
      <p:pic>
        <p:nvPicPr>
          <p:cNvPr id="147" name="Рисунок 159"/>
          <p:cNvPicPr/>
          <p:nvPr/>
        </p:nvPicPr>
        <p:blipFill>
          <a:blip r:embed="rId4"/>
          <a:stretch/>
        </p:blipFill>
        <p:spPr>
          <a:xfrm>
            <a:off x="742520" y="4056739"/>
            <a:ext cx="455603" cy="443260"/>
          </a:xfrm>
          <a:prstGeom prst="rect">
            <a:avLst/>
          </a:prstGeom>
          <a:ln w="0">
            <a:noFill/>
          </a:ln>
        </p:spPr>
      </p:pic>
      <p:pic>
        <p:nvPicPr>
          <p:cNvPr id="150" name="Рисунок 149"/>
          <p:cNvPicPr/>
          <p:nvPr/>
        </p:nvPicPr>
        <p:blipFill>
          <a:blip r:embed="rId5"/>
          <a:stretch/>
        </p:blipFill>
        <p:spPr>
          <a:xfrm>
            <a:off x="433620" y="2919360"/>
            <a:ext cx="1191600" cy="866880"/>
          </a:xfrm>
          <a:prstGeom prst="rect">
            <a:avLst/>
          </a:prstGeom>
          <a:ln w="0">
            <a:noFill/>
          </a:ln>
        </p:spPr>
      </p:pic>
      <p:pic>
        <p:nvPicPr>
          <p:cNvPr id="152" name="Рисунок 151"/>
          <p:cNvPicPr/>
          <p:nvPr/>
        </p:nvPicPr>
        <p:blipFill>
          <a:blip r:embed="rId6"/>
          <a:stretch/>
        </p:blipFill>
        <p:spPr>
          <a:xfrm>
            <a:off x="273653" y="1563416"/>
            <a:ext cx="1541160" cy="866880"/>
          </a:xfrm>
          <a:prstGeom prst="rect">
            <a:avLst/>
          </a:prstGeom>
          <a:ln w="0">
            <a:noFill/>
          </a:ln>
        </p:spPr>
      </p:pic>
      <p:sp>
        <p:nvSpPr>
          <p:cNvPr id="153" name="Прямоугольник 2"/>
          <p:cNvSpPr/>
          <p:nvPr/>
        </p:nvSpPr>
        <p:spPr>
          <a:xfrm>
            <a:off x="1843560" y="1133743"/>
            <a:ext cx="10089600" cy="67325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950" b="0" strike="noStrike" spc="-1" dirty="0">
                <a:solidFill>
                  <a:srgbClr val="000000"/>
                </a:solidFill>
                <a:ea typeface="DejaVu Sans"/>
              </a:rPr>
              <a:t>Altair HyperWorks – это многопрофильное программное обеспечение для моделирования в области автомобилестроения, машиностроения или промышленной инженерии</a:t>
            </a:r>
            <a:r>
              <a:rPr lang="ru-RU" sz="1950" spc="-1" dirty="0">
                <a:solidFill>
                  <a:srgbClr val="000000"/>
                </a:solidFill>
              </a:rPr>
              <a:t>. Крупнейшая в мире независимая компания по разработке, моделированию и тестированию силовых агрегатов (гибридных, двигателей внутреннего сгорания, трансмиссий, электроприводов, аккумуляторов и программного обеспечения) для легковых автомобилей, грузовиков и больших двигателей.</a:t>
            </a:r>
          </a:p>
          <a:p>
            <a:pPr algn="just"/>
            <a:r>
              <a:rPr lang="ru-RU" sz="1950" b="0" strike="noStrike" spc="-1" dirty="0">
                <a:solidFill>
                  <a:srgbClr val="000000"/>
                </a:solidFill>
                <a:ea typeface="DejaVu Sans"/>
              </a:rPr>
              <a:t>Ansys Motor-CAD – это специализированный инструмент проектирования электрических машин для быстрого мультифизического моделирования конструкций двигателей во всём рабочем диапазоне крутящего момента и частоты вращения.</a:t>
            </a:r>
          </a:p>
          <a:p>
            <a:pPr algn="just"/>
            <a:r>
              <a:rPr lang="ru-RU" sz="1950" b="0" strike="noStrike" spc="-1" dirty="0">
                <a:solidFill>
                  <a:srgbClr val="000000"/>
                </a:solidFill>
                <a:ea typeface="DejaVu Sans"/>
              </a:rPr>
              <a:t>AVL BOOST ™ – это полностью интегрированное программное обеспечение для моделирования двигателя. </a:t>
            </a:r>
          </a:p>
          <a:p>
            <a:pPr algn="just"/>
            <a:r>
              <a:rPr lang="ru-RU" sz="1950" b="0" strike="noStrike" spc="-1" dirty="0">
                <a:solidFill>
                  <a:srgbClr val="000000"/>
                </a:solidFill>
                <a:ea typeface="DejaVu Sans"/>
              </a:rPr>
              <a:t>AVL CRUISE™ – это гибкое решение для моделирования трансмиссии автомобиля, поддерживающее широкий спектр применений.</a:t>
            </a:r>
          </a:p>
          <a:p>
            <a:pPr algn="l"/>
            <a:r>
              <a:rPr lang="ru-RU" sz="1950" b="0" i="0" dirty="0">
                <a:effectLst/>
              </a:rPr>
              <a:t>LMS Imagine.Lab AMESim – комплексная платформа 1D многодисциплинарного системного моделирования мехатронных систем. Платформа позволяет оценить функциональные требования на начальной стадии проектирования изделия или системы и заканчивая стадией доводки.</a:t>
            </a:r>
          </a:p>
          <a:p>
            <a:pPr algn="just"/>
            <a:endParaRPr lang="ru-RU" sz="2000" b="0" strike="noStrike" spc="-1" dirty="0">
              <a:latin typeface="Arial"/>
            </a:endParaRPr>
          </a:p>
          <a:p>
            <a:pPr algn="just"/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spc="-1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929E37-62FA-4E34-8D8C-362AAB1DA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12" y="5583876"/>
            <a:ext cx="1379242" cy="3974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25D546B-ACC6-440D-A487-87A16980D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5308342"/>
              </p:ext>
            </p:extLst>
          </p:nvPr>
        </p:nvGraphicFramePr>
        <p:xfrm>
          <a:off x="0" y="-13386"/>
          <a:ext cx="12573001" cy="7455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6D0A31-B4E2-4208-AEB8-DE50C1A16F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612" y="62186"/>
            <a:ext cx="1025400" cy="1025400"/>
          </a:xfrm>
          <a:prstGeom prst="rect">
            <a:avLst/>
          </a:prstGeom>
        </p:spPr>
      </p:pic>
      <p:sp>
        <p:nvSpPr>
          <p:cNvPr id="134" name="Номер слайда 8"/>
          <p:cNvSpPr/>
          <p:nvPr/>
        </p:nvSpPr>
        <p:spPr>
          <a:xfrm>
            <a:off x="8700120" y="6372720"/>
            <a:ext cx="337068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2680" tIns="56160" rIns="112680" bIns="56160" anchor="ctr">
            <a:noAutofit/>
          </a:bodyPr>
          <a:lstStyle/>
          <a:p>
            <a:pPr algn="r">
              <a:lnSpc>
                <a:spcPct val="100000"/>
              </a:lnSpc>
            </a:pPr>
            <a:fld id="{F24EF6C5-3B0C-4C86-9240-1685812FB8EA}" type="slidenum">
              <a:rPr lang="ru-RU" sz="1970" b="0" strike="noStrike" spc="-1">
                <a:solidFill>
                  <a:srgbClr val="FFFFFF"/>
                </a:solidFill>
                <a:latin typeface="Calibri"/>
                <a:ea typeface="DejaVu Sans"/>
              </a:rPr>
              <a:t>8</a:t>
            </a:fld>
            <a:endParaRPr lang="ru-RU" sz="1970" b="0" strike="noStrike" spc="-1">
              <a:latin typeface="Arial"/>
            </a:endParaRPr>
          </a:p>
        </p:txBody>
      </p:sp>
      <p:sp>
        <p:nvSpPr>
          <p:cNvPr id="135" name="TextBox 8"/>
          <p:cNvSpPr/>
          <p:nvPr/>
        </p:nvSpPr>
        <p:spPr>
          <a:xfrm>
            <a:off x="1630314" y="-13386"/>
            <a:ext cx="8289690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262626"/>
                </a:solidFill>
                <a:latin typeface="Calibri"/>
                <a:ea typeface="DejaVu Sans"/>
              </a:rPr>
              <a:t>Основные направления коммерциализации</a:t>
            </a:r>
            <a:endParaRPr lang="ru-RU" sz="4000" b="0" strike="noStrike" spc="-1" dirty="0">
              <a:latin typeface="Arial"/>
            </a:endParaRPr>
          </a:p>
        </p:txBody>
      </p:sp>
      <p:pic>
        <p:nvPicPr>
          <p:cNvPr id="136" name="Рисунок 144"/>
          <p:cNvPicPr/>
          <p:nvPr/>
        </p:nvPicPr>
        <p:blipFill>
          <a:blip r:embed="rId4"/>
          <a:stretch/>
        </p:blipFill>
        <p:spPr>
          <a:xfrm>
            <a:off x="203040" y="203040"/>
            <a:ext cx="655200" cy="9601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55010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Номер слайда 4"/>
          <p:cNvSpPr/>
          <p:nvPr/>
        </p:nvSpPr>
        <p:spPr>
          <a:xfrm>
            <a:off x="8700120" y="6372720"/>
            <a:ext cx="337068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2680" tIns="56160" rIns="112680" bIns="56160" anchor="ctr">
            <a:noAutofit/>
          </a:bodyPr>
          <a:lstStyle/>
          <a:p>
            <a:pPr algn="r">
              <a:lnSpc>
                <a:spcPct val="100000"/>
              </a:lnSpc>
            </a:pPr>
            <a:fld id="{C3511498-C628-440C-B82E-81AF29D2B4DC}" type="slidenum">
              <a:rPr lang="ru-RU" sz="1970" b="0" strike="noStrike" spc="-1">
                <a:solidFill>
                  <a:srgbClr val="FFFFFF"/>
                </a:solidFill>
                <a:latin typeface="Calibri"/>
                <a:ea typeface="DejaVu Sans"/>
              </a:rPr>
              <a:t>9</a:t>
            </a:fld>
            <a:endParaRPr lang="ru-RU" sz="1970" b="0" strike="noStrike" spc="-1">
              <a:latin typeface="Arial"/>
            </a:endParaRPr>
          </a:p>
        </p:txBody>
      </p:sp>
      <p:sp>
        <p:nvSpPr>
          <p:cNvPr id="161" name="TextBox 5"/>
          <p:cNvSpPr/>
          <p:nvPr/>
        </p:nvSpPr>
        <p:spPr>
          <a:xfrm>
            <a:off x="2588400" y="209520"/>
            <a:ext cx="7009560" cy="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000" b="1" strike="noStrike" spc="-1">
                <a:solidFill>
                  <a:srgbClr val="262626"/>
                </a:solidFill>
                <a:latin typeface="Calibri"/>
                <a:ea typeface="DejaVu Sans"/>
              </a:rPr>
              <a:t>Бизнес-модель</a:t>
            </a:r>
            <a:endParaRPr lang="ru-RU" sz="5000" b="0" strike="noStrike" spc="-1">
              <a:latin typeface="Arial"/>
            </a:endParaRPr>
          </a:p>
        </p:txBody>
      </p:sp>
      <p:pic>
        <p:nvPicPr>
          <p:cNvPr id="162" name="Рисунок 174"/>
          <p:cNvPicPr/>
          <p:nvPr/>
        </p:nvPicPr>
        <p:blipFill>
          <a:blip r:embed="rId2"/>
          <a:stretch/>
        </p:blipFill>
        <p:spPr>
          <a:xfrm>
            <a:off x="203040" y="203040"/>
            <a:ext cx="655200" cy="960120"/>
          </a:xfrm>
          <a:prstGeom prst="rect">
            <a:avLst/>
          </a:prstGeom>
          <a:ln w="0">
            <a:noFill/>
          </a:ln>
        </p:spPr>
      </p:pic>
      <p:sp>
        <p:nvSpPr>
          <p:cNvPr id="163" name="Прямоугольник 175"/>
          <p:cNvSpPr/>
          <p:nvPr/>
        </p:nvSpPr>
        <p:spPr>
          <a:xfrm>
            <a:off x="251166" y="1131550"/>
            <a:ext cx="5936400" cy="315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i="1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1. Ценностное предложение.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заключается в создании программного обеспечения (ПО), позволяющего моделировать работу транспортных средств с электрической и гибридной силовыми установками, для проведения вычислительного эксперимента при разработке или доводке уже существующих конструкций автотранспортных средств. Основными преимуществами ПО в сравнении с аналогами является невысокая стоимость ПО. Продукт не является зарубежным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. </a:t>
            </a:r>
            <a:r>
              <a:rPr lang="ru-RU" spc="-1" dirty="0">
                <a:solidFill>
                  <a:srgbClr val="000000"/>
                </a:solidFill>
                <a:latin typeface="Arial"/>
                <a:ea typeface="Microsoft YaHei"/>
              </a:rPr>
              <a:t>Относительная простота расширения функционала продукта.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64" name="Прямоугольник 176"/>
          <p:cNvSpPr/>
          <p:nvPr/>
        </p:nvSpPr>
        <p:spPr>
          <a:xfrm>
            <a:off x="251166" y="4691880"/>
            <a:ext cx="5036400" cy="290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i="1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2. Целевые сегменты потребителей.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B2B – автомобилестроительные и двигателестроительные предприятия.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B2G – университеты, заинтересованные в проведенных транспортных исследований, а также внедрении ПО в курс обучения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65" name="Прямоугольник 177"/>
          <p:cNvSpPr/>
          <p:nvPr/>
        </p:nvSpPr>
        <p:spPr>
          <a:xfrm>
            <a:off x="6235692" y="1033740"/>
            <a:ext cx="5121826" cy="26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i="1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3. Каналы продаж.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Основными каналами продаж являются продажа лицензии на установленный срок (например, 1 год), а также проведение НИОКР и ОКР, разработка образовательных курсов и виртуальных лабораторных работ с использованием разработанного ПО. Ценностное предложение компании доносится путём проведения переговоров, интернет-ресурсов. 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66" name="Прямоугольник 178"/>
          <p:cNvSpPr/>
          <p:nvPr/>
        </p:nvSpPr>
        <p:spPr>
          <a:xfrm>
            <a:off x="6187566" y="4691880"/>
            <a:ext cx="5036399" cy="213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i="1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4. Взаимоотношение с клиентами.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Персональная поддержка пользователей, а также дополнительные услуги по индивидуальному и групповому обучению.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167" name="Рисунок 179"/>
          <p:cNvPicPr/>
          <p:nvPr/>
        </p:nvPicPr>
        <p:blipFill>
          <a:blip r:embed="rId3">
            <a:biLevel thresh="50000"/>
            <a:alphaModFix amt="99000"/>
          </a:blip>
          <a:stretch/>
        </p:blipFill>
        <p:spPr>
          <a:xfrm>
            <a:off x="8280000" y="313200"/>
            <a:ext cx="945360" cy="945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5309</TotalTime>
  <Words>920</Words>
  <Application>Microsoft Office PowerPoint</Application>
  <PresentationFormat>Широкоэкранный</PresentationFormat>
  <Paragraphs>109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Bahnschrift SemiBold</vt:lpstr>
      <vt:lpstr>Calibri</vt:lpstr>
      <vt:lpstr>Symbol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subject/>
  <dc:creator>Sergei Stepantsov</dc:creator>
  <dc:description/>
  <cp:lastModifiedBy>Сергей Подколзин</cp:lastModifiedBy>
  <cp:revision>178</cp:revision>
  <dcterms:created xsi:type="dcterms:W3CDTF">2022-04-03T18:35:56Z</dcterms:created>
  <dcterms:modified xsi:type="dcterms:W3CDTF">2023-11-10T21:36:14Z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10</vt:i4>
  </property>
</Properties>
</file>