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6" r:id="rId1"/>
  </p:sldMasterIdLst>
  <p:notesMasterIdLst>
    <p:notesMasterId r:id="rId13"/>
  </p:notesMasterIdLst>
  <p:sldIdLst>
    <p:sldId id="256" r:id="rId2"/>
    <p:sldId id="259" r:id="rId3"/>
    <p:sldId id="261" r:id="rId4"/>
    <p:sldId id="264" r:id="rId5"/>
    <p:sldId id="262" r:id="rId6"/>
    <p:sldId id="269" r:id="rId7"/>
    <p:sldId id="268" r:id="rId8"/>
    <p:sldId id="263" r:id="rId9"/>
    <p:sldId id="266" r:id="rId10"/>
    <p:sldId id="265" r:id="rId11"/>
    <p:sldId id="267" r:id="rId12"/>
  </p:sldIdLst>
  <p:sldSz cx="20104100" cy="11315700"/>
  <p:notesSz cx="9144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833"/>
    <a:srgbClr val="FF7575"/>
    <a:srgbClr val="FFC9C9"/>
    <a:srgbClr val="FFFF66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F2DE63D5-997A-4646-A377-4702673A728D}" styleName="Светлый стиль 2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93D81CF-94F2-401A-BA57-92F5A7B2D0C5}" styleName="Средний стиль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E929F9F4-4A8F-4326-A1B4-22849713DDAB}" styleName="Темный стиль 1 — акцент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Темный стиль 1 — акцент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Темный стиль 1 — акцент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Темный стиль 1 — акцент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Темный стиль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202B0CA-FC54-4496-8BCA-5EF66A818D29}" styleName="Темный стиль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7E9639D4-E3E2-4D34-9284-5A2195B3D0D7}" styleName="Светлый стиль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306799F8-075E-4A3A-A7F6-7FBC6576F1A4}" styleName="Стиль из темы 2 - акцент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FD0F851-EC5A-4D38-B0AD-8093EC10F338}" styleName="Светлый стиль 1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DA37D80-6434-44D0-A028-1B22A696006F}" styleName="Светлый стиль 3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0660B408-B3CF-4A94-85FC-2B1E0A45F4A2}" styleName="Темный стиль 2 — акцент 1/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72833802-FEF1-4C79-8D5D-14CF1EAF98D9}" styleName="Светлый стиль 2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DCAF9ED-07DC-4A11-8D7F-57B35C25682E}" styleName="Средний стиль 1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799B23B-EC83-4686-B30A-512413B5E67A}" styleName="Светлый стиль 3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ABFCF23-3B69-468F-B69F-88F6DE6A72F2}" styleName="Средний стиль 1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E3FDE45-AF77-4B5C-9715-49D594BDF05E}" styleName="Светлый стиль 1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352" autoAdjust="0"/>
  </p:normalViewPr>
  <p:slideViewPr>
    <p:cSldViewPr snapToGrid="0">
      <p:cViewPr varScale="1">
        <p:scale>
          <a:sx n="52" d="100"/>
          <a:sy n="52" d="100"/>
        </p:scale>
        <p:origin x="557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kaki\Desktop\&#1076;&#1080;&#1072;&#1075;&#1088;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ru-RU" sz="20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Динамика</a:t>
            </a:r>
            <a:r>
              <a:rPr lang="ru-RU" sz="2000" baseline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выработки и потребления э/э в ЕНЭС, млрд кВт*ч</a:t>
            </a:r>
            <a:endParaRPr lang="ru-RU" sz="200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layout>
        <c:manualLayout>
          <c:xMode val="edge"/>
          <c:yMode val="edge"/>
          <c:x val="1.91111111111111E-2"/>
          <c:y val="4.166666666666666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v>Выработка э/э, млрд кВт*ч</c:v>
          </c:tx>
          <c:spPr>
            <a:ln w="28575" cap="rnd">
              <a:solidFill>
                <a:schemeClr val="tx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tx2"/>
              </a:solidFill>
              <a:ln w="9525">
                <a:solidFill>
                  <a:schemeClr val="tx2"/>
                </a:solidFill>
              </a:ln>
              <a:effectLst/>
            </c:spPr>
          </c:marker>
          <c:dLbls>
            <c:dLbl>
              <c:idx val="5"/>
              <c:layout>
                <c:manualLayout>
                  <c:x val="-5.7277777777777879E-2"/>
                  <c:y val="-9.024314668999712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4AFC-4E8D-AB47-C1017D99D13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Лист1!$F$38:$L$38</c:f>
              <c:numCache>
                <c:formatCode>General</c:formatCode>
                <c:ptCount val="7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</c:numCache>
            </c:numRef>
          </c:cat>
          <c:val>
            <c:numRef>
              <c:f>Лист1!$F$36:$L$36</c:f>
              <c:numCache>
                <c:formatCode>General</c:formatCode>
                <c:ptCount val="7"/>
                <c:pt idx="0">
                  <c:v>1026.9000000000001</c:v>
                </c:pt>
                <c:pt idx="1">
                  <c:v>1048.5</c:v>
                </c:pt>
                <c:pt idx="2">
                  <c:v>1053.9000000000001</c:v>
                </c:pt>
                <c:pt idx="3">
                  <c:v>1070.9000000000001</c:v>
                </c:pt>
                <c:pt idx="4">
                  <c:v>1080.5999999999999</c:v>
                </c:pt>
                <c:pt idx="5">
                  <c:v>1047</c:v>
                </c:pt>
                <c:pt idx="6">
                  <c:v>1114.5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AFC-4E8D-AB47-C1017D99D138}"/>
            </c:ext>
          </c:extLst>
        </c:ser>
        <c:ser>
          <c:idx val="1"/>
          <c:order val="1"/>
          <c:tx>
            <c:v>Потребление э/э, млрд кВт*ч</c:v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Pt>
            <c:idx val="4"/>
            <c:marker>
              <c:symbol val="circle"/>
              <c:size val="5"/>
              <c:spPr>
                <a:solidFill>
                  <a:schemeClr val="accent1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accent1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4AFC-4E8D-AB47-C1017D99D13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Лист1!$F$37:$L$37</c:f>
              <c:numCache>
                <c:formatCode>General</c:formatCode>
                <c:ptCount val="7"/>
                <c:pt idx="0">
                  <c:v>1008.3</c:v>
                </c:pt>
                <c:pt idx="1">
                  <c:v>1026.9000000000001</c:v>
                </c:pt>
                <c:pt idx="2">
                  <c:v>1039.9000000000001</c:v>
                </c:pt>
                <c:pt idx="3">
                  <c:v>1055.5999999999999</c:v>
                </c:pt>
                <c:pt idx="4">
                  <c:v>1059.4000000000001</c:v>
                </c:pt>
                <c:pt idx="5">
                  <c:v>1033.7</c:v>
                </c:pt>
                <c:pt idx="6">
                  <c:v>1090.4000000000001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4AFC-4E8D-AB47-C1017D99D138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367829976"/>
        <c:axId val="367830304"/>
      </c:lineChart>
      <c:catAx>
        <c:axId val="3678299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367830304"/>
        <c:crosses val="autoZero"/>
        <c:auto val="1"/>
        <c:lblAlgn val="ctr"/>
        <c:lblOffset val="100"/>
        <c:noMultiLvlLbl val="0"/>
      </c:catAx>
      <c:valAx>
        <c:axId val="36783030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3678299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image" Target="../media/image23.jpg"/><Relationship Id="rId4" Type="http://schemas.openxmlformats.org/officeDocument/2006/relationships/image" Target="../media/image26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image" Target="../media/image23.jpg"/><Relationship Id="rId4" Type="http://schemas.openxmlformats.org/officeDocument/2006/relationships/image" Target="../media/image26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0B377B4-5E21-42E1-AC40-E2D8C061144A}" type="doc">
      <dgm:prSet loTypeId="urn:microsoft.com/office/officeart/2005/8/layout/venn2" loCatId="relationship" qsTypeId="urn:microsoft.com/office/officeart/2005/8/quickstyle/3d7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878922A-6DF7-45C0-B065-A974B86E0081}">
      <dgm:prSet phldrT="[Текст]" custT="1"/>
      <dgm:spPr>
        <a:solidFill>
          <a:srgbClr val="7030A0"/>
        </a:solidFill>
      </dgm:spPr>
      <dgm:t>
        <a:bodyPr/>
        <a:lstStyle/>
        <a:p>
          <a:r>
            <a:rPr lang="ru-RU" sz="3200" dirty="0" smtClean="0"/>
            <a:t>ТА</a:t>
          </a:r>
          <a:r>
            <a:rPr lang="en-US" sz="3200" dirty="0" smtClean="0"/>
            <a:t>M</a:t>
          </a:r>
          <a:endParaRPr lang="ru-RU" sz="3200" dirty="0" smtClean="0"/>
        </a:p>
        <a:p>
          <a:r>
            <a:rPr lang="ru-RU" sz="3200" dirty="0" smtClean="0"/>
            <a:t>10 млрд руб.</a:t>
          </a:r>
          <a:endParaRPr lang="ru-RU" sz="3200" dirty="0"/>
        </a:p>
      </dgm:t>
    </dgm:pt>
    <dgm:pt modelId="{7E3BA274-7117-4120-BE91-E3EC11C6EE28}" type="parTrans" cxnId="{4700C892-21E5-4413-B27E-12C98D51BF8B}">
      <dgm:prSet/>
      <dgm:spPr/>
      <dgm:t>
        <a:bodyPr/>
        <a:lstStyle/>
        <a:p>
          <a:endParaRPr lang="ru-RU"/>
        </a:p>
      </dgm:t>
    </dgm:pt>
    <dgm:pt modelId="{6786E3A9-8B50-44AF-B15C-2B1747A6F496}" type="sibTrans" cxnId="{4700C892-21E5-4413-B27E-12C98D51BF8B}">
      <dgm:prSet/>
      <dgm:spPr/>
      <dgm:t>
        <a:bodyPr/>
        <a:lstStyle/>
        <a:p>
          <a:endParaRPr lang="ru-RU"/>
        </a:p>
      </dgm:t>
    </dgm:pt>
    <dgm:pt modelId="{64A7AE8B-2DEB-4210-B380-47F2E28ACD71}">
      <dgm:prSet phldrT="[Текст]" custT="1"/>
      <dgm:spPr>
        <a:solidFill>
          <a:srgbClr val="FF3833"/>
        </a:solidFill>
      </dgm:spPr>
      <dgm:t>
        <a:bodyPr/>
        <a:lstStyle/>
        <a:p>
          <a:r>
            <a:rPr lang="en-US" sz="3200" dirty="0" smtClean="0"/>
            <a:t>SAM</a:t>
          </a:r>
          <a:endParaRPr lang="ru-RU" sz="3200" dirty="0" smtClean="0"/>
        </a:p>
        <a:p>
          <a:r>
            <a:rPr lang="ru-RU" sz="3200" dirty="0" smtClean="0"/>
            <a:t>5 млрд руб.</a:t>
          </a:r>
        </a:p>
        <a:p>
          <a:endParaRPr lang="ru-RU" sz="1800" dirty="0"/>
        </a:p>
      </dgm:t>
    </dgm:pt>
    <dgm:pt modelId="{D9F58B32-5B02-41B2-9118-D702FC7B37C7}" type="parTrans" cxnId="{31A6479C-200F-4DBC-B70C-DF598A4A240E}">
      <dgm:prSet/>
      <dgm:spPr/>
      <dgm:t>
        <a:bodyPr/>
        <a:lstStyle/>
        <a:p>
          <a:endParaRPr lang="ru-RU"/>
        </a:p>
      </dgm:t>
    </dgm:pt>
    <dgm:pt modelId="{8862CAF8-3DCD-43C5-8142-3B23ABA920C0}" type="sibTrans" cxnId="{31A6479C-200F-4DBC-B70C-DF598A4A240E}">
      <dgm:prSet/>
      <dgm:spPr/>
      <dgm:t>
        <a:bodyPr/>
        <a:lstStyle/>
        <a:p>
          <a:endParaRPr lang="ru-RU"/>
        </a:p>
      </dgm:t>
    </dgm:pt>
    <dgm:pt modelId="{F7CFCB37-E800-4220-A9FA-C3435193450C}">
      <dgm:prSet phldrT="[Текст]" custT="1"/>
      <dgm:spPr/>
      <dgm:t>
        <a:bodyPr/>
        <a:lstStyle/>
        <a:p>
          <a:r>
            <a:rPr lang="en-US" sz="3200" dirty="0" smtClean="0"/>
            <a:t>SOM</a:t>
          </a:r>
          <a:endParaRPr lang="ru-RU" sz="3200" dirty="0" smtClean="0"/>
        </a:p>
        <a:p>
          <a:r>
            <a:rPr lang="ru-RU" sz="3200" dirty="0" smtClean="0"/>
            <a:t>1,5 млрд руб.</a:t>
          </a:r>
        </a:p>
        <a:p>
          <a:endParaRPr lang="ru-RU" sz="3200" dirty="0"/>
        </a:p>
      </dgm:t>
    </dgm:pt>
    <dgm:pt modelId="{FEB26C87-547B-45B9-AE55-BCE657944AB1}" type="parTrans" cxnId="{FE10A388-299C-44DD-9FB2-AB313039D426}">
      <dgm:prSet/>
      <dgm:spPr/>
      <dgm:t>
        <a:bodyPr/>
        <a:lstStyle/>
        <a:p>
          <a:endParaRPr lang="ru-RU"/>
        </a:p>
      </dgm:t>
    </dgm:pt>
    <dgm:pt modelId="{2C797C92-2099-409A-A359-BC3A5D32ADC2}" type="sibTrans" cxnId="{FE10A388-299C-44DD-9FB2-AB313039D426}">
      <dgm:prSet/>
      <dgm:spPr/>
      <dgm:t>
        <a:bodyPr/>
        <a:lstStyle/>
        <a:p>
          <a:endParaRPr lang="ru-RU"/>
        </a:p>
      </dgm:t>
    </dgm:pt>
    <dgm:pt modelId="{9A3F6BD0-BF6F-4884-AE53-3CE70785F786}" type="pres">
      <dgm:prSet presAssocID="{10B377B4-5E21-42E1-AC40-E2D8C061144A}" presName="Name0" presStyleCnt="0">
        <dgm:presLayoutVars>
          <dgm:chMax val="7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03B28D0-656C-417C-8A5A-A0026DE1B8E3}" type="pres">
      <dgm:prSet presAssocID="{10B377B4-5E21-42E1-AC40-E2D8C061144A}" presName="comp1" presStyleCnt="0"/>
      <dgm:spPr/>
    </dgm:pt>
    <dgm:pt modelId="{807AF69B-8406-46F3-8D33-0073059C1C57}" type="pres">
      <dgm:prSet presAssocID="{10B377B4-5E21-42E1-AC40-E2D8C061144A}" presName="circle1" presStyleLbl="node1" presStyleIdx="0" presStyleCnt="3"/>
      <dgm:spPr/>
      <dgm:t>
        <a:bodyPr/>
        <a:lstStyle/>
        <a:p>
          <a:endParaRPr lang="ru-RU"/>
        </a:p>
      </dgm:t>
    </dgm:pt>
    <dgm:pt modelId="{CFC3C1BF-EBEE-4AC6-A73B-CDDD78FF383A}" type="pres">
      <dgm:prSet presAssocID="{10B377B4-5E21-42E1-AC40-E2D8C061144A}" presName="c1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AE105A-ADE1-46BA-AF60-D626E7275721}" type="pres">
      <dgm:prSet presAssocID="{10B377B4-5E21-42E1-AC40-E2D8C061144A}" presName="comp2" presStyleCnt="0"/>
      <dgm:spPr/>
    </dgm:pt>
    <dgm:pt modelId="{E3A03B49-A830-4F83-8172-8D36D596EC33}" type="pres">
      <dgm:prSet presAssocID="{10B377B4-5E21-42E1-AC40-E2D8C061144A}" presName="circle2" presStyleLbl="node1" presStyleIdx="1" presStyleCnt="3"/>
      <dgm:spPr/>
      <dgm:t>
        <a:bodyPr/>
        <a:lstStyle/>
        <a:p>
          <a:endParaRPr lang="ru-RU"/>
        </a:p>
      </dgm:t>
    </dgm:pt>
    <dgm:pt modelId="{F08874EC-83EF-4458-8280-7A71D1889A3A}" type="pres">
      <dgm:prSet presAssocID="{10B377B4-5E21-42E1-AC40-E2D8C061144A}" presName="c2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8D315AB-1F54-42A7-9F5A-46C0AA8BAB3B}" type="pres">
      <dgm:prSet presAssocID="{10B377B4-5E21-42E1-AC40-E2D8C061144A}" presName="comp3" presStyleCnt="0"/>
      <dgm:spPr/>
    </dgm:pt>
    <dgm:pt modelId="{1A5A81A4-F996-447B-85DA-C7E2502E9679}" type="pres">
      <dgm:prSet presAssocID="{10B377B4-5E21-42E1-AC40-E2D8C061144A}" presName="circle3" presStyleLbl="node1" presStyleIdx="2" presStyleCnt="3"/>
      <dgm:spPr/>
      <dgm:t>
        <a:bodyPr/>
        <a:lstStyle/>
        <a:p>
          <a:endParaRPr lang="ru-RU"/>
        </a:p>
      </dgm:t>
    </dgm:pt>
    <dgm:pt modelId="{ED48CE31-A5AD-4FD6-A54F-E63328CCC047}" type="pres">
      <dgm:prSet presAssocID="{10B377B4-5E21-42E1-AC40-E2D8C061144A}" presName="c3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AE1D2AD-9F84-4018-B60D-C7934CBD5449}" type="presOf" srcId="{6878922A-6DF7-45C0-B065-A974B86E0081}" destId="{807AF69B-8406-46F3-8D33-0073059C1C57}" srcOrd="0" destOrd="0" presId="urn:microsoft.com/office/officeart/2005/8/layout/venn2"/>
    <dgm:cxn modelId="{A0E03EB6-9596-421E-9552-7EE0D8852824}" type="presOf" srcId="{F7CFCB37-E800-4220-A9FA-C3435193450C}" destId="{1A5A81A4-F996-447B-85DA-C7E2502E9679}" srcOrd="0" destOrd="0" presId="urn:microsoft.com/office/officeart/2005/8/layout/venn2"/>
    <dgm:cxn modelId="{31A6479C-200F-4DBC-B70C-DF598A4A240E}" srcId="{10B377B4-5E21-42E1-AC40-E2D8C061144A}" destId="{64A7AE8B-2DEB-4210-B380-47F2E28ACD71}" srcOrd="1" destOrd="0" parTransId="{D9F58B32-5B02-41B2-9118-D702FC7B37C7}" sibTransId="{8862CAF8-3DCD-43C5-8142-3B23ABA920C0}"/>
    <dgm:cxn modelId="{220925EF-3C1A-449C-9549-BBA310ECAE44}" type="presOf" srcId="{64A7AE8B-2DEB-4210-B380-47F2E28ACD71}" destId="{E3A03B49-A830-4F83-8172-8D36D596EC33}" srcOrd="0" destOrd="0" presId="urn:microsoft.com/office/officeart/2005/8/layout/venn2"/>
    <dgm:cxn modelId="{6A5DE525-2A60-47C2-AD91-5C4F0FA40935}" type="presOf" srcId="{F7CFCB37-E800-4220-A9FA-C3435193450C}" destId="{ED48CE31-A5AD-4FD6-A54F-E63328CCC047}" srcOrd="1" destOrd="0" presId="urn:microsoft.com/office/officeart/2005/8/layout/venn2"/>
    <dgm:cxn modelId="{935F66F9-5C75-4005-9DB9-2676944995C8}" type="presOf" srcId="{64A7AE8B-2DEB-4210-B380-47F2E28ACD71}" destId="{F08874EC-83EF-4458-8280-7A71D1889A3A}" srcOrd="1" destOrd="0" presId="urn:microsoft.com/office/officeart/2005/8/layout/venn2"/>
    <dgm:cxn modelId="{BAABDD14-0964-424F-A50E-7EC99086139E}" type="presOf" srcId="{6878922A-6DF7-45C0-B065-A974B86E0081}" destId="{CFC3C1BF-EBEE-4AC6-A73B-CDDD78FF383A}" srcOrd="1" destOrd="0" presId="urn:microsoft.com/office/officeart/2005/8/layout/venn2"/>
    <dgm:cxn modelId="{4700C892-21E5-4413-B27E-12C98D51BF8B}" srcId="{10B377B4-5E21-42E1-AC40-E2D8C061144A}" destId="{6878922A-6DF7-45C0-B065-A974B86E0081}" srcOrd="0" destOrd="0" parTransId="{7E3BA274-7117-4120-BE91-E3EC11C6EE28}" sibTransId="{6786E3A9-8B50-44AF-B15C-2B1747A6F496}"/>
    <dgm:cxn modelId="{FE10A388-299C-44DD-9FB2-AB313039D426}" srcId="{10B377B4-5E21-42E1-AC40-E2D8C061144A}" destId="{F7CFCB37-E800-4220-A9FA-C3435193450C}" srcOrd="2" destOrd="0" parTransId="{FEB26C87-547B-45B9-AE55-BCE657944AB1}" sibTransId="{2C797C92-2099-409A-A359-BC3A5D32ADC2}"/>
    <dgm:cxn modelId="{706DEC7F-ECCB-474F-8256-C9642FB0BB64}" type="presOf" srcId="{10B377B4-5E21-42E1-AC40-E2D8C061144A}" destId="{9A3F6BD0-BF6F-4884-AE53-3CE70785F786}" srcOrd="0" destOrd="0" presId="urn:microsoft.com/office/officeart/2005/8/layout/venn2"/>
    <dgm:cxn modelId="{0D0C9F78-49E9-4C50-ACF0-3A6AA47F2FB3}" type="presParOf" srcId="{9A3F6BD0-BF6F-4884-AE53-3CE70785F786}" destId="{B03B28D0-656C-417C-8A5A-A0026DE1B8E3}" srcOrd="0" destOrd="0" presId="urn:microsoft.com/office/officeart/2005/8/layout/venn2"/>
    <dgm:cxn modelId="{60F2FAA4-53CC-4FDE-BF7B-08A7CA65A588}" type="presParOf" srcId="{B03B28D0-656C-417C-8A5A-A0026DE1B8E3}" destId="{807AF69B-8406-46F3-8D33-0073059C1C57}" srcOrd="0" destOrd="0" presId="urn:microsoft.com/office/officeart/2005/8/layout/venn2"/>
    <dgm:cxn modelId="{42C3E116-0FB5-4DBD-941F-541F58682E67}" type="presParOf" srcId="{B03B28D0-656C-417C-8A5A-A0026DE1B8E3}" destId="{CFC3C1BF-EBEE-4AC6-A73B-CDDD78FF383A}" srcOrd="1" destOrd="0" presId="urn:microsoft.com/office/officeart/2005/8/layout/venn2"/>
    <dgm:cxn modelId="{58FB1FEC-D59B-44B5-92D1-827F53962737}" type="presParOf" srcId="{9A3F6BD0-BF6F-4884-AE53-3CE70785F786}" destId="{11AE105A-ADE1-46BA-AF60-D626E7275721}" srcOrd="1" destOrd="0" presId="urn:microsoft.com/office/officeart/2005/8/layout/venn2"/>
    <dgm:cxn modelId="{C5F0AB66-525C-4E68-9A5E-643527414F0C}" type="presParOf" srcId="{11AE105A-ADE1-46BA-AF60-D626E7275721}" destId="{E3A03B49-A830-4F83-8172-8D36D596EC33}" srcOrd="0" destOrd="0" presId="urn:microsoft.com/office/officeart/2005/8/layout/venn2"/>
    <dgm:cxn modelId="{6F9B85B4-4119-4F5A-A5E1-BEACFBCE1F48}" type="presParOf" srcId="{11AE105A-ADE1-46BA-AF60-D626E7275721}" destId="{F08874EC-83EF-4458-8280-7A71D1889A3A}" srcOrd="1" destOrd="0" presId="urn:microsoft.com/office/officeart/2005/8/layout/venn2"/>
    <dgm:cxn modelId="{31FE17CD-6BD8-46CF-990D-EE4374E3DE06}" type="presParOf" srcId="{9A3F6BD0-BF6F-4884-AE53-3CE70785F786}" destId="{E8D315AB-1F54-42A7-9F5A-46C0AA8BAB3B}" srcOrd="2" destOrd="0" presId="urn:microsoft.com/office/officeart/2005/8/layout/venn2"/>
    <dgm:cxn modelId="{D570E3CD-79E9-4CA2-A934-E1A32AF6BA33}" type="presParOf" srcId="{E8D315AB-1F54-42A7-9F5A-46C0AA8BAB3B}" destId="{1A5A81A4-F996-447B-85DA-C7E2502E9679}" srcOrd="0" destOrd="0" presId="urn:microsoft.com/office/officeart/2005/8/layout/venn2"/>
    <dgm:cxn modelId="{51CD1566-4E30-4A12-B482-14554115659C}" type="presParOf" srcId="{E8D315AB-1F54-42A7-9F5A-46C0AA8BAB3B}" destId="{ED48CE31-A5AD-4FD6-A54F-E63328CCC047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3235A2D-F17B-41F2-A467-5D3486AB0CFF}" type="doc">
      <dgm:prSet loTypeId="urn:microsoft.com/office/officeart/2008/layout/AlternatingHexagons" loCatId="list" qsTypeId="urn:microsoft.com/office/officeart/2005/8/quickstyle/3d6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FC0C531-ABB3-4A7C-9ABC-20D6AA7F78F9}">
      <dgm:prSet phldrT="[Текст]"/>
      <dgm:spPr>
        <a:blipFill dpi="0" rotWithShape="0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6810AA35-249A-49FF-BD7E-0DDDBA84E068}" type="parTrans" cxnId="{F0BCE86D-C1C6-4028-B3BC-AE59DF95F273}">
      <dgm:prSet/>
      <dgm:spPr/>
      <dgm:t>
        <a:bodyPr/>
        <a:lstStyle/>
        <a:p>
          <a:endParaRPr lang="ru-RU"/>
        </a:p>
      </dgm:t>
    </dgm:pt>
    <dgm:pt modelId="{721E1717-CAE2-4E5E-A3DB-8E8B4951F99D}" type="sibTrans" cxnId="{F0BCE86D-C1C6-4028-B3BC-AE59DF95F273}">
      <dgm:prSet/>
      <dgm:spPr>
        <a:blipFill dpi="0" rotWithShape="0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D22D6C40-8535-4726-B21E-27A37E727A2D}">
      <dgm:prSet phldrT="[Текст]"/>
      <dgm:spPr>
        <a:blipFill dpi="0" rotWithShape="0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F3C9ABED-2345-4BB4-B2C4-D24DDE6F8905}" type="parTrans" cxnId="{7A1ED25C-DE0A-45D1-8176-EF45B1303131}">
      <dgm:prSet/>
      <dgm:spPr/>
      <dgm:t>
        <a:bodyPr/>
        <a:lstStyle/>
        <a:p>
          <a:endParaRPr lang="ru-RU"/>
        </a:p>
      </dgm:t>
    </dgm:pt>
    <dgm:pt modelId="{02C69BAA-989A-4806-A6F4-67F67995ABE8}" type="sibTrans" cxnId="{7A1ED25C-DE0A-45D1-8176-EF45B1303131}">
      <dgm:prSet/>
      <dgm:spPr>
        <a:blipFill dpi="0" rotWithShape="0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1D4199A1-6444-44CE-9BBB-1F1DF8AF7662}" type="pres">
      <dgm:prSet presAssocID="{13235A2D-F17B-41F2-A467-5D3486AB0CFF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4166E35B-67C5-4FE7-AF7D-2BC21A8A1E10}" type="pres">
      <dgm:prSet presAssocID="{1FC0C531-ABB3-4A7C-9ABC-20D6AA7F78F9}" presName="composite" presStyleCnt="0"/>
      <dgm:spPr/>
    </dgm:pt>
    <dgm:pt modelId="{93D8A843-374C-4479-BDA4-47FA10876F64}" type="pres">
      <dgm:prSet presAssocID="{1FC0C531-ABB3-4A7C-9ABC-20D6AA7F78F9}" presName="Parent1" presStyleLbl="node1" presStyleIdx="0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444FC5E-B37F-4A62-9BFF-E3E362B994C0}" type="pres">
      <dgm:prSet presAssocID="{1FC0C531-ABB3-4A7C-9ABC-20D6AA7F78F9}" presName="Childtext1" presStyleLbl="revTx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FEA7D5-CB57-4020-A92C-0F984B868470}" type="pres">
      <dgm:prSet presAssocID="{1FC0C531-ABB3-4A7C-9ABC-20D6AA7F78F9}" presName="BalanceSpacing" presStyleCnt="0"/>
      <dgm:spPr/>
    </dgm:pt>
    <dgm:pt modelId="{204C018C-2E70-48CE-AA47-5E77D8F5EC98}" type="pres">
      <dgm:prSet presAssocID="{1FC0C531-ABB3-4A7C-9ABC-20D6AA7F78F9}" presName="BalanceSpacing1" presStyleCnt="0"/>
      <dgm:spPr/>
    </dgm:pt>
    <dgm:pt modelId="{DCA87A9A-0BAC-4080-A386-8D945FF76CC0}" type="pres">
      <dgm:prSet presAssocID="{721E1717-CAE2-4E5E-A3DB-8E8B4951F99D}" presName="Accent1Text" presStyleLbl="node1" presStyleIdx="1" presStyleCnt="4"/>
      <dgm:spPr/>
      <dgm:t>
        <a:bodyPr/>
        <a:lstStyle/>
        <a:p>
          <a:endParaRPr lang="ru-RU"/>
        </a:p>
      </dgm:t>
    </dgm:pt>
    <dgm:pt modelId="{151F3FD8-BDE3-4076-8127-A4CB8D6E1072}" type="pres">
      <dgm:prSet presAssocID="{721E1717-CAE2-4E5E-A3DB-8E8B4951F99D}" presName="spaceBetweenRectangles" presStyleCnt="0"/>
      <dgm:spPr/>
    </dgm:pt>
    <dgm:pt modelId="{B79D5876-453C-4A71-8A25-303D0856A324}" type="pres">
      <dgm:prSet presAssocID="{D22D6C40-8535-4726-B21E-27A37E727A2D}" presName="composite" presStyleCnt="0"/>
      <dgm:spPr/>
    </dgm:pt>
    <dgm:pt modelId="{91968542-D49A-4401-AC2D-D95933B490F0}" type="pres">
      <dgm:prSet presAssocID="{D22D6C40-8535-4726-B21E-27A37E727A2D}" presName="Parent1" presStyleLbl="node1" presStyleIdx="2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B018673-0EB7-4D4B-83F5-6D42B1FF5A63}" type="pres">
      <dgm:prSet presAssocID="{D22D6C40-8535-4726-B21E-27A37E727A2D}" presName="Childtext1" presStyleLbl="revTx" presStyleIdx="1" presStyleCnt="2">
        <dgm:presLayoutVars>
          <dgm:chMax val="0"/>
          <dgm:chPref val="0"/>
          <dgm:bulletEnabled val="1"/>
        </dgm:presLayoutVars>
      </dgm:prSet>
      <dgm:spPr/>
    </dgm:pt>
    <dgm:pt modelId="{E75F3A37-3A95-46BA-A25F-F35F8FFCE870}" type="pres">
      <dgm:prSet presAssocID="{D22D6C40-8535-4726-B21E-27A37E727A2D}" presName="BalanceSpacing" presStyleCnt="0"/>
      <dgm:spPr/>
    </dgm:pt>
    <dgm:pt modelId="{9E54745B-1B08-4485-90F4-D290BE5DAA9B}" type="pres">
      <dgm:prSet presAssocID="{D22D6C40-8535-4726-B21E-27A37E727A2D}" presName="BalanceSpacing1" presStyleCnt="0"/>
      <dgm:spPr/>
    </dgm:pt>
    <dgm:pt modelId="{62B87947-29C4-402E-9809-8A061457CD1C}" type="pres">
      <dgm:prSet presAssocID="{02C69BAA-989A-4806-A6F4-67F67995ABE8}" presName="Accent1Text" presStyleLbl="node1" presStyleIdx="3" presStyleCnt="4"/>
      <dgm:spPr/>
      <dgm:t>
        <a:bodyPr/>
        <a:lstStyle/>
        <a:p>
          <a:endParaRPr lang="ru-RU"/>
        </a:p>
      </dgm:t>
    </dgm:pt>
  </dgm:ptLst>
  <dgm:cxnLst>
    <dgm:cxn modelId="{B512ACAC-AF33-4335-B307-33F056A3FAF6}" type="presOf" srcId="{02C69BAA-989A-4806-A6F4-67F67995ABE8}" destId="{62B87947-29C4-402E-9809-8A061457CD1C}" srcOrd="0" destOrd="0" presId="urn:microsoft.com/office/officeart/2008/layout/AlternatingHexagons"/>
    <dgm:cxn modelId="{ED1FB54A-DF81-46F5-818E-EA666001ECC1}" type="presOf" srcId="{13235A2D-F17B-41F2-A467-5D3486AB0CFF}" destId="{1D4199A1-6444-44CE-9BBB-1F1DF8AF7662}" srcOrd="0" destOrd="0" presId="urn:microsoft.com/office/officeart/2008/layout/AlternatingHexagons"/>
    <dgm:cxn modelId="{7A1ED25C-DE0A-45D1-8176-EF45B1303131}" srcId="{13235A2D-F17B-41F2-A467-5D3486AB0CFF}" destId="{D22D6C40-8535-4726-B21E-27A37E727A2D}" srcOrd="1" destOrd="0" parTransId="{F3C9ABED-2345-4BB4-B2C4-D24DDE6F8905}" sibTransId="{02C69BAA-989A-4806-A6F4-67F67995ABE8}"/>
    <dgm:cxn modelId="{B80F2FC4-F628-4266-8A23-23D5DDCB9B2A}" type="presOf" srcId="{D22D6C40-8535-4726-B21E-27A37E727A2D}" destId="{91968542-D49A-4401-AC2D-D95933B490F0}" srcOrd="0" destOrd="0" presId="urn:microsoft.com/office/officeart/2008/layout/AlternatingHexagons"/>
    <dgm:cxn modelId="{F0BCE86D-C1C6-4028-B3BC-AE59DF95F273}" srcId="{13235A2D-F17B-41F2-A467-5D3486AB0CFF}" destId="{1FC0C531-ABB3-4A7C-9ABC-20D6AA7F78F9}" srcOrd="0" destOrd="0" parTransId="{6810AA35-249A-49FF-BD7E-0DDDBA84E068}" sibTransId="{721E1717-CAE2-4E5E-A3DB-8E8B4951F99D}"/>
    <dgm:cxn modelId="{7E299C43-054D-43BD-AD69-5443F65B820C}" type="presOf" srcId="{1FC0C531-ABB3-4A7C-9ABC-20D6AA7F78F9}" destId="{93D8A843-374C-4479-BDA4-47FA10876F64}" srcOrd="0" destOrd="0" presId="urn:microsoft.com/office/officeart/2008/layout/AlternatingHexagons"/>
    <dgm:cxn modelId="{1B4554E5-DE6D-4C1F-94FA-A2DD5DB00D0F}" type="presOf" srcId="{721E1717-CAE2-4E5E-A3DB-8E8B4951F99D}" destId="{DCA87A9A-0BAC-4080-A386-8D945FF76CC0}" srcOrd="0" destOrd="0" presId="urn:microsoft.com/office/officeart/2008/layout/AlternatingHexagons"/>
    <dgm:cxn modelId="{21E444EE-B10B-4B27-9861-DC3670A30DD9}" type="presParOf" srcId="{1D4199A1-6444-44CE-9BBB-1F1DF8AF7662}" destId="{4166E35B-67C5-4FE7-AF7D-2BC21A8A1E10}" srcOrd="0" destOrd="0" presId="urn:microsoft.com/office/officeart/2008/layout/AlternatingHexagons"/>
    <dgm:cxn modelId="{8D22FA62-4CF1-41D1-B9FC-71DE44C7EEF4}" type="presParOf" srcId="{4166E35B-67C5-4FE7-AF7D-2BC21A8A1E10}" destId="{93D8A843-374C-4479-BDA4-47FA10876F64}" srcOrd="0" destOrd="0" presId="urn:microsoft.com/office/officeart/2008/layout/AlternatingHexagons"/>
    <dgm:cxn modelId="{B7071D9D-5D78-4719-87BA-3937867C2AEC}" type="presParOf" srcId="{4166E35B-67C5-4FE7-AF7D-2BC21A8A1E10}" destId="{2444FC5E-B37F-4A62-9BFF-E3E362B994C0}" srcOrd="1" destOrd="0" presId="urn:microsoft.com/office/officeart/2008/layout/AlternatingHexagons"/>
    <dgm:cxn modelId="{3378414B-78DB-4D2C-8E26-DC248BD902C1}" type="presParOf" srcId="{4166E35B-67C5-4FE7-AF7D-2BC21A8A1E10}" destId="{7AFEA7D5-CB57-4020-A92C-0F984B868470}" srcOrd="2" destOrd="0" presId="urn:microsoft.com/office/officeart/2008/layout/AlternatingHexagons"/>
    <dgm:cxn modelId="{1F03E976-D974-45CA-AAE4-FB6FE992177D}" type="presParOf" srcId="{4166E35B-67C5-4FE7-AF7D-2BC21A8A1E10}" destId="{204C018C-2E70-48CE-AA47-5E77D8F5EC98}" srcOrd="3" destOrd="0" presId="urn:microsoft.com/office/officeart/2008/layout/AlternatingHexagons"/>
    <dgm:cxn modelId="{E5927807-823D-4BE6-9974-0A05048CAF6D}" type="presParOf" srcId="{4166E35B-67C5-4FE7-AF7D-2BC21A8A1E10}" destId="{DCA87A9A-0BAC-4080-A386-8D945FF76CC0}" srcOrd="4" destOrd="0" presId="urn:microsoft.com/office/officeart/2008/layout/AlternatingHexagons"/>
    <dgm:cxn modelId="{4F50FC3B-D94C-46FF-8399-96747E5176D5}" type="presParOf" srcId="{1D4199A1-6444-44CE-9BBB-1F1DF8AF7662}" destId="{151F3FD8-BDE3-4076-8127-A4CB8D6E1072}" srcOrd="1" destOrd="0" presId="urn:microsoft.com/office/officeart/2008/layout/AlternatingHexagons"/>
    <dgm:cxn modelId="{D43C7558-B041-4657-82D7-ED9430D565DE}" type="presParOf" srcId="{1D4199A1-6444-44CE-9BBB-1F1DF8AF7662}" destId="{B79D5876-453C-4A71-8A25-303D0856A324}" srcOrd="2" destOrd="0" presId="urn:microsoft.com/office/officeart/2008/layout/AlternatingHexagons"/>
    <dgm:cxn modelId="{248B095D-A7FD-458F-9CA5-99D21C662F0E}" type="presParOf" srcId="{B79D5876-453C-4A71-8A25-303D0856A324}" destId="{91968542-D49A-4401-AC2D-D95933B490F0}" srcOrd="0" destOrd="0" presId="urn:microsoft.com/office/officeart/2008/layout/AlternatingHexagons"/>
    <dgm:cxn modelId="{C41C7159-D18B-4861-BF41-9AA89ED500B8}" type="presParOf" srcId="{B79D5876-453C-4A71-8A25-303D0856A324}" destId="{6B018673-0EB7-4D4B-83F5-6D42B1FF5A63}" srcOrd="1" destOrd="0" presId="urn:microsoft.com/office/officeart/2008/layout/AlternatingHexagons"/>
    <dgm:cxn modelId="{6D7314AB-F8CE-4A5E-8A8F-200940B2F1E5}" type="presParOf" srcId="{B79D5876-453C-4A71-8A25-303D0856A324}" destId="{E75F3A37-3A95-46BA-A25F-F35F8FFCE870}" srcOrd="2" destOrd="0" presId="urn:microsoft.com/office/officeart/2008/layout/AlternatingHexagons"/>
    <dgm:cxn modelId="{5812F8CB-041B-49A8-A163-28A88ACF13EA}" type="presParOf" srcId="{B79D5876-453C-4A71-8A25-303D0856A324}" destId="{9E54745B-1B08-4485-90F4-D290BE5DAA9B}" srcOrd="3" destOrd="0" presId="urn:microsoft.com/office/officeart/2008/layout/AlternatingHexagons"/>
    <dgm:cxn modelId="{8ED9CE7B-D393-42D9-BC1B-2AF301B56917}" type="presParOf" srcId="{B79D5876-453C-4A71-8A25-303D0856A324}" destId="{62B87947-29C4-402E-9809-8A061457CD1C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7AF69B-8406-46F3-8D33-0073059C1C57}">
      <dsp:nvSpPr>
        <dsp:cNvPr id="0" name=""/>
        <dsp:cNvSpPr/>
      </dsp:nvSpPr>
      <dsp:spPr>
        <a:xfrm>
          <a:off x="0" y="21937"/>
          <a:ext cx="9259766" cy="9259766"/>
        </a:xfrm>
        <a:prstGeom prst="ellipse">
          <a:avLst/>
        </a:prstGeom>
        <a:solidFill>
          <a:srgbClr val="7030A0"/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/>
            <a:t>ТА</a:t>
          </a:r>
          <a:r>
            <a:rPr lang="en-US" sz="3200" kern="1200" dirty="0" smtClean="0"/>
            <a:t>M</a:t>
          </a:r>
          <a:endParaRPr lang="ru-RU" sz="3200" kern="1200" dirty="0" smtClean="0"/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/>
            <a:t>10 млрд руб.</a:t>
          </a:r>
          <a:endParaRPr lang="ru-RU" sz="3200" kern="1200" dirty="0"/>
        </a:p>
      </dsp:txBody>
      <dsp:txXfrm>
        <a:off x="3011738" y="484925"/>
        <a:ext cx="3236288" cy="1388964"/>
      </dsp:txXfrm>
    </dsp:sp>
    <dsp:sp modelId="{E3A03B49-A830-4F83-8172-8D36D596EC33}">
      <dsp:nvSpPr>
        <dsp:cNvPr id="0" name=""/>
        <dsp:cNvSpPr/>
      </dsp:nvSpPr>
      <dsp:spPr>
        <a:xfrm>
          <a:off x="1157470" y="2336878"/>
          <a:ext cx="6944824" cy="6944824"/>
        </a:xfrm>
        <a:prstGeom prst="ellipse">
          <a:avLst/>
        </a:prstGeom>
        <a:solidFill>
          <a:srgbClr val="FF3833"/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/>
            <a:t>SAM</a:t>
          </a:r>
          <a:endParaRPr lang="ru-RU" sz="3200" kern="1200" dirty="0" smtClean="0"/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/>
            <a:t>5 млрд руб.</a:t>
          </a: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/>
        </a:p>
      </dsp:txBody>
      <dsp:txXfrm>
        <a:off x="3011738" y="2770930"/>
        <a:ext cx="3236288" cy="1302154"/>
      </dsp:txXfrm>
    </dsp:sp>
    <dsp:sp modelId="{1A5A81A4-F996-447B-85DA-C7E2502E9679}">
      <dsp:nvSpPr>
        <dsp:cNvPr id="0" name=""/>
        <dsp:cNvSpPr/>
      </dsp:nvSpPr>
      <dsp:spPr>
        <a:xfrm>
          <a:off x="2314941" y="4651820"/>
          <a:ext cx="4629883" cy="462988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/>
            <a:t>SOM</a:t>
          </a:r>
          <a:endParaRPr lang="ru-RU" sz="3200" kern="1200" dirty="0" smtClean="0"/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/>
            <a:t>1,5 млрд руб.</a:t>
          </a: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200" kern="1200" dirty="0"/>
        </a:p>
      </dsp:txBody>
      <dsp:txXfrm>
        <a:off x="2992972" y="5809291"/>
        <a:ext cx="3273821" cy="231494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D8A843-374C-4479-BDA4-47FA10876F64}">
      <dsp:nvSpPr>
        <dsp:cNvPr id="0" name=""/>
        <dsp:cNvSpPr/>
      </dsp:nvSpPr>
      <dsp:spPr>
        <a:xfrm rot="5400000">
          <a:off x="4840492" y="676605"/>
          <a:ext cx="3179096" cy="2765814"/>
        </a:xfrm>
        <a:prstGeom prst="hexagon">
          <a:avLst>
            <a:gd name="adj" fmla="val 25000"/>
            <a:gd name="vf" fmla="val 115470"/>
          </a:avLst>
        </a:prstGeom>
        <a:blipFill dpi="0" rotWithShape="0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500" kern="1200" dirty="0"/>
        </a:p>
      </dsp:txBody>
      <dsp:txXfrm rot="-5400000">
        <a:off x="5478139" y="965373"/>
        <a:ext cx="1903802" cy="2188278"/>
      </dsp:txXfrm>
    </dsp:sp>
    <dsp:sp modelId="{2444FC5E-B37F-4A62-9BFF-E3E362B994C0}">
      <dsp:nvSpPr>
        <dsp:cNvPr id="0" name=""/>
        <dsp:cNvSpPr/>
      </dsp:nvSpPr>
      <dsp:spPr>
        <a:xfrm>
          <a:off x="7896876" y="1105783"/>
          <a:ext cx="3547871" cy="1907458"/>
        </a:xfrm>
        <a:prstGeom prst="rect">
          <a:avLst/>
        </a:prstGeom>
        <a:solidFill>
          <a:schemeClr val="lt1">
            <a:alpha val="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A87A9A-0BAC-4080-A386-8D945FF76CC0}">
      <dsp:nvSpPr>
        <dsp:cNvPr id="0" name=""/>
        <dsp:cNvSpPr/>
      </dsp:nvSpPr>
      <dsp:spPr>
        <a:xfrm rot="5400000">
          <a:off x="1853413" y="676605"/>
          <a:ext cx="3179096" cy="2765814"/>
        </a:xfrm>
        <a:prstGeom prst="hexagon">
          <a:avLst>
            <a:gd name="adj" fmla="val 25000"/>
            <a:gd name="vf" fmla="val 115470"/>
          </a:avLst>
        </a:prstGeom>
        <a:blipFill dpi="0" rotWithShape="0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/>
        </a:p>
      </dsp:txBody>
      <dsp:txXfrm rot="-5400000">
        <a:off x="2491060" y="965373"/>
        <a:ext cx="1903802" cy="2188278"/>
      </dsp:txXfrm>
    </dsp:sp>
    <dsp:sp modelId="{91968542-D49A-4401-AC2D-D95933B490F0}">
      <dsp:nvSpPr>
        <dsp:cNvPr id="0" name=""/>
        <dsp:cNvSpPr/>
      </dsp:nvSpPr>
      <dsp:spPr>
        <a:xfrm rot="5400000">
          <a:off x="3341230" y="3375022"/>
          <a:ext cx="3179096" cy="2765814"/>
        </a:xfrm>
        <a:prstGeom prst="hexagon">
          <a:avLst>
            <a:gd name="adj" fmla="val 25000"/>
            <a:gd name="vf" fmla="val 115470"/>
          </a:avLst>
        </a:prstGeom>
        <a:blipFill dpi="0" rotWithShape="0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500" kern="1200" dirty="0"/>
        </a:p>
      </dsp:txBody>
      <dsp:txXfrm rot="-5400000">
        <a:off x="3978877" y="3663790"/>
        <a:ext cx="1903802" cy="2188278"/>
      </dsp:txXfrm>
    </dsp:sp>
    <dsp:sp modelId="{6B018673-0EB7-4D4B-83F5-6D42B1FF5A63}">
      <dsp:nvSpPr>
        <dsp:cNvPr id="0" name=""/>
        <dsp:cNvSpPr/>
      </dsp:nvSpPr>
      <dsp:spPr>
        <a:xfrm>
          <a:off x="0" y="3804200"/>
          <a:ext cx="3433424" cy="1907458"/>
        </a:xfrm>
        <a:prstGeom prst="rect">
          <a:avLst/>
        </a:prstGeom>
        <a:solidFill>
          <a:schemeClr val="lt1">
            <a:alpha val="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B87947-29C4-402E-9809-8A061457CD1C}">
      <dsp:nvSpPr>
        <dsp:cNvPr id="0" name=""/>
        <dsp:cNvSpPr/>
      </dsp:nvSpPr>
      <dsp:spPr>
        <a:xfrm rot="5400000">
          <a:off x="6328309" y="3375022"/>
          <a:ext cx="3179096" cy="2765814"/>
        </a:xfrm>
        <a:prstGeom prst="hexagon">
          <a:avLst>
            <a:gd name="adj" fmla="val 25000"/>
            <a:gd name="vf" fmla="val 115470"/>
          </a:avLst>
        </a:prstGeom>
        <a:blipFill dpi="0" rotWithShape="0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/>
        </a:p>
      </dsp:txBody>
      <dsp:txXfrm rot="-5400000">
        <a:off x="6965956" y="3663790"/>
        <a:ext cx="1903802" cy="21882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821692-BF27-40C4-965F-36AECE58DE45}" type="datetimeFigureOut">
              <a:rPr lang="ru-RU" smtClean="0"/>
              <a:t>06.12.2022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516188" y="857250"/>
            <a:ext cx="4111625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915C88-CB37-43F1-91D8-DD5890713D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19991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915C88-CB37-43F1-91D8-DD5890713DE3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39660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915C88-CB37-43F1-91D8-DD5890713DE3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17929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915C88-CB37-43F1-91D8-DD5890713DE3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39556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915C88-CB37-43F1-91D8-DD5890713DE3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74326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915C88-CB37-43F1-91D8-DD5890713DE3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1395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915C88-CB37-43F1-91D8-DD5890713DE3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76663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915C88-CB37-43F1-91D8-DD5890713DE3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51983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2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2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2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E797F5-CD76-4057-A6E5-1CC02F2928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78239" y="2370060"/>
            <a:ext cx="15780576" cy="3939540"/>
          </a:xfrm>
        </p:spPr>
        <p:txBody>
          <a:bodyPr anchor="b">
            <a:normAutofit/>
          </a:bodyPr>
          <a:lstStyle>
            <a:lvl1pPr algn="ctr">
              <a:defRPr sz="11873" b="1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A6EF81A-E959-49E0-B655-B587E49FD1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7033" y="9018270"/>
            <a:ext cx="15078075" cy="1714502"/>
          </a:xfrm>
        </p:spPr>
        <p:txBody>
          <a:bodyPr/>
          <a:lstStyle>
            <a:lvl1pPr marL="0" indent="0" algn="ctr">
              <a:buNone/>
              <a:defRPr sz="3958">
                <a:solidFill>
                  <a:schemeClr val="bg2"/>
                </a:solidFill>
              </a:defRPr>
            </a:lvl1pPr>
            <a:lvl2pPr marL="753923" indent="0" algn="ctr">
              <a:buNone/>
              <a:defRPr sz="3298"/>
            </a:lvl2pPr>
            <a:lvl3pPr marL="1507846" indent="0" algn="ctr">
              <a:buNone/>
              <a:defRPr sz="2968"/>
            </a:lvl3pPr>
            <a:lvl4pPr marL="2261768" indent="0" algn="ctr">
              <a:buNone/>
              <a:defRPr sz="2638"/>
            </a:lvl4pPr>
            <a:lvl5pPr marL="3015691" indent="0" algn="ctr">
              <a:buNone/>
              <a:defRPr sz="2638"/>
            </a:lvl5pPr>
            <a:lvl6pPr marL="3769614" indent="0" algn="ctr">
              <a:buNone/>
              <a:defRPr sz="2638"/>
            </a:lvl6pPr>
            <a:lvl7pPr marL="4523537" indent="0" algn="ctr">
              <a:buNone/>
              <a:defRPr sz="2638"/>
            </a:lvl7pPr>
            <a:lvl8pPr marL="5277460" indent="0" algn="ctr">
              <a:buNone/>
              <a:defRPr sz="2638"/>
            </a:lvl8pPr>
            <a:lvl9pPr marL="6031382" indent="0" algn="ctr">
              <a:buNone/>
              <a:defRPr sz="2638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8B30A0E-9D45-4D70-9DD6-672CCB617C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FA8F94BC-35AF-436A-B729-1FAD23771EFF}" type="datetimeFigureOut">
              <a:rPr lang="ru-RU" smtClean="0"/>
              <a:t>06.12.2022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89BC8E-01D5-4E35-836A-3175840C30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8BA9238-4C51-4FCC-8642-D34174D6B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979B2C11-F59A-4449-A425-5C1B8607C2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1786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51DE0B-C0B4-4220-B503-892574B958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81F1318-C96F-4A60-9F85-806DA0FA1D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A538BA7-32F1-418E-8C3F-A14B93F2A7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F94BC-35AF-436A-B729-1FAD23771EFF}" type="datetimeFigureOut">
              <a:rPr lang="ru-RU" smtClean="0"/>
              <a:t>06.12.2022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74546C7-7877-4BC9-BFEC-151357B837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87B40D2-5C1F-4653-AE5E-465E65436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B2C11-F59A-4449-A425-5C1B8607C2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1825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87760A5-5E8A-4265-92E5-B36FE9C8C6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4386996" y="602456"/>
            <a:ext cx="4334947" cy="958953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7585DB6-5949-44BC-9E48-1CEC580B45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382157" y="602456"/>
            <a:ext cx="12753538" cy="958953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1B626B2-C716-4950-A881-0DA5C4A9CC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F94BC-35AF-436A-B729-1FAD23771EFF}" type="datetimeFigureOut">
              <a:rPr lang="ru-RU" smtClean="0"/>
              <a:t>06.12.2022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2E8D2BE-FBBC-4151-8BB7-C238C7DB2D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DFCB2A6-BB44-4E55-A720-10A4684CF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B2C11-F59A-4449-A425-5C1B8607C2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807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5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7405105" y="458194"/>
            <a:ext cx="1914137" cy="712237"/>
          </a:xfrm>
          <a:prstGeom prst="rect">
            <a:avLst/>
          </a:prstGeom>
        </p:spPr>
      </p:pic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id="{D319601B-829B-944B-A30C-5C66C7935A3F}"/>
              </a:ext>
            </a:extLst>
          </p:cNvPr>
          <p:cNvSpPr>
            <a:spLocks noGrp="1"/>
          </p:cNvSpPr>
          <p:nvPr>
            <p:ph type="sldNum" idx="15"/>
          </p:nvPr>
        </p:nvSpPr>
        <p:spPr>
          <a:xfrm>
            <a:off x="14703138" y="10759716"/>
            <a:ext cx="4623943" cy="395969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Текст 8">
            <a:extLst>
              <a:ext uri="{FF2B5EF4-FFF2-40B4-BE49-F238E27FC236}">
                <a16:creationId xmlns:a16="http://schemas.microsoft.com/office/drawing/2014/main" id="{78A6FFAD-A3FA-204C-A726-FBFF510DBA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9" y="1813822"/>
            <a:ext cx="8793163" cy="91109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4224C223-40FD-5A46-A164-CA3F51484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91" y="515381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6" name="Текст 8">
            <a:extLst>
              <a:ext uri="{FF2B5EF4-FFF2-40B4-BE49-F238E27FC236}">
                <a16:creationId xmlns:a16="http://schemas.microsoft.com/office/drawing/2014/main" id="{27085AA4-F0C5-CF47-8DD5-AB6FF63CB3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8793163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17" name="Текст 8">
            <a:extLst>
              <a:ext uri="{FF2B5EF4-FFF2-40B4-BE49-F238E27FC236}">
                <a16:creationId xmlns:a16="http://schemas.microsoft.com/office/drawing/2014/main" id="{63953D88-C688-0B48-A8A0-24BCDBD8449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544367" y="2942400"/>
            <a:ext cx="8793163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18" name="Текст 8">
            <a:extLst>
              <a:ext uri="{FF2B5EF4-FFF2-40B4-BE49-F238E27FC236}">
                <a16:creationId xmlns:a16="http://schemas.microsoft.com/office/drawing/2014/main" id="{6C99F359-399D-7748-B91D-8091C1933DE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495789" y="1813822"/>
            <a:ext cx="8841739" cy="91109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578053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DA75F75-9213-8C44-8789-C54758088D7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8000"/>
          </a:blip>
          <a:stretch>
            <a:fillRect/>
          </a:stretch>
        </p:blipFill>
        <p:spPr>
          <a:xfrm rot="10800000">
            <a:off x="-2925207" y="4296702"/>
            <a:ext cx="10473263" cy="9804479"/>
          </a:xfrm>
          <a:prstGeom prst="rect">
            <a:avLst/>
          </a:prstGeom>
        </p:spPr>
      </p:pic>
      <p:sp>
        <p:nvSpPr>
          <p:cNvPr id="7" name="Текст 8">
            <a:extLst>
              <a:ext uri="{FF2B5EF4-FFF2-40B4-BE49-F238E27FC236}">
                <a16:creationId xmlns:a16="http://schemas.microsoft.com/office/drawing/2014/main" id="{125488A5-A119-6D44-AA6D-814F52A7D1C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91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0E3CFD-2282-1543-A38F-FAD8987C8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91" y="515381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5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7405105" y="458194"/>
            <a:ext cx="1914137" cy="712237"/>
          </a:xfrm>
          <a:prstGeom prst="rect">
            <a:avLst/>
          </a:prstGeom>
        </p:spPr>
      </p:pic>
      <p:sp>
        <p:nvSpPr>
          <p:cNvPr id="12" name="Текст 8">
            <a:extLst>
              <a:ext uri="{FF2B5EF4-FFF2-40B4-BE49-F238E27FC236}">
                <a16:creationId xmlns:a16="http://schemas.microsoft.com/office/drawing/2014/main" id="{FBF59AFA-C127-D745-B4E6-9CCAC856C5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8793163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D80EDFB-818F-1445-A0BB-4BBC6EC8F53F}"/>
              </a:ext>
            </a:extLst>
          </p:cNvPr>
          <p:cNvSpPr>
            <a:spLocks noGrp="1"/>
          </p:cNvSpPr>
          <p:nvPr>
            <p:ph type="sldNum" idx="15"/>
          </p:nvPr>
        </p:nvSpPr>
        <p:spPr>
          <a:xfrm>
            <a:off x="14703138" y="10759716"/>
            <a:ext cx="4623943" cy="395969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Текст 8">
            <a:extLst>
              <a:ext uri="{FF2B5EF4-FFF2-40B4-BE49-F238E27FC236}">
                <a16:creationId xmlns:a16="http://schemas.microsoft.com/office/drawing/2014/main" id="{54C84263-40A1-BE42-A9FA-C5F2407C329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544367" y="2942400"/>
            <a:ext cx="8793163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677958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5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7405105" y="458194"/>
            <a:ext cx="1914137" cy="712237"/>
          </a:xfrm>
          <a:prstGeom prst="rect">
            <a:avLst/>
          </a:prstGeom>
        </p:spPr>
      </p:pic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id="{D319601B-829B-944B-A30C-5C66C7935A3F}"/>
              </a:ext>
            </a:extLst>
          </p:cNvPr>
          <p:cNvSpPr>
            <a:spLocks noGrp="1"/>
          </p:cNvSpPr>
          <p:nvPr>
            <p:ph type="sldNum" idx="15"/>
          </p:nvPr>
        </p:nvSpPr>
        <p:spPr>
          <a:xfrm>
            <a:off x="14703138" y="10759716"/>
            <a:ext cx="4623943" cy="395969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Текст 8">
            <a:extLst>
              <a:ext uri="{FF2B5EF4-FFF2-40B4-BE49-F238E27FC236}">
                <a16:creationId xmlns:a16="http://schemas.microsoft.com/office/drawing/2014/main" id="{78A6FFAD-A3FA-204C-A726-FBFF510DBA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90" y="1728887"/>
            <a:ext cx="9741216" cy="91109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4224C223-40FD-5A46-A164-CA3F51484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91" y="515381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6" name="Текст 8">
            <a:extLst>
              <a:ext uri="{FF2B5EF4-FFF2-40B4-BE49-F238E27FC236}">
                <a16:creationId xmlns:a16="http://schemas.microsoft.com/office/drawing/2014/main" id="{27085AA4-F0C5-CF47-8DD5-AB6FF63CB3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1842465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323892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DA75F75-9213-8C44-8789-C54758088D7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8000"/>
          </a:blip>
          <a:stretch>
            <a:fillRect/>
          </a:stretch>
        </p:blipFill>
        <p:spPr>
          <a:xfrm>
            <a:off x="8650226" y="-2453964"/>
            <a:ext cx="14708920" cy="13769664"/>
          </a:xfrm>
          <a:prstGeom prst="rect">
            <a:avLst/>
          </a:prstGeom>
        </p:spPr>
      </p:pic>
      <p:sp>
        <p:nvSpPr>
          <p:cNvPr id="7" name="Текст 8">
            <a:extLst>
              <a:ext uri="{FF2B5EF4-FFF2-40B4-BE49-F238E27FC236}">
                <a16:creationId xmlns:a16="http://schemas.microsoft.com/office/drawing/2014/main" id="{125488A5-A119-6D44-AA6D-814F52A7D1C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91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0E3CFD-2282-1543-A38F-FAD8987C8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91" y="515381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5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7405105" y="458194"/>
            <a:ext cx="1914137" cy="712237"/>
          </a:xfrm>
          <a:prstGeom prst="rect">
            <a:avLst/>
          </a:prstGeom>
        </p:spPr>
      </p:pic>
      <p:sp>
        <p:nvSpPr>
          <p:cNvPr id="12" name="Текст 8">
            <a:extLst>
              <a:ext uri="{FF2B5EF4-FFF2-40B4-BE49-F238E27FC236}">
                <a16:creationId xmlns:a16="http://schemas.microsoft.com/office/drawing/2014/main" id="{FBF59AFA-C127-D745-B4E6-9CCAC856C5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90" y="2942400"/>
            <a:ext cx="18432491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D80EDFB-818F-1445-A0BB-4BBC6EC8F53F}"/>
              </a:ext>
            </a:extLst>
          </p:cNvPr>
          <p:cNvSpPr>
            <a:spLocks noGrp="1"/>
          </p:cNvSpPr>
          <p:nvPr>
            <p:ph type="sldNum" idx="15"/>
          </p:nvPr>
        </p:nvSpPr>
        <p:spPr>
          <a:xfrm>
            <a:off x="14703138" y="10759716"/>
            <a:ext cx="4623943" cy="395969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45548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5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7405105" y="458194"/>
            <a:ext cx="1914137" cy="71223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1136F7E-B10E-EE45-8749-D16CB7E7FD8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327138" y="225636"/>
            <a:ext cx="16355822" cy="15633027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621C6B0-AE45-0443-A71F-C1E57AB9ECBD}"/>
              </a:ext>
            </a:extLst>
          </p:cNvPr>
          <p:cNvSpPr>
            <a:spLocks noGrp="1"/>
          </p:cNvSpPr>
          <p:nvPr>
            <p:ph type="sldNum" idx="14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Текст 8">
            <a:extLst>
              <a:ext uri="{FF2B5EF4-FFF2-40B4-BE49-F238E27FC236}">
                <a16:creationId xmlns:a16="http://schemas.microsoft.com/office/drawing/2014/main" id="{181337A2-E420-674B-AF07-C5DC2BA12A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91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0E0D160D-A8F2-9746-82B2-DF760B979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91" y="515381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5" name="Текст 8">
            <a:extLst>
              <a:ext uri="{FF2B5EF4-FFF2-40B4-BE49-F238E27FC236}">
                <a16:creationId xmlns:a16="http://schemas.microsoft.com/office/drawing/2014/main" id="{25F09C31-925C-7C42-B025-EE46AF70A0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4588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11A7303-58E2-D643-8654-4CE3CDD6A665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95350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31" name="Текст 8">
            <a:extLst>
              <a:ext uri="{FF2B5EF4-FFF2-40B4-BE49-F238E27FC236}">
                <a16:creationId xmlns:a16="http://schemas.microsoft.com/office/drawing/2014/main" id="{F4ACFC93-6EE1-0545-AB5D-2AA612F3EF7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94588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5" name="Текст 8">
            <a:extLst>
              <a:ext uri="{FF2B5EF4-FFF2-40B4-BE49-F238E27FC236}">
                <a16:creationId xmlns:a16="http://schemas.microsoft.com/office/drawing/2014/main" id="{FAAF74B4-50BB-4C47-AE2D-5CFD6655325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644135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6" name="Рисунок 2">
            <a:extLst>
              <a:ext uri="{FF2B5EF4-FFF2-40B4-BE49-F238E27FC236}">
                <a16:creationId xmlns:a16="http://schemas.microsoft.com/office/drawing/2014/main" id="{74135ABC-39DF-C84C-9E74-CD31114C4C72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644896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37" name="Текст 8">
            <a:extLst>
              <a:ext uri="{FF2B5EF4-FFF2-40B4-BE49-F238E27FC236}">
                <a16:creationId xmlns:a16="http://schemas.microsoft.com/office/drawing/2014/main" id="{49455812-9A6F-1A42-AC06-36E3D8CA324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644135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8" name="Текст 8">
            <a:extLst>
              <a:ext uri="{FF2B5EF4-FFF2-40B4-BE49-F238E27FC236}">
                <a16:creationId xmlns:a16="http://schemas.microsoft.com/office/drawing/2014/main" id="{57C0AD6E-F1D7-A149-A0FC-DAF36E1FDE6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393680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9" name="Рисунок 2">
            <a:extLst>
              <a:ext uri="{FF2B5EF4-FFF2-40B4-BE49-F238E27FC236}">
                <a16:creationId xmlns:a16="http://schemas.microsoft.com/office/drawing/2014/main" id="{EB2CE1F9-D25E-5543-8864-3A9687FC35CB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10394441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40" name="Текст 8">
            <a:extLst>
              <a:ext uri="{FF2B5EF4-FFF2-40B4-BE49-F238E27FC236}">
                <a16:creationId xmlns:a16="http://schemas.microsoft.com/office/drawing/2014/main" id="{EA195AAF-3E42-0347-9095-DF2A73CA796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393680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41" name="Текст 8">
            <a:extLst>
              <a:ext uri="{FF2B5EF4-FFF2-40B4-BE49-F238E27FC236}">
                <a16:creationId xmlns:a16="http://schemas.microsoft.com/office/drawing/2014/main" id="{A8701132-B8B8-DE40-81BE-06BA5765DEA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143226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42" name="Рисунок 2">
            <a:extLst>
              <a:ext uri="{FF2B5EF4-FFF2-40B4-BE49-F238E27FC236}">
                <a16:creationId xmlns:a16="http://schemas.microsoft.com/office/drawing/2014/main" id="{7E432881-2541-8845-BCC6-E44649FE2662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15143988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43" name="Текст 8">
            <a:extLst>
              <a:ext uri="{FF2B5EF4-FFF2-40B4-BE49-F238E27FC236}">
                <a16:creationId xmlns:a16="http://schemas.microsoft.com/office/drawing/2014/main" id="{F74A8EF0-3118-354B-A16C-3B709AC281A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5143226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</p:spTree>
    <p:extLst>
      <p:ext uri="{BB962C8B-B14F-4D97-AF65-F5344CB8AC3E}">
        <p14:creationId xmlns:p14="http://schemas.microsoft.com/office/powerpoint/2010/main" val="12933770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AFB213A-41E3-154A-98C1-317359A92FC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63347" y="-3760201"/>
            <a:ext cx="15445312" cy="14464127"/>
          </a:xfrm>
          <a:prstGeom prst="rect">
            <a:avLst/>
          </a:prstGeom>
        </p:spPr>
      </p:pic>
      <p:sp>
        <p:nvSpPr>
          <p:cNvPr id="15" name="Номер слайда 14">
            <a:extLst>
              <a:ext uri="{FF2B5EF4-FFF2-40B4-BE49-F238E27FC236}">
                <a16:creationId xmlns:a16="http://schemas.microsoft.com/office/drawing/2014/main" id="{84F6E991-D007-BC46-B4E1-45A71E992E31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4" y="10759716"/>
            <a:ext cx="4623943" cy="395969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AE5D23A-A48A-A54D-9B96-8821DF515B9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9" y="458195"/>
            <a:ext cx="6407295" cy="564628"/>
          </a:xfrm>
          <a:prstGeom prst="rect">
            <a:avLst/>
          </a:prstGeom>
        </p:spPr>
      </p:pic>
      <p:sp>
        <p:nvSpPr>
          <p:cNvPr id="10" name="Подзаголовок 2">
            <a:extLst>
              <a:ext uri="{FF2B5EF4-FFF2-40B4-BE49-F238E27FC236}">
                <a16:creationId xmlns:a16="http://schemas.microsoft.com/office/drawing/2014/main" id="{619E01A9-3E43-5241-8B27-5E84F94F01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6401" y="5923756"/>
            <a:ext cx="15078075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/>
            </a:lvl1pPr>
            <a:lvl2pPr marL="457219" indent="0" algn="ctr">
              <a:buNone/>
              <a:defRPr sz="2000"/>
            </a:lvl2pPr>
            <a:lvl3pPr marL="914437" indent="0" algn="ctr">
              <a:buNone/>
              <a:defRPr sz="1800"/>
            </a:lvl3pPr>
            <a:lvl4pPr marL="1371657" indent="0" algn="ctr">
              <a:buNone/>
              <a:defRPr sz="1600"/>
            </a:lvl4pPr>
            <a:lvl5pPr marL="1828875" indent="0" algn="ctr">
              <a:buNone/>
              <a:defRPr sz="1600"/>
            </a:lvl5pPr>
            <a:lvl6pPr marL="2286094" indent="0" algn="ctr">
              <a:buNone/>
              <a:defRPr sz="1600"/>
            </a:lvl6pPr>
            <a:lvl7pPr marL="2743312" indent="0" algn="ctr">
              <a:buNone/>
              <a:defRPr sz="1600"/>
            </a:lvl7pPr>
            <a:lvl8pPr marL="3200530" indent="0" algn="ctr">
              <a:buNone/>
              <a:defRPr sz="1600"/>
            </a:lvl8pPr>
            <a:lvl9pPr marL="365775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2" name="Заголовок 12">
            <a:extLst>
              <a:ext uri="{FF2B5EF4-FFF2-40B4-BE49-F238E27FC236}">
                <a16:creationId xmlns:a16="http://schemas.microsoft.com/office/drawing/2014/main" id="{32B77989-13B4-0345-B00E-3374CF978B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6401" y="3471862"/>
            <a:ext cx="17338675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/>
            </a:lvl1pPr>
          </a:lstStyle>
          <a:p>
            <a:r>
              <a:rPr lang="ru-RU" dirty="0"/>
              <a:t>Образец разделителя</a:t>
            </a:r>
          </a:p>
        </p:txBody>
      </p:sp>
      <p:sp>
        <p:nvSpPr>
          <p:cNvPr id="16" name="Нижний колонтитул 13">
            <a:extLst>
              <a:ext uri="{FF2B5EF4-FFF2-40B4-BE49-F238E27FC236}">
                <a16:creationId xmlns:a16="http://schemas.microsoft.com/office/drawing/2014/main" id="{D15AFD3C-1B44-9C4A-81E5-17FBA6759FB3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906399" y="10759716"/>
            <a:ext cx="6433312" cy="395969"/>
          </a:xfrm>
          <a:prstGeom prst="rect">
            <a:avLst/>
          </a:prstGeom>
        </p:spPr>
        <p:txBody>
          <a:bodyPr lIns="0" tIns="0" rIns="0" bIns="0"/>
          <a:lstStyle/>
          <a:p>
            <a:endParaRPr lang="ru-RU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E9342B2-9B05-4142-AF50-13B59E7D438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906401" y="714058"/>
            <a:ext cx="3177669" cy="118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32444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572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130C65-EB50-4D7B-87CE-A6168C1F8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0982" y="797672"/>
            <a:ext cx="15694907" cy="2187179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8D5FECB-7636-4EC4-875F-0433620722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1468" y="3273265"/>
            <a:ext cx="16654418" cy="717970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D51595B-4CCF-4402-BA02-FFB9DC5CF6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FA8F94BC-35AF-436A-B729-1FAD23771EFF}" type="datetimeFigureOut">
              <a:rPr lang="ru-RU" smtClean="0"/>
              <a:t>06.12.2022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F93324D-DF92-4EB8-B671-8C63CE474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675747D-4173-4769-A620-C1625721A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979B2C11-F59A-4449-A425-5C1B8607C2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9720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71943A-EE33-4A66-BC2D-C6A3B75799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86" y="2821069"/>
            <a:ext cx="17339786" cy="4707016"/>
          </a:xfrm>
        </p:spPr>
        <p:txBody>
          <a:bodyPr anchor="b"/>
          <a:lstStyle>
            <a:lvl1pPr>
              <a:defRPr sz="9894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94E8956-0E6C-4177-9DF3-7E99073E13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86" y="7572615"/>
            <a:ext cx="17339786" cy="2475309"/>
          </a:xfrm>
        </p:spPr>
        <p:txBody>
          <a:bodyPr/>
          <a:lstStyle>
            <a:lvl1pPr marL="0" indent="0">
              <a:buNone/>
              <a:defRPr sz="3958">
                <a:solidFill>
                  <a:schemeClr val="tx1">
                    <a:tint val="75000"/>
                  </a:schemeClr>
                </a:solidFill>
              </a:defRPr>
            </a:lvl1pPr>
            <a:lvl2pPr marL="753923" indent="0">
              <a:buNone/>
              <a:defRPr sz="3298">
                <a:solidFill>
                  <a:schemeClr val="tx1">
                    <a:tint val="75000"/>
                  </a:schemeClr>
                </a:solidFill>
              </a:defRPr>
            </a:lvl2pPr>
            <a:lvl3pPr marL="1507846" indent="0">
              <a:buNone/>
              <a:defRPr sz="2968">
                <a:solidFill>
                  <a:schemeClr val="tx1">
                    <a:tint val="75000"/>
                  </a:schemeClr>
                </a:solidFill>
              </a:defRPr>
            </a:lvl3pPr>
            <a:lvl4pPr marL="2261768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4pPr>
            <a:lvl5pPr marL="3015691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5pPr>
            <a:lvl6pPr marL="3769614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6pPr>
            <a:lvl7pPr marL="4523537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7pPr>
            <a:lvl8pPr marL="5277460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8pPr>
            <a:lvl9pPr marL="6031382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D059DE5-4F46-48BC-B609-A4548327D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F94BC-35AF-436A-B729-1FAD23771EFF}" type="datetimeFigureOut">
              <a:rPr lang="ru-RU" smtClean="0"/>
              <a:t>06.12.2022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8218827-C87F-4108-9B37-4050DDC37D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AD40834-72FF-47CE-A594-F26F29B90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B2C11-F59A-4449-A425-5C1B8607C2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3943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1546B7-E5F1-40D6-828E-D2D483839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C63EC85-0600-432F-A8FC-82A80EC32D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82157" y="3012281"/>
            <a:ext cx="8544243" cy="71797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4D7FCAB-9741-4B68-855B-6CD41C932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177700" y="3012281"/>
            <a:ext cx="8544243" cy="71797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653F9A4-EF2C-4FCF-B818-DF76FB5497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F94BC-35AF-436A-B729-1FAD23771EFF}" type="datetimeFigureOut">
              <a:rPr lang="ru-RU" smtClean="0"/>
              <a:t>06.12.2022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7720076-A0A8-4D67-AF19-1CE1F1DAAB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9C85AD9-9C58-4BDB-AF0E-0C9619C653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B2C11-F59A-4449-A425-5C1B8607C2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7387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84AFC3-E6DA-4505-B7C2-D621D5900D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4776" y="602457"/>
            <a:ext cx="17339786" cy="218717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3BF5B54-A1B4-41AC-BCE9-516F35ADE5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84776" y="2773919"/>
            <a:ext cx="8504976" cy="1359455"/>
          </a:xfrm>
        </p:spPr>
        <p:txBody>
          <a:bodyPr anchor="b"/>
          <a:lstStyle>
            <a:lvl1pPr marL="0" indent="0">
              <a:buNone/>
              <a:defRPr sz="3958" b="1"/>
            </a:lvl1pPr>
            <a:lvl2pPr marL="753923" indent="0">
              <a:buNone/>
              <a:defRPr sz="3298" b="1"/>
            </a:lvl2pPr>
            <a:lvl3pPr marL="1507846" indent="0">
              <a:buNone/>
              <a:defRPr sz="2968" b="1"/>
            </a:lvl3pPr>
            <a:lvl4pPr marL="2261768" indent="0">
              <a:buNone/>
              <a:defRPr sz="2638" b="1"/>
            </a:lvl4pPr>
            <a:lvl5pPr marL="3015691" indent="0">
              <a:buNone/>
              <a:defRPr sz="2638" b="1"/>
            </a:lvl5pPr>
            <a:lvl6pPr marL="3769614" indent="0">
              <a:buNone/>
              <a:defRPr sz="2638" b="1"/>
            </a:lvl6pPr>
            <a:lvl7pPr marL="4523537" indent="0">
              <a:buNone/>
              <a:defRPr sz="2638" b="1"/>
            </a:lvl7pPr>
            <a:lvl8pPr marL="5277460" indent="0">
              <a:buNone/>
              <a:defRPr sz="2638" b="1"/>
            </a:lvl8pPr>
            <a:lvl9pPr marL="6031382" indent="0">
              <a:buNone/>
              <a:defRPr sz="2638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C691E00-EBE8-4E6E-9654-EB5CC7C2A6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84776" y="4133374"/>
            <a:ext cx="8504976" cy="607957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462E91D-D987-4914-8026-D1B8D12609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0177701" y="2773919"/>
            <a:ext cx="8546861" cy="1359455"/>
          </a:xfrm>
        </p:spPr>
        <p:txBody>
          <a:bodyPr anchor="b"/>
          <a:lstStyle>
            <a:lvl1pPr marL="0" indent="0">
              <a:buNone/>
              <a:defRPr sz="3958" b="1"/>
            </a:lvl1pPr>
            <a:lvl2pPr marL="753923" indent="0">
              <a:buNone/>
              <a:defRPr sz="3298" b="1"/>
            </a:lvl2pPr>
            <a:lvl3pPr marL="1507846" indent="0">
              <a:buNone/>
              <a:defRPr sz="2968" b="1"/>
            </a:lvl3pPr>
            <a:lvl4pPr marL="2261768" indent="0">
              <a:buNone/>
              <a:defRPr sz="2638" b="1"/>
            </a:lvl4pPr>
            <a:lvl5pPr marL="3015691" indent="0">
              <a:buNone/>
              <a:defRPr sz="2638" b="1"/>
            </a:lvl5pPr>
            <a:lvl6pPr marL="3769614" indent="0">
              <a:buNone/>
              <a:defRPr sz="2638" b="1"/>
            </a:lvl6pPr>
            <a:lvl7pPr marL="4523537" indent="0">
              <a:buNone/>
              <a:defRPr sz="2638" b="1"/>
            </a:lvl7pPr>
            <a:lvl8pPr marL="5277460" indent="0">
              <a:buNone/>
              <a:defRPr sz="2638" b="1"/>
            </a:lvl8pPr>
            <a:lvl9pPr marL="6031382" indent="0">
              <a:buNone/>
              <a:defRPr sz="2638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B59617E-ECB4-4758-AE90-F24E292F1C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0177701" y="4133374"/>
            <a:ext cx="8546861" cy="607957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5007DBF-9880-4DE8-AC9C-55D009F3E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F94BC-35AF-436A-B729-1FAD23771EFF}" type="datetimeFigureOut">
              <a:rPr lang="ru-RU" smtClean="0"/>
              <a:t>06.12.2022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879FC1F-959C-4A21-820D-0BBBDEB93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7443CA7-4BF2-4F0F-B640-44704E669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B2C11-F59A-4449-A425-5C1B8607C2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7616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FD2444-0365-47DA-89B3-CF6F4F5D1F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80E00A9-082C-4696-9AF5-3A349AAC08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F94BC-35AF-436A-B729-1FAD23771EFF}" type="datetimeFigureOut">
              <a:rPr lang="ru-RU" smtClean="0"/>
              <a:t>06.12.2022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2E8668A-F62F-49E9-BF2D-42E98A7934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7EE3117-7BE2-4332-84C9-D37B5F594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B2C11-F59A-4449-A425-5C1B8607C2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3845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C1F53EC-AC08-471E-A672-B3D39E05F8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F94BC-35AF-436A-B729-1FAD23771EFF}" type="datetimeFigureOut">
              <a:rPr lang="ru-RU" smtClean="0"/>
              <a:t>06.12.2022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C82436D-9A66-4B15-B2EB-D0875B2C8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3CF51FE-E504-4AB1-8ECD-F282283DF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B2C11-F59A-4449-A425-5C1B8607C2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2185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81B2BE-86AF-486D-94B2-0554F4109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4776" y="754380"/>
            <a:ext cx="6484095" cy="2640330"/>
          </a:xfrm>
        </p:spPr>
        <p:txBody>
          <a:bodyPr anchor="b"/>
          <a:lstStyle>
            <a:lvl1pPr>
              <a:defRPr sz="5277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5184D01-2EC4-4496-AD6D-118722E9ED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46861" y="1629252"/>
            <a:ext cx="10177701" cy="8041481"/>
          </a:xfrm>
        </p:spPr>
        <p:txBody>
          <a:bodyPr/>
          <a:lstStyle>
            <a:lvl1pPr>
              <a:defRPr sz="5277"/>
            </a:lvl1pPr>
            <a:lvl2pPr>
              <a:defRPr sz="4617"/>
            </a:lvl2pPr>
            <a:lvl3pPr>
              <a:defRPr sz="3958"/>
            </a:lvl3pPr>
            <a:lvl4pPr>
              <a:defRPr sz="3298"/>
            </a:lvl4pPr>
            <a:lvl5pPr>
              <a:defRPr sz="3298"/>
            </a:lvl5pPr>
            <a:lvl6pPr>
              <a:defRPr sz="3298"/>
            </a:lvl6pPr>
            <a:lvl7pPr>
              <a:defRPr sz="3298"/>
            </a:lvl7pPr>
            <a:lvl8pPr>
              <a:defRPr sz="3298"/>
            </a:lvl8pPr>
            <a:lvl9pPr>
              <a:defRPr sz="3298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A69E4A8-6452-4A03-B4CA-24D94F80A3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84776" y="3394710"/>
            <a:ext cx="6484095" cy="6289120"/>
          </a:xfrm>
        </p:spPr>
        <p:txBody>
          <a:bodyPr/>
          <a:lstStyle>
            <a:lvl1pPr marL="0" indent="0">
              <a:buNone/>
              <a:defRPr sz="2638"/>
            </a:lvl1pPr>
            <a:lvl2pPr marL="753923" indent="0">
              <a:buNone/>
              <a:defRPr sz="2309"/>
            </a:lvl2pPr>
            <a:lvl3pPr marL="1507846" indent="0">
              <a:buNone/>
              <a:defRPr sz="1979"/>
            </a:lvl3pPr>
            <a:lvl4pPr marL="2261768" indent="0">
              <a:buNone/>
              <a:defRPr sz="1649"/>
            </a:lvl4pPr>
            <a:lvl5pPr marL="3015691" indent="0">
              <a:buNone/>
              <a:defRPr sz="1649"/>
            </a:lvl5pPr>
            <a:lvl6pPr marL="3769614" indent="0">
              <a:buNone/>
              <a:defRPr sz="1649"/>
            </a:lvl6pPr>
            <a:lvl7pPr marL="4523537" indent="0">
              <a:buNone/>
              <a:defRPr sz="1649"/>
            </a:lvl7pPr>
            <a:lvl8pPr marL="5277460" indent="0">
              <a:buNone/>
              <a:defRPr sz="1649"/>
            </a:lvl8pPr>
            <a:lvl9pPr marL="6031382" indent="0">
              <a:buNone/>
              <a:defRPr sz="1649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AD581FB-600B-43C5-916F-A74F984982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F94BC-35AF-436A-B729-1FAD23771EFF}" type="datetimeFigureOut">
              <a:rPr lang="ru-RU" smtClean="0"/>
              <a:t>06.12.2022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A97BA9A-7C31-437E-8A67-7EDF1A129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68EFF69-10E0-460D-9BA3-252859176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B2C11-F59A-4449-A425-5C1B8607C2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5767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0823DD-A6C2-4277-99FA-685650A3A4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4776" y="754380"/>
            <a:ext cx="6484095" cy="2640330"/>
          </a:xfrm>
        </p:spPr>
        <p:txBody>
          <a:bodyPr anchor="b"/>
          <a:lstStyle>
            <a:lvl1pPr>
              <a:defRPr sz="5277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D60641D-71F2-41F3-A30B-D1BADFF023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546861" y="1629252"/>
            <a:ext cx="10177701" cy="8041481"/>
          </a:xfrm>
        </p:spPr>
        <p:txBody>
          <a:bodyPr/>
          <a:lstStyle>
            <a:lvl1pPr marL="0" indent="0">
              <a:buNone/>
              <a:defRPr sz="5277"/>
            </a:lvl1pPr>
            <a:lvl2pPr marL="753923" indent="0">
              <a:buNone/>
              <a:defRPr sz="4617"/>
            </a:lvl2pPr>
            <a:lvl3pPr marL="1507846" indent="0">
              <a:buNone/>
              <a:defRPr sz="3958"/>
            </a:lvl3pPr>
            <a:lvl4pPr marL="2261768" indent="0">
              <a:buNone/>
              <a:defRPr sz="3298"/>
            </a:lvl4pPr>
            <a:lvl5pPr marL="3015691" indent="0">
              <a:buNone/>
              <a:defRPr sz="3298"/>
            </a:lvl5pPr>
            <a:lvl6pPr marL="3769614" indent="0">
              <a:buNone/>
              <a:defRPr sz="3298"/>
            </a:lvl6pPr>
            <a:lvl7pPr marL="4523537" indent="0">
              <a:buNone/>
              <a:defRPr sz="3298"/>
            </a:lvl7pPr>
            <a:lvl8pPr marL="5277460" indent="0">
              <a:buNone/>
              <a:defRPr sz="3298"/>
            </a:lvl8pPr>
            <a:lvl9pPr marL="6031382" indent="0">
              <a:buNone/>
              <a:defRPr sz="3298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D896525-F16B-443D-9EAE-E77C94A3B3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84776" y="3394710"/>
            <a:ext cx="6484095" cy="6289120"/>
          </a:xfrm>
        </p:spPr>
        <p:txBody>
          <a:bodyPr/>
          <a:lstStyle>
            <a:lvl1pPr marL="0" indent="0">
              <a:buNone/>
              <a:defRPr sz="2638"/>
            </a:lvl1pPr>
            <a:lvl2pPr marL="753923" indent="0">
              <a:buNone/>
              <a:defRPr sz="2309"/>
            </a:lvl2pPr>
            <a:lvl3pPr marL="1507846" indent="0">
              <a:buNone/>
              <a:defRPr sz="1979"/>
            </a:lvl3pPr>
            <a:lvl4pPr marL="2261768" indent="0">
              <a:buNone/>
              <a:defRPr sz="1649"/>
            </a:lvl4pPr>
            <a:lvl5pPr marL="3015691" indent="0">
              <a:buNone/>
              <a:defRPr sz="1649"/>
            </a:lvl5pPr>
            <a:lvl6pPr marL="3769614" indent="0">
              <a:buNone/>
              <a:defRPr sz="1649"/>
            </a:lvl6pPr>
            <a:lvl7pPr marL="4523537" indent="0">
              <a:buNone/>
              <a:defRPr sz="1649"/>
            </a:lvl7pPr>
            <a:lvl8pPr marL="5277460" indent="0">
              <a:buNone/>
              <a:defRPr sz="1649"/>
            </a:lvl8pPr>
            <a:lvl9pPr marL="6031382" indent="0">
              <a:buNone/>
              <a:defRPr sz="1649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40B7345-A87C-4165-9495-287F7CCD1E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F94BC-35AF-436A-B729-1FAD23771EFF}" type="datetimeFigureOut">
              <a:rPr lang="ru-RU" smtClean="0"/>
              <a:t>06.12.2022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3BCA78C-F76F-4A39-9976-96EF68C06A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2C09607-4B27-4713-8EDA-2AD296E2E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B2C11-F59A-4449-A425-5C1B8607C2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1877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E3FFD5-D0B0-4F0A-8A99-79EBCC1AC0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2157" y="602457"/>
            <a:ext cx="17339786" cy="21871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34C0B0D-0AAE-4329-B214-30857006E4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82157" y="3012281"/>
            <a:ext cx="17339786" cy="71797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C1A1C9-C4C4-4232-AA09-B9F51FFD96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82157" y="10487978"/>
            <a:ext cx="4523423" cy="6024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97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8F94BC-35AF-436A-B729-1FAD23771EFF}" type="datetimeFigureOut">
              <a:rPr lang="ru-RU" smtClean="0"/>
              <a:t>06.12.2022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646B31E-A36E-4DEA-B477-99F843AC29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9483" y="10487978"/>
            <a:ext cx="6785134" cy="6024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97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605775C-D182-419A-BDC3-BA627911AA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4198520" y="10487978"/>
            <a:ext cx="4523423" cy="6024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97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9B2C11-F59A-4449-A425-5C1B8607C2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1397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  <p:sldLayoutId id="2147483741" r:id="rId15"/>
    <p:sldLayoutId id="2147483742" r:id="rId16"/>
    <p:sldLayoutId id="2147483743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1507846" rtl="0" eaLnBrk="1" latinLnBrk="0" hangingPunct="1">
        <a:lnSpc>
          <a:spcPct val="90000"/>
        </a:lnSpc>
        <a:spcBef>
          <a:spcPct val="0"/>
        </a:spcBef>
        <a:buNone/>
        <a:defRPr sz="725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76961" indent="-376961" algn="l" defTabSz="1507846" rtl="0" eaLnBrk="1" latinLnBrk="0" hangingPunct="1">
        <a:lnSpc>
          <a:spcPct val="90000"/>
        </a:lnSpc>
        <a:spcBef>
          <a:spcPts val="1649"/>
        </a:spcBef>
        <a:buFont typeface="Arial" panose="020B0604020202020204" pitchFamily="34" charset="0"/>
        <a:buChar char="•"/>
        <a:defRPr sz="4617" kern="1200">
          <a:solidFill>
            <a:schemeClr val="tx1"/>
          </a:solidFill>
          <a:latin typeface="+mn-lt"/>
          <a:ea typeface="+mn-ea"/>
          <a:cs typeface="+mn-cs"/>
        </a:defRPr>
      </a:lvl1pPr>
      <a:lvl2pPr marL="1130884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3958" kern="1200">
          <a:solidFill>
            <a:schemeClr val="tx1"/>
          </a:solidFill>
          <a:latin typeface="+mn-lt"/>
          <a:ea typeface="+mn-ea"/>
          <a:cs typeface="+mn-cs"/>
        </a:defRPr>
      </a:lvl2pPr>
      <a:lvl3pPr marL="1884807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3298" kern="1200">
          <a:solidFill>
            <a:schemeClr val="tx1"/>
          </a:solidFill>
          <a:latin typeface="+mn-lt"/>
          <a:ea typeface="+mn-ea"/>
          <a:cs typeface="+mn-cs"/>
        </a:defRPr>
      </a:lvl3pPr>
      <a:lvl4pPr marL="2638730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4pPr>
      <a:lvl5pPr marL="3392653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5pPr>
      <a:lvl6pPr marL="4146575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6pPr>
      <a:lvl7pPr marL="4900498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7pPr>
      <a:lvl8pPr marL="5654421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8pPr>
      <a:lvl9pPr marL="6408344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1pPr>
      <a:lvl2pPr marL="753923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2pPr>
      <a:lvl3pPr marL="1507846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3pPr>
      <a:lvl4pPr marL="2261768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4pPr>
      <a:lvl5pPr marL="3015691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5pPr>
      <a:lvl6pPr marL="3769614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6pPr>
      <a:lvl7pPr marL="4523537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7pPr>
      <a:lvl8pPr marL="5277460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8pPr>
      <a:lvl9pPr marL="6031382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6" Type="http://schemas.openxmlformats.org/officeDocument/2006/relationships/chart" Target="../charts/chart1.xml"/><Relationship Id="rId5" Type="http://schemas.openxmlformats.org/officeDocument/2006/relationships/image" Target="../media/image22.jpg"/><Relationship Id="rId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975080" y="10928838"/>
            <a:ext cx="6129020" cy="749173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Авторы: Мальцев Роман Андреевич, 3-27</a:t>
            </a:r>
          </a:p>
          <a:p>
            <a:endParaRPr lang="ru-RU" dirty="0"/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B9ABAF0E-B356-8A4A-BFDC-8AEA703BC85B}"/>
              </a:ext>
            </a:extLst>
          </p:cNvPr>
          <p:cNvSpPr txBox="1">
            <a:spLocks/>
          </p:cNvSpPr>
          <p:nvPr/>
        </p:nvSpPr>
        <p:spPr>
          <a:xfrm>
            <a:off x="6009888" y="1361029"/>
            <a:ext cx="12077792" cy="3536878"/>
          </a:xfrm>
          <a:prstGeom prst="rect">
            <a:avLst/>
          </a:prstGeom>
        </p:spPr>
        <p:txBody>
          <a:bodyPr vert="horz" lIns="248789" tIns="124394" rIns="248789" bIns="124394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Резистивные делители </a:t>
            </a:r>
            <a:r>
              <a:rPr lang="ru-RU" sz="6000" dirty="0">
                <a:latin typeface="Arial" panose="020B0604020202020204" pitchFamily="34" charset="0"/>
                <a:cs typeface="Arial" panose="020B0604020202020204" pitchFamily="34" charset="0"/>
              </a:rPr>
              <a:t>напряжения 6-220 </a:t>
            </a:r>
            <a:r>
              <a:rPr lang="ru-RU" sz="6000" dirty="0" err="1">
                <a:latin typeface="Arial" panose="020B0604020202020204" pitchFamily="34" charset="0"/>
                <a:cs typeface="Arial" panose="020B0604020202020204" pitchFamily="34" charset="0"/>
              </a:rPr>
              <a:t>кВ</a:t>
            </a:r>
            <a:r>
              <a:rPr lang="ru-RU" sz="6000" dirty="0">
                <a:latin typeface="Arial" panose="020B0604020202020204" pitchFamily="34" charset="0"/>
                <a:cs typeface="Arial" panose="020B0604020202020204" pitchFamily="34" charset="0"/>
              </a:rPr>
              <a:t> для РЗА и АИИСКУЭ</a:t>
            </a:r>
          </a:p>
        </p:txBody>
      </p:sp>
      <p:sp>
        <p:nvSpPr>
          <p:cNvPr id="5" name="Подзаголовок 2">
            <a:extLst>
              <a:ext uri="{FF2B5EF4-FFF2-40B4-BE49-F238E27FC236}">
                <a16:creationId xmlns:a16="http://schemas.microsoft.com/office/drawing/2014/main" id="{44AF7252-0A3C-7145-83C5-764AA3E129DF}"/>
              </a:ext>
            </a:extLst>
          </p:cNvPr>
          <p:cNvSpPr txBox="1">
            <a:spLocks/>
          </p:cNvSpPr>
          <p:nvPr/>
        </p:nvSpPr>
        <p:spPr>
          <a:xfrm>
            <a:off x="-4057008" y="18413480"/>
            <a:ext cx="20133792" cy="2510383"/>
          </a:xfrm>
          <a:prstGeom prst="rect">
            <a:avLst/>
          </a:prstGeom>
        </p:spPr>
        <p:txBody>
          <a:bodyPr vert="horz" lIns="248789" tIns="124394" rIns="248789" bIns="124394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6531"/>
              <a:t>Авторы: Мальцев Роман Андреевич, 3-27</a:t>
            </a:r>
            <a:endParaRPr lang="ru-RU" sz="6531" dirty="0"/>
          </a:p>
        </p:txBody>
      </p:sp>
    </p:spTree>
    <p:extLst>
      <p:ext uri="{BB962C8B-B14F-4D97-AF65-F5344CB8AC3E}">
        <p14:creationId xmlns:p14="http://schemas.microsoft.com/office/powerpoint/2010/main" val="3914753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104100" cy="11315700"/>
          </a:xfrm>
          <a:prstGeom prst="rect">
            <a:avLst/>
          </a:prstGeom>
        </p:spPr>
      </p:pic>
      <p:sp>
        <p:nvSpPr>
          <p:cNvPr id="3" name="Текст 2">
            <a:extLst>
              <a:ext uri="{FF2B5EF4-FFF2-40B4-BE49-F238E27FC236}">
                <a16:creationId xmlns:a16="http://schemas.microsoft.com/office/drawing/2014/main" id="{C9A7D140-5157-2549-A86E-D36B30EF292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None/>
            </a:pPr>
            <a:r>
              <a:rPr lang="ru-RU" dirty="0"/>
              <a:t>Ключевые </a:t>
            </a:r>
            <a:r>
              <a:rPr lang="ru-RU" dirty="0" smtClean="0"/>
              <a:t>члены команды.</a:t>
            </a:r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ru-RU" b="1" dirty="0"/>
              <a:t>Команда</a:t>
            </a:r>
            <a:endParaRPr lang="ru-RU" dirty="0"/>
          </a:p>
        </p:txBody>
      </p:sp>
      <p:sp>
        <p:nvSpPr>
          <p:cNvPr id="22" name="Текст 21">
            <a:extLst>
              <a:ext uri="{FF2B5EF4-FFF2-40B4-BE49-F238E27FC236}">
                <a16:creationId xmlns:a16="http://schemas.microsoft.com/office/drawing/2014/main" id="{7FDD3F57-7643-9446-901D-8FBE090AE24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91" y="7677830"/>
            <a:ext cx="4134612" cy="2103120"/>
          </a:xfrm>
        </p:spPr>
        <p:txBody>
          <a:bodyPr/>
          <a:lstStyle/>
          <a:p>
            <a:r>
              <a:rPr lang="ru-RU" sz="2400" dirty="0" smtClean="0"/>
              <a:t>Руководство проектом, проработка конструкций первичного преобразователя</a:t>
            </a:r>
            <a:endParaRPr lang="ru-RU" sz="2400" dirty="0" smtClean="0"/>
          </a:p>
          <a:p>
            <a:endParaRPr lang="ru-RU" sz="2400" dirty="0"/>
          </a:p>
        </p:txBody>
      </p:sp>
      <p:pic>
        <p:nvPicPr>
          <p:cNvPr id="4" name="Рисунок 3"/>
          <p:cNvPicPr>
            <a:picLocks noGrp="1" noChangeAspect="1"/>
          </p:cNvPicPr>
          <p:nvPr>
            <p:ph type="pic" sz="quarter" idx="17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72" b="12472"/>
          <a:stretch>
            <a:fillRect/>
          </a:stretch>
        </p:blipFill>
        <p:spPr>
          <a:xfrm>
            <a:off x="1383030" y="3710771"/>
            <a:ext cx="2823210" cy="2825305"/>
          </a:xfrm>
          <a:effectLst/>
        </p:spPr>
      </p:pic>
      <p:sp>
        <p:nvSpPr>
          <p:cNvPr id="24" name="Текст 23">
            <a:extLst>
              <a:ext uri="{FF2B5EF4-FFF2-40B4-BE49-F238E27FC236}">
                <a16:creationId xmlns:a16="http://schemas.microsoft.com/office/drawing/2014/main" id="{3A491EAE-61CE-9549-AB51-FD2BFFBEC8D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94591" y="7037750"/>
            <a:ext cx="4134612" cy="438912"/>
          </a:xfrm>
        </p:spPr>
        <p:txBody>
          <a:bodyPr>
            <a:normAutofit fontScale="92500"/>
          </a:bodyPr>
          <a:lstStyle/>
          <a:p>
            <a:r>
              <a:rPr lang="ru-RU" dirty="0" smtClean="0"/>
              <a:t>Мальцев Роман Андреевич</a:t>
            </a:r>
            <a:endParaRPr lang="ru-RU" dirty="0"/>
          </a:p>
        </p:txBody>
      </p:sp>
      <p:sp>
        <p:nvSpPr>
          <p:cNvPr id="25" name="Текст 24">
            <a:extLst>
              <a:ext uri="{FF2B5EF4-FFF2-40B4-BE49-F238E27FC236}">
                <a16:creationId xmlns:a16="http://schemas.microsoft.com/office/drawing/2014/main" id="{90DF322C-267D-5D46-B58E-CB1ED9E48F7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4752320" y="7900132"/>
            <a:ext cx="4134612" cy="1880818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Маркетинг, продажа, общение с заказчиками</a:t>
            </a:r>
            <a:endParaRPr lang="ru-RU" sz="2400" dirty="0" smtClean="0"/>
          </a:p>
          <a:p>
            <a:endParaRPr lang="ru-RU" sz="2400" dirty="0"/>
          </a:p>
        </p:txBody>
      </p:sp>
      <p:sp>
        <p:nvSpPr>
          <p:cNvPr id="27" name="Текст 26">
            <a:extLst>
              <a:ext uri="{FF2B5EF4-FFF2-40B4-BE49-F238E27FC236}">
                <a16:creationId xmlns:a16="http://schemas.microsoft.com/office/drawing/2014/main" id="{8662CAD4-AE6A-E14B-A88F-B1C3D23B243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752209" y="7082578"/>
            <a:ext cx="4277105" cy="438912"/>
          </a:xfrm>
        </p:spPr>
        <p:txBody>
          <a:bodyPr>
            <a:normAutofit fontScale="92500"/>
          </a:bodyPr>
          <a:lstStyle/>
          <a:p>
            <a:r>
              <a:rPr lang="ru-RU" dirty="0" smtClean="0"/>
              <a:t>Додонов Никита Алексеевич</a:t>
            </a:r>
            <a:endParaRPr lang="ru-RU" dirty="0"/>
          </a:p>
        </p:txBody>
      </p:sp>
      <p:sp>
        <p:nvSpPr>
          <p:cNvPr id="28" name="Текст 27">
            <a:extLst>
              <a:ext uri="{FF2B5EF4-FFF2-40B4-BE49-F238E27FC236}">
                <a16:creationId xmlns:a16="http://schemas.microsoft.com/office/drawing/2014/main" id="{0CD018E0-22F1-7E4F-89FF-1DB07D3FE8E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752209" y="7722658"/>
            <a:ext cx="4134612" cy="2058292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Проработка конструкций электронного блока</a:t>
            </a:r>
            <a:endParaRPr lang="ru-RU" sz="2400" dirty="0"/>
          </a:p>
        </p:txBody>
      </p:sp>
      <p:pic>
        <p:nvPicPr>
          <p:cNvPr id="11" name="Рисунок 10"/>
          <p:cNvPicPr>
            <a:picLocks noGrp="1" noChangeAspect="1"/>
          </p:cNvPicPr>
          <p:nvPr>
            <p:ph type="pic" sz="quarter" idx="2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93" b="7193"/>
          <a:stretch>
            <a:fillRect/>
          </a:stretch>
        </p:blipFill>
        <p:spPr>
          <a:xfrm>
            <a:off x="15085807" y="3710326"/>
            <a:ext cx="2822575" cy="2825750"/>
          </a:xfrm>
        </p:spPr>
      </p:pic>
      <p:sp>
        <p:nvSpPr>
          <p:cNvPr id="30" name="Текст 29">
            <a:extLst>
              <a:ext uri="{FF2B5EF4-FFF2-40B4-BE49-F238E27FC236}">
                <a16:creationId xmlns:a16="http://schemas.microsoft.com/office/drawing/2014/main" id="{9F12BE12-15DF-9542-A4B6-BC4836F7D6D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4752320" y="7037750"/>
            <a:ext cx="4267200" cy="438912"/>
          </a:xfrm>
        </p:spPr>
        <p:txBody>
          <a:bodyPr>
            <a:normAutofit fontScale="92500"/>
          </a:bodyPr>
          <a:lstStyle/>
          <a:p>
            <a:r>
              <a:rPr lang="ru-RU" dirty="0" smtClean="0"/>
              <a:t>Пивненко Виктор Иванович</a:t>
            </a:r>
            <a:endParaRPr lang="ru-RU" dirty="0"/>
          </a:p>
        </p:txBody>
      </p:sp>
      <p:pic>
        <p:nvPicPr>
          <p:cNvPr id="10" name="Рисунок 9"/>
          <p:cNvPicPr>
            <a:picLocks noGrp="1" noChangeAspect="1"/>
          </p:cNvPicPr>
          <p:nvPr>
            <p:ph type="pic" sz="quarter" idx="20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2" b="5192"/>
          <a:stretch>
            <a:fillRect/>
          </a:stretch>
        </p:blipFill>
        <p:spPr>
          <a:xfrm>
            <a:off x="8234736" y="3710326"/>
            <a:ext cx="2822575" cy="2825750"/>
          </a:xfrm>
        </p:spPr>
      </p:pic>
    </p:spTree>
    <p:extLst>
      <p:ext uri="{BB962C8B-B14F-4D97-AF65-F5344CB8AC3E}">
        <p14:creationId xmlns:p14="http://schemas.microsoft.com/office/powerpoint/2010/main" val="467298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266331" cy="11536926"/>
          </a:xfrm>
          <a:prstGeom prst="rect">
            <a:avLst/>
          </a:prstGeom>
        </p:spPr>
      </p:pic>
      <p:sp>
        <p:nvSpPr>
          <p:cNvPr id="3" name="Текст 2">
            <a:extLst>
              <a:ext uri="{FF2B5EF4-FFF2-40B4-BE49-F238E27FC236}">
                <a16:creationId xmlns:a16="http://schemas.microsoft.com/office/drawing/2014/main" id="{C9A7D140-5157-2549-A86E-D36B30EF2926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3752308" y="9121483"/>
            <a:ext cx="1597620" cy="1896287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ts val="4360"/>
              </a:lnSpc>
              <a:buNone/>
            </a:pPr>
            <a:r>
              <a:rPr lang="ru-RU" sz="1800" dirty="0" smtClean="0">
                <a:solidFill>
                  <a:schemeClr val="bg1"/>
                </a:solidFill>
              </a:rPr>
              <a:t>Телефон</a:t>
            </a:r>
            <a:endParaRPr lang="ru-RU" sz="1800" dirty="0">
              <a:solidFill>
                <a:schemeClr val="bg1"/>
              </a:solidFill>
            </a:endParaRPr>
          </a:p>
          <a:p>
            <a:pPr>
              <a:lnSpc>
                <a:spcPts val="4360"/>
              </a:lnSpc>
              <a:buNone/>
            </a:pPr>
            <a:r>
              <a:rPr lang="en-US" sz="1800" dirty="0">
                <a:solidFill>
                  <a:schemeClr val="bg1"/>
                </a:solidFill>
              </a:rPr>
              <a:t>email</a:t>
            </a:r>
            <a:endParaRPr lang="ru-RU" sz="1800" dirty="0">
              <a:solidFill>
                <a:schemeClr val="bg1"/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52310" y="6880485"/>
            <a:ext cx="3816162" cy="1359948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ru-RU" b="1" dirty="0">
                <a:solidFill>
                  <a:schemeClr val="bg1"/>
                </a:solidFill>
              </a:rPr>
              <a:t>Контакты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" name="Текст 2">
            <a:extLst>
              <a:ext uri="{FF2B5EF4-FFF2-40B4-BE49-F238E27FC236}">
                <a16:creationId xmlns:a16="http://schemas.microsoft.com/office/drawing/2014/main" id="{7082242F-83C6-084D-AE29-2946DC57981E}"/>
              </a:ext>
            </a:extLst>
          </p:cNvPr>
          <p:cNvSpPr txBox="1">
            <a:spLocks/>
          </p:cNvSpPr>
          <p:nvPr/>
        </p:nvSpPr>
        <p:spPr>
          <a:xfrm>
            <a:off x="15514607" y="9121483"/>
            <a:ext cx="4377341" cy="201354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360"/>
              </a:lnSpc>
              <a:buClrTx/>
            </a:pPr>
            <a:r>
              <a:rPr lang="en-US" sz="2800" dirty="0" smtClean="0">
                <a:solidFill>
                  <a:schemeClr val="bg1"/>
                </a:solidFill>
              </a:rPr>
              <a:t>+</a:t>
            </a:r>
            <a:r>
              <a:rPr lang="en-US" sz="2800" dirty="0">
                <a:solidFill>
                  <a:schemeClr val="bg1"/>
                </a:solidFill>
              </a:rPr>
              <a:t>7 </a:t>
            </a:r>
            <a:r>
              <a:rPr lang="en-US" sz="2800" dirty="0" smtClean="0">
                <a:solidFill>
                  <a:schemeClr val="bg1"/>
                </a:solidFill>
              </a:rPr>
              <a:t>(</a:t>
            </a:r>
            <a:r>
              <a:rPr lang="ru-RU" sz="2800" dirty="0" smtClean="0">
                <a:solidFill>
                  <a:schemeClr val="bg1"/>
                </a:solidFill>
              </a:rPr>
              <a:t>900) 584-93-83</a:t>
            </a:r>
            <a:endParaRPr lang="ru-RU" sz="2800" dirty="0">
              <a:solidFill>
                <a:schemeClr val="bg1"/>
              </a:solidFill>
            </a:endParaRPr>
          </a:p>
          <a:p>
            <a:pPr>
              <a:lnSpc>
                <a:spcPts val="4360"/>
              </a:lnSpc>
              <a:buClrTx/>
            </a:pPr>
            <a:r>
              <a:rPr lang="en-US" sz="2800" dirty="0" smtClean="0">
                <a:solidFill>
                  <a:schemeClr val="bg1"/>
                </a:solidFill>
              </a:rPr>
              <a:t>malcev.mroman@yandex.ru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571030" y="8450125"/>
            <a:ext cx="38871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Мальцев Роман Андреевич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904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857418DB-37CF-2943-BAD4-176F0C2D36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/>
              <a:t>Проблема</a:t>
            </a:r>
          </a:p>
        </p:txBody>
      </p:sp>
      <p:sp>
        <p:nvSpPr>
          <p:cNvPr id="14" name="Текст 13">
            <a:extLst>
              <a:ext uri="{FF2B5EF4-FFF2-40B4-BE49-F238E27FC236}">
                <a16:creationId xmlns:a16="http://schemas.microsoft.com/office/drawing/2014/main" id="{BFFD4462-BD95-854B-8FD9-709FEADBF54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1813822"/>
            <a:ext cx="8793163" cy="8683490"/>
          </a:xfrm>
        </p:spPr>
        <p:txBody>
          <a:bodyPr/>
          <a:lstStyle/>
          <a:p>
            <a:pPr marL="358790" indent="-342914">
              <a:buFont typeface="Wingdings" panose="05000000000000000000" pitchFamily="2" charset="2"/>
              <a:buChar char="§"/>
            </a:pPr>
            <a:r>
              <a:rPr lang="ru-RU" sz="2400" dirty="0" err="1"/>
              <a:t>в</a:t>
            </a:r>
            <a:r>
              <a:rPr lang="ru-RU" sz="2400" dirty="0" err="1" smtClean="0"/>
              <a:t>зрыво</a:t>
            </a:r>
            <a:r>
              <a:rPr lang="ru-RU" sz="2400" dirty="0" smtClean="0"/>
              <a:t>- и </a:t>
            </a:r>
            <a:r>
              <a:rPr lang="ru-RU" sz="2400" dirty="0" err="1" smtClean="0"/>
              <a:t>пожароопасность</a:t>
            </a:r>
            <a:r>
              <a:rPr lang="ru-RU" sz="2400" dirty="0" smtClean="0"/>
              <a:t> из-за использования масла или </a:t>
            </a:r>
            <a:r>
              <a:rPr lang="ru-RU" sz="2400" dirty="0" err="1" smtClean="0"/>
              <a:t>элегаза</a:t>
            </a:r>
            <a:r>
              <a:rPr lang="ru-RU" sz="2400" dirty="0" smtClean="0"/>
              <a:t>.</a:t>
            </a:r>
          </a:p>
          <a:p>
            <a:pPr marL="358790" indent="-342914">
              <a:buFont typeface="Wingdings" panose="05000000000000000000" pitchFamily="2" charset="2"/>
              <a:buChar char="§"/>
            </a:pPr>
            <a:r>
              <a:rPr lang="ru-RU" sz="2400" dirty="0"/>
              <a:t>ф</a:t>
            </a:r>
            <a:r>
              <a:rPr lang="ru-RU" sz="2400" dirty="0" smtClean="0"/>
              <a:t>еррорезонансные явления </a:t>
            </a:r>
            <a:r>
              <a:rPr lang="ru-RU" sz="2400" dirty="0"/>
              <a:t>, которые служат одной из причин </a:t>
            </a:r>
            <a:r>
              <a:rPr lang="ru-RU" sz="2400" dirty="0" smtClean="0"/>
              <a:t>высокой повреждаемости оборудования. </a:t>
            </a:r>
          </a:p>
          <a:p>
            <a:pPr marL="358790" indent="-342914">
              <a:buFont typeface="Wingdings" panose="05000000000000000000" pitchFamily="2" charset="2"/>
              <a:buChar char="§"/>
            </a:pPr>
            <a:r>
              <a:rPr lang="ru-RU" sz="2400" dirty="0" err="1"/>
              <a:t>н</a:t>
            </a:r>
            <a:r>
              <a:rPr lang="ru-RU" sz="2400" dirty="0" err="1" smtClean="0"/>
              <a:t>еэнергоэффективность</a:t>
            </a:r>
            <a:r>
              <a:rPr lang="ru-RU" sz="2400" dirty="0" smtClean="0"/>
              <a:t> </a:t>
            </a:r>
            <a:r>
              <a:rPr lang="ru-RU" sz="2400" dirty="0"/>
              <a:t>(из-за необходимости их догрузки при малом потреблении микропроцессорными устройствами) </a:t>
            </a:r>
            <a:r>
              <a:rPr lang="ru-RU" sz="2400" dirty="0" smtClean="0"/>
              <a:t>оборудования</a:t>
            </a:r>
          </a:p>
          <a:p>
            <a:pPr marL="358790" indent="-342914">
              <a:buFont typeface="Wingdings" panose="05000000000000000000" pitchFamily="2" charset="2"/>
              <a:buChar char="§"/>
            </a:pPr>
            <a:r>
              <a:rPr lang="ru-RU" sz="2400" dirty="0"/>
              <a:t>и</a:t>
            </a:r>
            <a:r>
              <a:rPr lang="ru-RU" sz="2400" dirty="0" smtClean="0"/>
              <a:t>меют </a:t>
            </a:r>
            <a:r>
              <a:rPr lang="ru-RU" sz="2400" dirty="0"/>
              <a:t>большие габариты и массу (трансформатор типа НКФ-110 весит 840 кг</a:t>
            </a:r>
            <a:r>
              <a:rPr lang="ru-RU" sz="2400" dirty="0" smtClean="0"/>
              <a:t>).</a:t>
            </a:r>
          </a:p>
          <a:p>
            <a:pPr marL="358790" indent="-342914">
              <a:buFont typeface="Wingdings" panose="05000000000000000000" pitchFamily="2" charset="2"/>
              <a:buChar char="§"/>
            </a:pPr>
            <a:endParaRPr lang="ru-RU" dirty="0"/>
          </a:p>
          <a:p>
            <a:pPr marL="358790" indent="-342914">
              <a:buFont typeface="Wingdings" panose="05000000000000000000" pitchFamily="2" charset="2"/>
              <a:buChar char="§"/>
            </a:pPr>
            <a:endParaRPr lang="ru-RU" dirty="0" smtClean="0"/>
          </a:p>
          <a:p>
            <a:endParaRPr lang="ru-RU" dirty="0"/>
          </a:p>
        </p:txBody>
      </p:sp>
      <p:pic>
        <p:nvPicPr>
          <p:cNvPr id="7" name="Рисунок 6" descr="DSC00030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2452" y="6076335"/>
            <a:ext cx="3319892" cy="29119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extBox 1"/>
          <p:cNvSpPr txBox="1"/>
          <p:nvPr/>
        </p:nvSpPr>
        <p:spPr>
          <a:xfrm>
            <a:off x="561943" y="9430447"/>
            <a:ext cx="32004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Рис </a:t>
            </a:r>
            <a:r>
              <a:rPr lang="ru-RU" sz="2000" dirty="0" smtClean="0"/>
              <a:t>1- </a:t>
            </a:r>
            <a:r>
              <a:rPr lang="ru-RU" sz="2000" dirty="0"/>
              <a:t>Трансформатор напряжения, поврежденный из-за феррорезонансных явлений</a:t>
            </a:r>
          </a:p>
        </p:txBody>
      </p:sp>
      <p:pic>
        <p:nvPicPr>
          <p:cNvPr id="1030" name="Picture 6" descr="https://s.go31.ru/section/newsInText/upload/images/news/intext/000/051/069/img0148_5d49396f2216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4472" y="6007344"/>
            <a:ext cx="5673121" cy="37820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5" name="TextBox 4"/>
          <p:cNvSpPr txBox="1"/>
          <p:nvPr/>
        </p:nvSpPr>
        <p:spPr>
          <a:xfrm>
            <a:off x="4749755" y="10216949"/>
            <a:ext cx="49379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Рис </a:t>
            </a:r>
            <a:r>
              <a:rPr lang="ru-RU" sz="2000" dirty="0" smtClean="0"/>
              <a:t>2- </a:t>
            </a:r>
            <a:r>
              <a:rPr lang="ru-RU" sz="2000" dirty="0"/>
              <a:t>Первая цифровая подстанция в центральной России, Белгородский район</a:t>
            </a:r>
          </a:p>
        </p:txBody>
      </p:sp>
      <p:pic>
        <p:nvPicPr>
          <p:cNvPr id="3" name="ничто не предвещало беды - взрыв трансформатора напряжения 110кВ transformer explosion (360p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035913" y="2094041"/>
            <a:ext cx="7446705" cy="6092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163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4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ru-RU" sz="6600" b="1" dirty="0"/>
              <a:t>Решение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D114D169-39CA-9F4E-8E20-E19DCB371C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50838" y="1728887"/>
            <a:ext cx="12069244" cy="7554912"/>
          </a:xfrm>
        </p:spPr>
        <p:txBody>
          <a:bodyPr/>
          <a:lstStyle/>
          <a:p>
            <a:r>
              <a:rPr lang="ru-RU" sz="2600" dirty="0" smtClean="0"/>
              <a:t>1</a:t>
            </a:r>
            <a:r>
              <a:rPr lang="ru-RU" sz="2600" dirty="0"/>
              <a:t>. Массогабаритные показатели ниже в 7-10 раз по сравнению с традиционными электромагнитными трансформаторами напряжения.</a:t>
            </a:r>
          </a:p>
          <a:p>
            <a:r>
              <a:rPr lang="ru-RU" sz="2600" dirty="0"/>
              <a:t>2. Возможность комбинированного исполнения с датчиками тока, что дает снижение затрат на установку и обслуживание, экономия места, занимаемого электроэнергетическими объектами, возможность установки на границе балансовой принадлежности.</a:t>
            </a:r>
          </a:p>
          <a:p>
            <a:r>
              <a:rPr lang="ru-RU" sz="2600" dirty="0"/>
              <a:t>3. </a:t>
            </a:r>
            <a:r>
              <a:rPr lang="ru-RU" sz="2600" dirty="0" err="1"/>
              <a:t>Взрыво</a:t>
            </a:r>
            <a:r>
              <a:rPr lang="ru-RU" sz="2600" dirty="0"/>
              <a:t>- и пожаробезопасность за счет использования </a:t>
            </a:r>
            <a:r>
              <a:rPr lang="ru-RU" sz="2600" dirty="0" err="1"/>
              <a:t>твердотелого</a:t>
            </a:r>
            <a:r>
              <a:rPr lang="ru-RU" sz="2600" dirty="0"/>
              <a:t> диэлектрика.</a:t>
            </a:r>
          </a:p>
          <a:p>
            <a:r>
              <a:rPr lang="ru-RU" sz="2600" dirty="0"/>
              <a:t>4. Не вступают в феррорезонансные явления, что снижает количество и масштабы аварий</a:t>
            </a:r>
            <a:r>
              <a:rPr lang="ru-RU" sz="2600" dirty="0" smtClean="0"/>
              <a:t>.</a:t>
            </a:r>
          </a:p>
          <a:p>
            <a:r>
              <a:rPr lang="ru-RU" sz="2600" dirty="0" smtClean="0"/>
              <a:t>5. Цена, приблизительно равная цене традиционного трансформатора.</a:t>
            </a:r>
            <a:endParaRPr lang="ru-RU" sz="2600" dirty="0"/>
          </a:p>
          <a:p>
            <a:endParaRPr lang="ru-RU" dirty="0"/>
          </a:p>
        </p:txBody>
      </p:sp>
      <p:sp>
        <p:nvSpPr>
          <p:cNvPr id="6" name="Параллелограмм 5"/>
          <p:cNvSpPr/>
          <p:nvPr/>
        </p:nvSpPr>
        <p:spPr>
          <a:xfrm>
            <a:off x="15441562" y="1728887"/>
            <a:ext cx="4498258" cy="2887358"/>
          </a:xfrm>
          <a:prstGeom prst="parallelogram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араллелограмм 11"/>
          <p:cNvSpPr/>
          <p:nvPr/>
        </p:nvSpPr>
        <p:spPr>
          <a:xfrm>
            <a:off x="13271330" y="4616245"/>
            <a:ext cx="4498258" cy="2887358"/>
          </a:xfrm>
          <a:prstGeom prst="parallelogram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араллелограмм 12"/>
          <p:cNvSpPr/>
          <p:nvPr/>
        </p:nvSpPr>
        <p:spPr>
          <a:xfrm>
            <a:off x="15441562" y="7503603"/>
            <a:ext cx="4498258" cy="2887358"/>
          </a:xfrm>
          <a:prstGeom prst="parallelogram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6623097" y="10363652"/>
            <a:ext cx="38908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Рис 3- Опытный образец РД.</a:t>
            </a:r>
            <a:endParaRPr lang="ru-RU" sz="24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80074" y="6314832"/>
            <a:ext cx="2891775" cy="47022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050505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104100" cy="113157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/>
              <a:t>Текущие результаты</a:t>
            </a:r>
            <a:endParaRPr lang="ru-RU" dirty="0"/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977D909F-9EDA-3741-9984-4E6538C4E5C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91" y="2134680"/>
            <a:ext cx="12228425" cy="7554912"/>
          </a:xfrm>
        </p:spPr>
        <p:txBody>
          <a:bodyPr>
            <a:normAutofit/>
          </a:bodyPr>
          <a:lstStyle/>
          <a:p>
            <a:r>
              <a:rPr lang="ru-RU" sz="3600" dirty="0" smtClean="0"/>
              <a:t>Созданы опытные образцы и </a:t>
            </a:r>
            <a:r>
              <a:rPr lang="en-US" sz="3600" dirty="0" smtClean="0"/>
              <a:t>MVP</a:t>
            </a:r>
            <a:r>
              <a:rPr lang="ru-RU" sz="3600" dirty="0" smtClean="0"/>
              <a:t> разных классов напряжения. </a:t>
            </a:r>
          </a:p>
          <a:p>
            <a:r>
              <a:rPr lang="ru-RU" sz="3600" dirty="0" smtClean="0"/>
              <a:t>На данный момент производится продажа единичных экземплярах</a:t>
            </a:r>
            <a:r>
              <a:rPr lang="ru-RU" sz="3600" dirty="0"/>
              <a:t>.</a:t>
            </a:r>
            <a:endParaRPr lang="ru-RU" sz="3600" dirty="0" smtClean="0"/>
          </a:p>
          <a:p>
            <a:r>
              <a:rPr lang="ru-RU" sz="3600" dirty="0" smtClean="0"/>
              <a:t> Проведены множество исследований:</a:t>
            </a:r>
          </a:p>
          <a:p>
            <a:pPr marL="358775" indent="-342900">
              <a:buFont typeface="Arial" panose="020B0604020202020204" pitchFamily="34" charset="0"/>
              <a:buChar char="•"/>
            </a:pPr>
            <a:r>
              <a:rPr lang="ru-RU" sz="3600" dirty="0" smtClean="0"/>
              <a:t>Исследование ФЧХ и АЧХ</a:t>
            </a:r>
          </a:p>
          <a:p>
            <a:pPr marL="358775" indent="-342900">
              <a:buFont typeface="Arial" panose="020B0604020202020204" pitchFamily="34" charset="0"/>
              <a:buChar char="•"/>
            </a:pPr>
            <a:r>
              <a:rPr lang="ru-RU" sz="3600" dirty="0" smtClean="0"/>
              <a:t>Исследования угловых погрешностей</a:t>
            </a:r>
          </a:p>
          <a:p>
            <a:pPr marL="358775" indent="-342900">
              <a:buFont typeface="Arial" panose="020B0604020202020204" pitchFamily="34" charset="0"/>
              <a:buChar char="•"/>
            </a:pPr>
            <a:r>
              <a:rPr lang="ru-RU" sz="3600" dirty="0" smtClean="0"/>
              <a:t>Исследования влияния внешних полей на работу и точность оборудования</a:t>
            </a:r>
          </a:p>
          <a:p>
            <a:pPr marL="358775" indent="-342900">
              <a:buFont typeface="Arial" panose="020B0604020202020204" pitchFamily="34" charset="0"/>
              <a:buChar char="•"/>
            </a:pPr>
            <a:r>
              <a:rPr lang="ru-RU" sz="3600" dirty="0" smtClean="0"/>
              <a:t>Разработка и исследование разных способов экранирования РД</a:t>
            </a:r>
          </a:p>
          <a:p>
            <a:pPr marL="358775" indent="-342900">
              <a:buFont typeface="Arial" panose="020B0604020202020204" pitchFamily="34" charset="0"/>
              <a:buChar char="•"/>
            </a:pPr>
            <a:r>
              <a:rPr lang="ru-RU" sz="3600" dirty="0" smtClean="0"/>
              <a:t>И другие</a:t>
            </a:r>
          </a:p>
        </p:txBody>
      </p:sp>
      <p:pic>
        <p:nvPicPr>
          <p:cNvPr id="6" name="image12.jpeg" descr="C:\Users\Juke\Desktop\трры\IMAG7672.jpg"/>
          <p:cNvPicPr/>
          <p:nvPr/>
        </p:nvPicPr>
        <p:blipFill>
          <a:blip r:embed="rId4">
            <a:extLst/>
          </a:blip>
          <a:srcRect l="20158" r="5928" b="3629"/>
          <a:stretch>
            <a:fillRect/>
          </a:stretch>
        </p:blipFill>
        <p:spPr>
          <a:xfrm>
            <a:off x="13715999" y="218327"/>
            <a:ext cx="6040779" cy="87929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" name="TextBox 13"/>
          <p:cNvSpPr txBox="1"/>
          <p:nvPr/>
        </p:nvSpPr>
        <p:spPr>
          <a:xfrm>
            <a:off x="14779932" y="9531799"/>
            <a:ext cx="4173794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Рис 5- Опытные образцы резистивных делителей на 6, 35, 110 </a:t>
            </a:r>
            <a:r>
              <a:rPr lang="ru-RU" sz="2400" dirty="0" err="1" smtClean="0"/>
              <a:t>кВ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106557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23494" y="589123"/>
            <a:ext cx="9741217" cy="911089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Рынок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C4896C73-F32D-8247-AB33-4BFBCE9D953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657303" y="2088960"/>
            <a:ext cx="11076039" cy="2733763"/>
          </a:xfrm>
        </p:spPr>
        <p:txBody>
          <a:bodyPr/>
          <a:lstStyle/>
          <a:p>
            <a:r>
              <a:rPr lang="ru-RU" sz="2800" dirty="0" smtClean="0"/>
              <a:t>Фаза развития рынка, на котором будем работать - начальная. Спрос на рынке растет пропорционально увеличению потребления электроэнергии. </a:t>
            </a:r>
          </a:p>
          <a:p>
            <a:r>
              <a:rPr lang="ru-RU" sz="2800" dirty="0" smtClean="0"/>
              <a:t>Дополняя наш продукт электронным блоком, появляется возможность его использования на цифровой подстанции.</a:t>
            </a:r>
          </a:p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1" name="Шестиугольник 10"/>
          <p:cNvSpPr/>
          <p:nvPr/>
        </p:nvSpPr>
        <p:spPr>
          <a:xfrm>
            <a:off x="2333933" y="3023421"/>
            <a:ext cx="3731342" cy="3019296"/>
          </a:xfrm>
          <a:prstGeom prst="hexagon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Шестиугольник 14"/>
          <p:cNvSpPr/>
          <p:nvPr/>
        </p:nvSpPr>
        <p:spPr>
          <a:xfrm>
            <a:off x="2333933" y="6049389"/>
            <a:ext cx="3731342" cy="3019296"/>
          </a:xfrm>
          <a:prstGeom prst="hexagon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Шестиугольник 15"/>
          <p:cNvSpPr/>
          <p:nvPr/>
        </p:nvSpPr>
        <p:spPr>
          <a:xfrm>
            <a:off x="5305732" y="7559037"/>
            <a:ext cx="3731342" cy="3019296"/>
          </a:xfrm>
          <a:prstGeom prst="hexagon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4074285788"/>
              </p:ext>
            </p:extLst>
          </p:nvPr>
        </p:nvGraphicFramePr>
        <p:xfrm>
          <a:off x="10781071" y="5058697"/>
          <a:ext cx="8672051" cy="58403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3139628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Оценка рынка</a:t>
            </a:r>
            <a:endParaRPr lang="ru-RU" b="1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3"/>
          </p:nvPr>
        </p:nvSpPr>
        <p:spPr>
          <a:xfrm>
            <a:off x="894591" y="2942400"/>
            <a:ext cx="9741217" cy="7554912"/>
          </a:xfrm>
        </p:spPr>
        <p:txBody>
          <a:bodyPr>
            <a:normAutofit/>
          </a:bodyPr>
          <a:lstStyle/>
          <a:p>
            <a:r>
              <a:rPr lang="ru-RU" sz="2800" dirty="0" smtClean="0"/>
              <a:t>ТАМ </a:t>
            </a:r>
            <a:r>
              <a:rPr lang="en-US" sz="2800" dirty="0" smtClean="0"/>
              <a:t>(</a:t>
            </a:r>
            <a:r>
              <a:rPr lang="en-US" sz="2800" dirty="0"/>
              <a:t>Total Addressable Market)</a:t>
            </a:r>
            <a:r>
              <a:rPr lang="ru-RU" sz="2800" dirty="0" smtClean="0"/>
              <a:t>-общий </a:t>
            </a:r>
            <a:r>
              <a:rPr lang="ru-RU" sz="2800" dirty="0"/>
              <a:t>объём рынка, на котором можно продать ваш продукт</a:t>
            </a:r>
            <a:r>
              <a:rPr lang="ru-RU" sz="2800" dirty="0" smtClean="0"/>
              <a:t>.</a:t>
            </a:r>
          </a:p>
          <a:p>
            <a:r>
              <a:rPr lang="en-US" sz="2800" dirty="0"/>
              <a:t>SAM (Served/Serviceable Available Market) — </a:t>
            </a:r>
            <a:r>
              <a:rPr lang="ru-RU" sz="2800" dirty="0"/>
              <a:t>доступный объём рынка, доля от </a:t>
            </a:r>
            <a:r>
              <a:rPr lang="en-US" sz="2800" dirty="0"/>
              <a:t>TAM</a:t>
            </a:r>
            <a:r>
              <a:rPr lang="en-US" sz="2800" dirty="0" smtClean="0"/>
              <a:t>.</a:t>
            </a:r>
            <a:endParaRPr lang="ru-RU" sz="2800" dirty="0" smtClean="0"/>
          </a:p>
          <a:p>
            <a:r>
              <a:rPr lang="en-US" sz="2800" dirty="0"/>
              <a:t>SOM (Serviceable &amp; Obtainable Market) — </a:t>
            </a:r>
            <a:r>
              <a:rPr lang="ru-RU" sz="2800" dirty="0"/>
              <a:t>реально достижимый объём рынка, доля от </a:t>
            </a:r>
            <a:r>
              <a:rPr lang="en-US" sz="2800" dirty="0"/>
              <a:t>SAM. </a:t>
            </a:r>
            <a:endParaRPr lang="ru-RU" sz="2800" dirty="0"/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818090491"/>
              </p:ext>
            </p:extLst>
          </p:nvPr>
        </p:nvGraphicFramePr>
        <p:xfrm>
          <a:off x="10635808" y="1426470"/>
          <a:ext cx="9259766" cy="93036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3323198064"/>
              </p:ext>
            </p:extLst>
          </p:nvPr>
        </p:nvGraphicFramePr>
        <p:xfrm>
          <a:off x="-324465" y="5058698"/>
          <a:ext cx="11444748" cy="68174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4168562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22823"/>
            <a:ext cx="20104100" cy="56928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94592" y="515381"/>
            <a:ext cx="6169886" cy="911089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Конкуренция</a:t>
            </a:r>
            <a:endParaRPr lang="ru-RU" b="1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6374375"/>
              </p:ext>
            </p:extLst>
          </p:nvPr>
        </p:nvGraphicFramePr>
        <p:xfrm>
          <a:off x="2892360" y="2198074"/>
          <a:ext cx="14319380" cy="7695864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{FABFCF23-3B69-468F-B69F-88F6DE6A72F2}</a:tableStyleId>
              </a:tblPr>
              <a:tblGrid>
                <a:gridCol w="3579845">
                  <a:extLst>
                    <a:ext uri="{9D8B030D-6E8A-4147-A177-3AD203B41FA5}">
                      <a16:colId xmlns:a16="http://schemas.microsoft.com/office/drawing/2014/main" val="4059140279"/>
                    </a:ext>
                  </a:extLst>
                </a:gridCol>
                <a:gridCol w="3579845">
                  <a:extLst>
                    <a:ext uri="{9D8B030D-6E8A-4147-A177-3AD203B41FA5}">
                      <a16:colId xmlns:a16="http://schemas.microsoft.com/office/drawing/2014/main" val="2998867199"/>
                    </a:ext>
                  </a:extLst>
                </a:gridCol>
                <a:gridCol w="3579845">
                  <a:extLst>
                    <a:ext uri="{9D8B030D-6E8A-4147-A177-3AD203B41FA5}">
                      <a16:colId xmlns:a16="http://schemas.microsoft.com/office/drawing/2014/main" val="1907848711"/>
                    </a:ext>
                  </a:extLst>
                </a:gridCol>
                <a:gridCol w="3579845">
                  <a:extLst>
                    <a:ext uri="{9D8B030D-6E8A-4147-A177-3AD203B41FA5}">
                      <a16:colId xmlns:a16="http://schemas.microsoft.com/office/drawing/2014/main" val="3870672363"/>
                    </a:ext>
                  </a:extLst>
                </a:gridCol>
              </a:tblGrid>
              <a:tr h="843873">
                <a:tc>
                  <a:txBody>
                    <a:bodyPr/>
                    <a:lstStyle/>
                    <a:p>
                      <a:r>
                        <a:rPr lang="ru-RU" sz="2800" b="1" dirty="0" smtClean="0"/>
                        <a:t>Характеристика</a:t>
                      </a:r>
                      <a:endParaRPr lang="ru-RU" sz="2800" b="1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/>
                        <a:t>Наше предложение</a:t>
                      </a:r>
                      <a:endParaRPr lang="ru-RU" sz="28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/>
                        <a:t>Предложение «</a:t>
                      </a:r>
                      <a:r>
                        <a:rPr lang="en-US" sz="2800" b="1" dirty="0" err="1" smtClean="0"/>
                        <a:t>i</a:t>
                      </a:r>
                      <a:r>
                        <a:rPr lang="en-US" sz="2800" b="1" dirty="0" smtClean="0"/>
                        <a:t>-TOR</a:t>
                      </a:r>
                      <a:r>
                        <a:rPr lang="ru-RU" sz="2800" b="1" dirty="0" smtClean="0"/>
                        <a:t>»</a:t>
                      </a:r>
                      <a:endParaRPr lang="ru-RU" sz="2800" b="1" dirty="0"/>
                    </a:p>
                  </a:txBody>
                  <a:tcPr>
                    <a:solidFill>
                      <a:srgbClr val="FF757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/>
                        <a:t>Электромагнитные трансформаторы</a:t>
                      </a:r>
                      <a:endParaRPr lang="ru-RU" sz="2800" b="1" dirty="0"/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8587479"/>
                  </a:ext>
                </a:extLst>
              </a:tr>
              <a:tr h="843873"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Собственный электронный блок</a:t>
                      </a:r>
                      <a:endParaRPr lang="ru-RU" sz="2400" dirty="0"/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Да</a:t>
                      </a:r>
                      <a:endParaRPr lang="ru-RU" sz="2400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Нет</a:t>
                      </a:r>
                      <a:endParaRPr lang="ru-RU" sz="2400" dirty="0"/>
                    </a:p>
                  </a:txBody>
                  <a:tcPr>
                    <a:solidFill>
                      <a:srgbClr val="FFC9C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Нет</a:t>
                      </a:r>
                      <a:endParaRPr lang="ru-RU" sz="24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2233068"/>
                  </a:ext>
                </a:extLst>
              </a:tr>
              <a:tr h="1227075"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Действующие продажи на рынке энергетики</a:t>
                      </a:r>
                      <a:endParaRPr lang="ru-RU" sz="2400" dirty="0"/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Нет</a:t>
                      </a:r>
                      <a:endParaRPr lang="ru-RU" sz="2400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Да</a:t>
                      </a:r>
                      <a:endParaRPr lang="ru-RU" sz="2400" dirty="0"/>
                    </a:p>
                  </a:txBody>
                  <a:tcPr>
                    <a:solidFill>
                      <a:srgbClr val="FFC9C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Да</a:t>
                      </a:r>
                      <a:endParaRPr lang="ru-RU" sz="24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3295481"/>
                  </a:ext>
                </a:extLst>
              </a:tr>
              <a:tr h="843873"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Погрешность оборудования</a:t>
                      </a:r>
                      <a:endParaRPr lang="ru-RU" sz="2400" dirty="0"/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0,5%</a:t>
                      </a:r>
                      <a:endParaRPr lang="ru-RU" sz="2400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5-6%</a:t>
                      </a:r>
                      <a:endParaRPr lang="ru-RU" sz="2400" dirty="0"/>
                    </a:p>
                  </a:txBody>
                  <a:tcPr>
                    <a:solidFill>
                      <a:srgbClr val="FFC9C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0,5%</a:t>
                      </a:r>
                      <a:endParaRPr lang="ru-RU" sz="24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0896415"/>
                  </a:ext>
                </a:extLst>
              </a:tr>
              <a:tr h="843873">
                <a:tc>
                  <a:txBody>
                    <a:bodyPr/>
                    <a:lstStyle/>
                    <a:p>
                      <a:r>
                        <a:rPr lang="ru-RU" sz="2400" dirty="0" err="1" smtClean="0"/>
                        <a:t>Пожаро</a:t>
                      </a:r>
                      <a:r>
                        <a:rPr lang="ru-RU" sz="2400" dirty="0" smtClean="0"/>
                        <a:t>- взрывобезопасность</a:t>
                      </a:r>
                      <a:endParaRPr lang="ru-RU" sz="2400" dirty="0"/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Да</a:t>
                      </a:r>
                      <a:endParaRPr lang="ru-RU" sz="2400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Нет</a:t>
                      </a:r>
                      <a:endParaRPr lang="ru-RU" sz="2400" dirty="0"/>
                    </a:p>
                  </a:txBody>
                  <a:tcPr>
                    <a:solidFill>
                      <a:srgbClr val="FFC9C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Нет</a:t>
                      </a:r>
                      <a:endParaRPr lang="ru-RU" sz="24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2934910"/>
                  </a:ext>
                </a:extLst>
              </a:tr>
              <a:tr h="460671"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АИИСКУЭ</a:t>
                      </a:r>
                      <a:endParaRPr lang="ru-RU" sz="2400" dirty="0"/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Да</a:t>
                      </a:r>
                      <a:endParaRPr lang="ru-RU" sz="2400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Да</a:t>
                      </a:r>
                      <a:endParaRPr lang="ru-RU" sz="2400" dirty="0"/>
                    </a:p>
                  </a:txBody>
                  <a:tcPr>
                    <a:solidFill>
                      <a:srgbClr val="FFC9C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Да</a:t>
                      </a:r>
                      <a:endParaRPr lang="ru-RU" sz="24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0662456"/>
                  </a:ext>
                </a:extLst>
              </a:tr>
              <a:tr h="460671"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РЗА</a:t>
                      </a:r>
                      <a:endParaRPr lang="ru-RU" sz="2400" dirty="0"/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Да</a:t>
                      </a:r>
                      <a:endParaRPr lang="ru-RU" sz="2400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Нет</a:t>
                      </a:r>
                      <a:endParaRPr lang="ru-RU" sz="2400" dirty="0"/>
                    </a:p>
                  </a:txBody>
                  <a:tcPr>
                    <a:solidFill>
                      <a:srgbClr val="FFC9C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Да</a:t>
                      </a:r>
                      <a:endParaRPr lang="ru-RU" sz="24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5986128"/>
                  </a:ext>
                </a:extLst>
              </a:tr>
              <a:tr h="843873"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Влияние </a:t>
                      </a:r>
                      <a:r>
                        <a:rPr lang="ru-RU" sz="2400" dirty="0" err="1" smtClean="0"/>
                        <a:t>феррорезонанса</a:t>
                      </a:r>
                      <a:endParaRPr lang="ru-RU" sz="2400" dirty="0"/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Нет</a:t>
                      </a:r>
                      <a:endParaRPr lang="ru-RU" sz="2400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Нет</a:t>
                      </a:r>
                      <a:endParaRPr lang="ru-RU" sz="2400" dirty="0"/>
                    </a:p>
                  </a:txBody>
                  <a:tcPr>
                    <a:solidFill>
                      <a:srgbClr val="FFC9C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Да</a:t>
                      </a:r>
                      <a:endParaRPr lang="ru-RU" sz="24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7743212"/>
                  </a:ext>
                </a:extLst>
              </a:tr>
              <a:tr h="1227075"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Масса оборудования (относительные единицы)</a:t>
                      </a:r>
                      <a:endParaRPr lang="ru-RU" sz="2400" dirty="0"/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1</a:t>
                      </a:r>
                      <a:endParaRPr lang="ru-RU" sz="2400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1</a:t>
                      </a:r>
                      <a:endParaRPr lang="ru-RU" sz="2400" dirty="0"/>
                    </a:p>
                  </a:txBody>
                  <a:tcPr>
                    <a:solidFill>
                      <a:srgbClr val="FFC9C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7-8</a:t>
                      </a:r>
                      <a:endParaRPr lang="ru-RU" sz="24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42165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50735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90" y="515375"/>
            <a:ext cx="9741217" cy="911089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ru-RU" b="1" dirty="0"/>
              <a:t>Бизнес-модель</a:t>
            </a:r>
            <a:endParaRPr lang="ru-RU" dirty="0"/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9783862"/>
              </p:ext>
            </p:extLst>
          </p:nvPr>
        </p:nvGraphicFramePr>
        <p:xfrm>
          <a:off x="13275361" y="2576530"/>
          <a:ext cx="5827384" cy="2844305"/>
        </p:xfrm>
        <a:graphic>
          <a:graphicData uri="http://schemas.openxmlformats.org/drawingml/2006/table">
            <a:tbl>
              <a:tblPr firstRow="1" firstCol="1" bandRow="1">
                <a:tableStyleId>{0E3FDE45-AF77-4B5C-9715-49D594BDF05E}</a:tableStyleId>
              </a:tblPr>
              <a:tblGrid>
                <a:gridCol w="440755">
                  <a:extLst>
                    <a:ext uri="{9D8B030D-6E8A-4147-A177-3AD203B41FA5}">
                      <a16:colId xmlns:a16="http://schemas.microsoft.com/office/drawing/2014/main" val="842529989"/>
                    </a:ext>
                  </a:extLst>
                </a:gridCol>
                <a:gridCol w="1919008">
                  <a:extLst>
                    <a:ext uri="{9D8B030D-6E8A-4147-A177-3AD203B41FA5}">
                      <a16:colId xmlns:a16="http://schemas.microsoft.com/office/drawing/2014/main" val="3915963041"/>
                    </a:ext>
                  </a:extLst>
                </a:gridCol>
                <a:gridCol w="1741776">
                  <a:extLst>
                    <a:ext uri="{9D8B030D-6E8A-4147-A177-3AD203B41FA5}">
                      <a16:colId xmlns:a16="http://schemas.microsoft.com/office/drawing/2014/main" val="3275393828"/>
                    </a:ext>
                  </a:extLst>
                </a:gridCol>
                <a:gridCol w="1725845">
                  <a:extLst>
                    <a:ext uri="{9D8B030D-6E8A-4147-A177-3AD203B41FA5}">
                      <a16:colId xmlns:a16="http://schemas.microsoft.com/office/drawing/2014/main" val="4100861410"/>
                    </a:ext>
                  </a:extLst>
                </a:gridCol>
              </a:tblGrid>
              <a:tr h="9481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T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9" marR="685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</a:rPr>
                        <a:t>ДП, млн руб.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9" marR="685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ДДП, млн руб.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9" marR="685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НДДП, млн руб.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9" marR="68579" marT="0" marB="0"/>
                </a:tc>
                <a:extLst>
                  <a:ext uri="{0D108BD9-81ED-4DB2-BD59-A6C34878D82A}">
                    <a16:rowId xmlns:a16="http://schemas.microsoft.com/office/drawing/2014/main" val="1731964946"/>
                  </a:ext>
                </a:extLst>
              </a:tr>
              <a:tr h="4740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0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9" marR="685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-214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9" marR="685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-214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9" marR="685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-214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9" marR="68579" marT="0" marB="0"/>
                </a:tc>
                <a:extLst>
                  <a:ext uri="{0D108BD9-81ED-4DB2-BD59-A6C34878D82A}">
                    <a16:rowId xmlns:a16="http://schemas.microsoft.com/office/drawing/2014/main" val="889946200"/>
                  </a:ext>
                </a:extLst>
              </a:tr>
              <a:tr h="4740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1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9" marR="685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109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9" marR="685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96,5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9" marR="685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-117,5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9" marR="68579" marT="0" marB="0"/>
                </a:tc>
                <a:extLst>
                  <a:ext uri="{0D108BD9-81ED-4DB2-BD59-A6C34878D82A}">
                    <a16:rowId xmlns:a16="http://schemas.microsoft.com/office/drawing/2014/main" val="3208481521"/>
                  </a:ext>
                </a:extLst>
              </a:tr>
              <a:tr h="4740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2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9" marR="685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203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9" marR="685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158,9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9" marR="685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41,4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9" marR="68579" marT="0" marB="0"/>
                </a:tc>
                <a:extLst>
                  <a:ext uri="{0D108BD9-81ED-4DB2-BD59-A6C34878D82A}">
                    <a16:rowId xmlns:a16="http://schemas.microsoft.com/office/drawing/2014/main" val="1246636624"/>
                  </a:ext>
                </a:extLst>
              </a:tr>
              <a:tr h="4740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3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9" marR="685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415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9" marR="685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288,7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9" marR="685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330,1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9" marR="68579" marT="0" marB="0"/>
                </a:tc>
                <a:extLst>
                  <a:ext uri="{0D108BD9-81ED-4DB2-BD59-A6C34878D82A}">
                    <a16:rowId xmlns:a16="http://schemas.microsoft.com/office/drawing/2014/main" val="2964497764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3471571" y="6388504"/>
            <a:ext cx="543496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</a:t>
            </a:r>
            <a:r>
              <a:rPr lang="ru-RU" sz="2800" dirty="0"/>
              <a:t> – номер периода (года)</a:t>
            </a:r>
          </a:p>
          <a:p>
            <a:r>
              <a:rPr lang="ru-RU" sz="2800" dirty="0"/>
              <a:t>ДП – денежный поток</a:t>
            </a:r>
          </a:p>
          <a:p>
            <a:r>
              <a:rPr lang="ru-RU" sz="2800" dirty="0"/>
              <a:t>ДДП – дисконтированный денежный поток</a:t>
            </a:r>
          </a:p>
          <a:p>
            <a:r>
              <a:rPr lang="ru-RU" sz="2800" dirty="0"/>
              <a:t>НДДП – накопленный дисконтированный денежный поток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2880775" y="1378028"/>
            <a:ext cx="66165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/>
              <a:t>Оценка экономической эффективности проекта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471571" y="9588339"/>
            <a:ext cx="525485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Период окупаемости составит примерно один год и восемь месяцев</a:t>
            </a:r>
            <a:r>
              <a:rPr lang="ru-RU" sz="2400" dirty="0"/>
              <a:t>.</a:t>
            </a:r>
          </a:p>
        </p:txBody>
      </p:sp>
      <p:sp>
        <p:nvSpPr>
          <p:cNvPr id="5" name="Правильный пятиугольник 4"/>
          <p:cNvSpPr/>
          <p:nvPr/>
        </p:nvSpPr>
        <p:spPr>
          <a:xfrm rot="20537155">
            <a:off x="3282737" y="7692093"/>
            <a:ext cx="3259812" cy="3184104"/>
          </a:xfrm>
          <a:prstGeom prst="pentagon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авильный пятиугольник 13"/>
          <p:cNvSpPr/>
          <p:nvPr/>
        </p:nvSpPr>
        <p:spPr>
          <a:xfrm rot="1019455">
            <a:off x="6179412" y="7670271"/>
            <a:ext cx="3202087" cy="3172413"/>
          </a:xfrm>
          <a:prstGeom prst="pentagon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4788476" y="4013357"/>
            <a:ext cx="3318387" cy="3059357"/>
          </a:xfrm>
          <a:prstGeom prst="ellipse">
            <a:avLst/>
          </a:prstGeom>
          <a:gradFill flip="none" rotWithShape="1">
            <a:gsLst>
              <a:gs pos="0">
                <a:srgbClr val="7030A0">
                  <a:shade val="30000"/>
                  <a:satMod val="115000"/>
                </a:srgbClr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7030A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Мелкосерийное производство</a:t>
            </a:r>
            <a:endParaRPr lang="ru-RU" sz="24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9203778" y="2624432"/>
            <a:ext cx="3185652" cy="1415845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ПАО «</a:t>
            </a:r>
            <a:r>
              <a:rPr lang="ru-RU" sz="2400" dirty="0" err="1" smtClean="0"/>
              <a:t>Россети</a:t>
            </a:r>
            <a:r>
              <a:rPr lang="ru-RU" sz="2400" dirty="0" smtClean="0"/>
              <a:t>»</a:t>
            </a:r>
            <a:endParaRPr lang="ru-RU" sz="24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9203778" y="4835114"/>
            <a:ext cx="3185652" cy="1415845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Промышленные предприятия</a:t>
            </a:r>
            <a:endParaRPr lang="ru-RU" sz="24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9203778" y="7045796"/>
            <a:ext cx="3185652" cy="1415845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Нефтегазовая промышленность</a:t>
            </a:r>
            <a:endParaRPr lang="ru-RU" sz="2400" dirty="0"/>
          </a:p>
        </p:txBody>
      </p:sp>
      <p:cxnSp>
        <p:nvCxnSpPr>
          <p:cNvPr id="9" name="Прямая со стрелкой 8"/>
          <p:cNvCxnSpPr>
            <a:endCxn id="6" idx="3"/>
          </p:cNvCxnSpPr>
          <p:nvPr/>
        </p:nvCxnSpPr>
        <p:spPr>
          <a:xfrm flipV="1">
            <a:off x="3687881" y="6624682"/>
            <a:ext cx="1586562" cy="11290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>
            <a:endCxn id="6" idx="2"/>
          </p:cNvCxnSpPr>
          <p:nvPr/>
        </p:nvCxnSpPr>
        <p:spPr>
          <a:xfrm flipV="1">
            <a:off x="3687881" y="5543036"/>
            <a:ext cx="1100595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>
            <a:endCxn id="6" idx="1"/>
          </p:cNvCxnSpPr>
          <p:nvPr/>
        </p:nvCxnSpPr>
        <p:spPr>
          <a:xfrm>
            <a:off x="3640504" y="3332355"/>
            <a:ext cx="1633939" cy="11290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>
            <a:stCxn id="6" idx="7"/>
            <a:endCxn id="17" idx="1"/>
          </p:cNvCxnSpPr>
          <p:nvPr/>
        </p:nvCxnSpPr>
        <p:spPr>
          <a:xfrm flipV="1">
            <a:off x="7620896" y="3332355"/>
            <a:ext cx="1582882" cy="11290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>
            <a:stCxn id="6" idx="6"/>
            <a:endCxn id="18" idx="1"/>
          </p:cNvCxnSpPr>
          <p:nvPr/>
        </p:nvCxnSpPr>
        <p:spPr>
          <a:xfrm>
            <a:off x="8106863" y="5543036"/>
            <a:ext cx="1096915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/>
          <p:cNvCxnSpPr>
            <a:stCxn id="6" idx="5"/>
            <a:endCxn id="19" idx="1"/>
          </p:cNvCxnSpPr>
          <p:nvPr/>
        </p:nvCxnSpPr>
        <p:spPr>
          <a:xfrm>
            <a:off x="7620896" y="6624682"/>
            <a:ext cx="1582882" cy="11290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Прямоугольник 27"/>
          <p:cNvSpPr/>
          <p:nvPr/>
        </p:nvSpPr>
        <p:spPr>
          <a:xfrm>
            <a:off x="502229" y="6960744"/>
            <a:ext cx="3185652" cy="1415845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Поставка химии</a:t>
            </a:r>
            <a:endParaRPr lang="ru-RU" sz="2400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487390" y="2582838"/>
            <a:ext cx="3185652" cy="1415845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Поставка резисторов</a:t>
            </a:r>
            <a:endParaRPr lang="ru-RU" sz="2400" dirty="0"/>
          </a:p>
        </p:txBody>
      </p:sp>
      <p:sp>
        <p:nvSpPr>
          <p:cNvPr id="31" name="Прямоугольник 30"/>
          <p:cNvSpPr/>
          <p:nvPr/>
        </p:nvSpPr>
        <p:spPr>
          <a:xfrm>
            <a:off x="534767" y="4793520"/>
            <a:ext cx="3185652" cy="1415845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Поставка изоляции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001822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104100" cy="113157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ru-RU" b="1" dirty="0"/>
              <a:t>Планы развития</a:t>
            </a:r>
            <a:endParaRPr lang="ru-RU" dirty="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C1D705DB-48BD-5A41-8B3E-9DE81E2C927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1898202"/>
            <a:ext cx="7040044" cy="649863"/>
          </a:xfrm>
        </p:spPr>
        <p:txBody>
          <a:bodyPr>
            <a:noAutofit/>
          </a:bodyPr>
          <a:lstStyle/>
          <a:p>
            <a:r>
              <a:rPr lang="ru-RU" sz="2800" b="1" dirty="0" smtClean="0"/>
              <a:t>Инвестиции, необходимые для реализации проекта</a:t>
            </a:r>
            <a:endParaRPr lang="ru-RU" sz="2800" b="1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5023473"/>
              </p:ext>
            </p:extLst>
          </p:nvPr>
        </p:nvGraphicFramePr>
        <p:xfrm>
          <a:off x="894588" y="2913116"/>
          <a:ext cx="7040045" cy="8115615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3670333">
                  <a:extLst>
                    <a:ext uri="{9D8B030D-6E8A-4147-A177-3AD203B41FA5}">
                      <a16:colId xmlns:a16="http://schemas.microsoft.com/office/drawing/2014/main" val="3206842277"/>
                    </a:ext>
                  </a:extLst>
                </a:gridCol>
                <a:gridCol w="3369712">
                  <a:extLst>
                    <a:ext uri="{9D8B030D-6E8A-4147-A177-3AD203B41FA5}">
                      <a16:colId xmlns:a16="http://schemas.microsoft.com/office/drawing/2014/main" val="2120841609"/>
                    </a:ext>
                  </a:extLst>
                </a:gridCol>
              </a:tblGrid>
              <a:tr h="48111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Основной капитал: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Стоимость, млн </a:t>
                      </a:r>
                      <a:r>
                        <a:rPr lang="ru-RU" sz="2400" dirty="0" smtClean="0">
                          <a:effectLst/>
                        </a:rPr>
                        <a:t>руб.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01785311"/>
                  </a:ext>
                </a:extLst>
              </a:tr>
              <a:tr h="82654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строительно-монтажные работы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100 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2717948"/>
                  </a:ext>
                </a:extLst>
              </a:tr>
              <a:tr h="82654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</a:rPr>
                        <a:t>оборудование</a:t>
                      </a:r>
                      <a:endParaRPr lang="ru-RU" sz="2400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60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400" dirty="0">
                        <a:effectLst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99152983"/>
                  </a:ext>
                </a:extLst>
              </a:tr>
              <a:tr h="48111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транспортная техника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0,5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8836655"/>
                  </a:ext>
                </a:extLst>
              </a:tr>
              <a:tr h="48111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компьютерная техника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1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21632407"/>
                  </a:ext>
                </a:extLst>
              </a:tr>
              <a:tr h="82654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программное обеспечение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0,1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69087885"/>
                  </a:ext>
                </a:extLst>
              </a:tr>
              <a:tr h="82654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создание опытных образцов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0,3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19793547"/>
                  </a:ext>
                </a:extLst>
              </a:tr>
              <a:tr h="48111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 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62965263"/>
                  </a:ext>
                </a:extLst>
              </a:tr>
              <a:tr h="48111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Оборотный капитал: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effectLst/>
                        </a:rPr>
                        <a:t>Стоимость, млн руб.</a:t>
                      </a:r>
                      <a:endParaRPr lang="ru-RU" sz="2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69974626"/>
                  </a:ext>
                </a:extLst>
              </a:tr>
              <a:tr h="48111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сырье, материалы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34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54580650"/>
                  </a:ext>
                </a:extLst>
              </a:tr>
              <a:tr h="48111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топливо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1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49543530"/>
                  </a:ext>
                </a:extLst>
              </a:tr>
              <a:tr h="48111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фонд заработной платы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17,1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20984086"/>
                  </a:ext>
                </a:extLst>
              </a:tr>
              <a:tr h="48111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 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 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3849577"/>
                  </a:ext>
                </a:extLst>
              </a:tr>
              <a:tr h="40076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ИТОГО: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214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38319282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Таблица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75227667"/>
                  </p:ext>
                </p:extLst>
              </p:nvPr>
            </p:nvGraphicFramePr>
            <p:xfrm>
              <a:off x="9158748" y="3019798"/>
              <a:ext cx="4487660" cy="2130945"/>
            </p:xfrm>
            <a:graphic>
              <a:graphicData uri="http://schemas.openxmlformats.org/drawingml/2006/table">
                <a:tbl>
                  <a:tblPr firstRow="1" firstCol="1" bandRow="1">
                    <a:tableStyleId>{3B4B98B0-60AC-42C2-AFA5-B58CD77FA1E5}</a:tableStyleId>
                  </a:tblPr>
                  <a:tblGrid>
                    <a:gridCol w="2243457">
                      <a:extLst>
                        <a:ext uri="{9D8B030D-6E8A-4147-A177-3AD203B41FA5}">
                          <a16:colId xmlns:a16="http://schemas.microsoft.com/office/drawing/2014/main" val="1743922745"/>
                        </a:ext>
                      </a:extLst>
                    </a:gridCol>
                    <a:gridCol w="2244203">
                      <a:extLst>
                        <a:ext uri="{9D8B030D-6E8A-4147-A177-3AD203B41FA5}">
                          <a16:colId xmlns:a16="http://schemas.microsoft.com/office/drawing/2014/main" val="1705589637"/>
                        </a:ext>
                      </a:extLst>
                    </a:gridCol>
                  </a:tblGrid>
                  <a:tr h="739267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NPV</a:t>
                          </a:r>
                          <a:endParaRPr lang="ru-RU" sz="24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ru-RU" sz="2400">
                                    <a:effectLst/>
                                    <a:latin typeface="Cambria Math" panose="02040503050406030204" pitchFamily="18" charset="0"/>
                                  </a:rPr>
                                  <m:t>330,1 млн руб.</m:t>
                                </m:r>
                              </m:oMath>
                            </m:oMathPara>
                          </a14:m>
                          <a:endParaRPr lang="ru-RU" sz="24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57608185"/>
                      </a:ext>
                    </a:extLst>
                  </a:tr>
                  <a:tr h="695839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PI</a:t>
                          </a:r>
                          <a:endParaRPr lang="ru-RU" sz="24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240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1,54</a:t>
                          </a:r>
                          <a:endParaRPr lang="ru-RU" sz="24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291608210"/>
                      </a:ext>
                    </a:extLst>
                  </a:tr>
                  <a:tr h="695839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DPP</a:t>
                          </a:r>
                          <a:endParaRPr lang="ru-RU" sz="24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24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1,7 года</a:t>
                          </a:r>
                          <a:endParaRPr lang="ru-RU" sz="24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02491468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Таблица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75227667"/>
                  </p:ext>
                </p:extLst>
              </p:nvPr>
            </p:nvGraphicFramePr>
            <p:xfrm>
              <a:off x="9158748" y="3019798"/>
              <a:ext cx="4487660" cy="2130945"/>
            </p:xfrm>
            <a:graphic>
              <a:graphicData uri="http://schemas.openxmlformats.org/drawingml/2006/table">
                <a:tbl>
                  <a:tblPr firstRow="1" firstCol="1" bandRow="1">
                    <a:tableStyleId>{3B4B98B0-60AC-42C2-AFA5-B58CD77FA1E5}</a:tableStyleId>
                  </a:tblPr>
                  <a:tblGrid>
                    <a:gridCol w="2243457">
                      <a:extLst>
                        <a:ext uri="{9D8B030D-6E8A-4147-A177-3AD203B41FA5}">
                          <a16:colId xmlns:a16="http://schemas.microsoft.com/office/drawing/2014/main" val="1743922745"/>
                        </a:ext>
                      </a:extLst>
                    </a:gridCol>
                    <a:gridCol w="2244203">
                      <a:extLst>
                        <a:ext uri="{9D8B030D-6E8A-4147-A177-3AD203B41FA5}">
                          <a16:colId xmlns:a16="http://schemas.microsoft.com/office/drawing/2014/main" val="1705589637"/>
                        </a:ext>
                      </a:extLst>
                    </a:gridCol>
                  </a:tblGrid>
                  <a:tr h="739267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NPV</a:t>
                          </a:r>
                          <a:endParaRPr lang="ru-RU" sz="24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>
                        <a:blipFill>
                          <a:blip r:embed="rId4"/>
                          <a:stretch>
                            <a:fillRect l="-99729" t="-9091" r="-271" b="-19008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57608185"/>
                      </a:ext>
                    </a:extLst>
                  </a:tr>
                  <a:tr h="695839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PI</a:t>
                          </a:r>
                          <a:endParaRPr lang="ru-RU" sz="24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240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1,54</a:t>
                          </a:r>
                          <a:endParaRPr lang="ru-RU" sz="24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291608210"/>
                      </a:ext>
                    </a:extLst>
                  </a:tr>
                  <a:tr h="695839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DPP</a:t>
                          </a:r>
                          <a:endParaRPr lang="ru-RU" sz="24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24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1,7 года</a:t>
                          </a:r>
                          <a:endParaRPr lang="ru-RU" sz="24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024914685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1" name="TextBox 10"/>
          <p:cNvSpPr txBox="1"/>
          <p:nvPr/>
        </p:nvSpPr>
        <p:spPr>
          <a:xfrm>
            <a:off x="10256172" y="1593328"/>
            <a:ext cx="76861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/>
              <a:t>Оценка экономической эффективности проекта</a:t>
            </a:r>
            <a:endParaRPr lang="ru-RU" sz="28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14537991" y="2696560"/>
            <a:ext cx="512736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NPV —чистая приведенная (к сегодняшнему дню) стоимость. Это метод оценки инвестиционных проектов, основанный на методологии дисконтирования денежных потоков.</a:t>
            </a:r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9158748" y="6191583"/>
            <a:ext cx="560978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PI — это относительная прибыльность будущего предприятия, а также дисконтируемая стоимость всех финансовых поступлений в расчете на единицу вложений. </a:t>
            </a:r>
            <a:endParaRPr lang="ru-RU" sz="24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9158748" y="8598147"/>
            <a:ext cx="445718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DPP - это количество лет, при котором совокупные дисконтированные денежные потоки проекта равны первоначальным инвестициям.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302044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nie-krivie-na-svetlom">
  <a:themeElements>
    <a:clrScheme name="Синий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sinie-krivie-na-svetlom</Template>
  <TotalTime>561</TotalTime>
  <Words>701</Words>
  <Application>Microsoft Office PowerPoint</Application>
  <PresentationFormat>Произвольный</PresentationFormat>
  <Paragraphs>176</Paragraphs>
  <Slides>11</Slides>
  <Notes>7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8" baseType="lpstr">
      <vt:lpstr>Arial</vt:lpstr>
      <vt:lpstr>Calibri</vt:lpstr>
      <vt:lpstr>Calibri Light</vt:lpstr>
      <vt:lpstr>Cambria Math</vt:lpstr>
      <vt:lpstr>Times New Roman</vt:lpstr>
      <vt:lpstr>Wingdings</vt:lpstr>
      <vt:lpstr>sinie-krivie-na-svetlom</vt:lpstr>
      <vt:lpstr>Презентация PowerPoint</vt:lpstr>
      <vt:lpstr>Проблема</vt:lpstr>
      <vt:lpstr>Решение</vt:lpstr>
      <vt:lpstr>Текущие результаты</vt:lpstr>
      <vt:lpstr>Рынок</vt:lpstr>
      <vt:lpstr>Оценка рынка</vt:lpstr>
      <vt:lpstr>Конкуренция</vt:lpstr>
      <vt:lpstr>Бизнес-модель</vt:lpstr>
      <vt:lpstr>Планы развития</vt:lpstr>
      <vt:lpstr>Команда</vt:lpstr>
      <vt:lpstr>Контакты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Роман Мальцев</dc:creator>
  <cp:lastModifiedBy>Роман Мальцев</cp:lastModifiedBy>
  <cp:revision>105</cp:revision>
  <dcterms:created xsi:type="dcterms:W3CDTF">2022-12-04T12:22:19Z</dcterms:created>
  <dcterms:modified xsi:type="dcterms:W3CDTF">2022-12-06T10:22:53Z</dcterms:modified>
</cp:coreProperties>
</file>