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51" r:id="rId2"/>
    <p:sldId id="319" r:id="rId3"/>
    <p:sldId id="320" r:id="rId4"/>
    <p:sldId id="341" r:id="rId5"/>
    <p:sldId id="342" r:id="rId6"/>
    <p:sldId id="321" r:id="rId7"/>
    <p:sldId id="352" r:id="rId8"/>
    <p:sldId id="353" r:id="rId9"/>
    <p:sldId id="343" r:id="rId10"/>
    <p:sldId id="340" r:id="rId11"/>
    <p:sldId id="348" r:id="rId12"/>
    <p:sldId id="349" r:id="rId13"/>
    <p:sldId id="346" r:id="rId14"/>
    <p:sldId id="350" r:id="rId15"/>
    <p:sldId id="355" r:id="rId16"/>
    <p:sldId id="269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15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93D"/>
    <a:srgbClr val="002E6E"/>
    <a:srgbClr val="FF2F2D"/>
    <a:srgbClr val="FCAF17"/>
    <a:srgbClr val="9F00FF"/>
    <a:srgbClr val="B5D8E1"/>
    <a:srgbClr val="FBB3C1"/>
    <a:srgbClr val="8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635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1270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rgbClr val="FFFFFF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4434" autoAdjust="0"/>
  </p:normalViewPr>
  <p:slideViewPr>
    <p:cSldViewPr snapToGrid="0" snapToObjects="1" showGuides="1">
      <p:cViewPr varScale="1">
        <p:scale>
          <a:sx n="65" d="100"/>
          <a:sy n="65" d="100"/>
        </p:scale>
        <p:origin x="512" y="32"/>
      </p:cViewPr>
      <p:guideLst>
        <p:guide orient="horz" pos="2160"/>
        <p:guide pos="393"/>
        <p:guide orient="horz" pos="15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имир Кремлёв" userId="5ca2472b7f436eb5" providerId="LiveId" clId="{AD1195B9-93A5-414A-9502-20F58C5C5327}"/>
    <pc:docChg chg="custSel modSld">
      <pc:chgData name="Владимир Кремлёв" userId="5ca2472b7f436eb5" providerId="LiveId" clId="{AD1195B9-93A5-414A-9502-20F58C5C5327}" dt="2023-06-23T09:54:52.272" v="3" actId="478"/>
      <pc:docMkLst>
        <pc:docMk/>
      </pc:docMkLst>
      <pc:sldChg chg="delSp modSp mod">
        <pc:chgData name="Владимир Кремлёв" userId="5ca2472b7f436eb5" providerId="LiveId" clId="{AD1195B9-93A5-414A-9502-20F58C5C5327}" dt="2023-06-23T09:54:52.272" v="3" actId="478"/>
        <pc:sldMkLst>
          <pc:docMk/>
          <pc:sldMk cId="1034447423" sldId="270"/>
        </pc:sldMkLst>
        <pc:spChg chg="mod">
          <ac:chgData name="Владимир Кремлёв" userId="5ca2472b7f436eb5" providerId="LiveId" clId="{AD1195B9-93A5-414A-9502-20F58C5C5327}" dt="2023-06-23T09:54:20.932" v="0" actId="207"/>
          <ac:spMkLst>
            <pc:docMk/>
            <pc:sldMk cId="1034447423" sldId="270"/>
            <ac:spMk id="151" creationId="{00000000-0000-0000-0000-000000000000}"/>
          </ac:spMkLst>
        </pc:spChg>
        <pc:picChg chg="del">
          <ac:chgData name="Владимир Кремлёв" userId="5ca2472b7f436eb5" providerId="LiveId" clId="{AD1195B9-93A5-414A-9502-20F58C5C5327}" dt="2023-06-23T09:54:52.272" v="3" actId="478"/>
          <ac:picMkLst>
            <pc:docMk/>
            <pc:sldMk cId="1034447423" sldId="270"/>
            <ac:picMk id="153" creationId="{00000000-0000-0000-0000-000000000000}"/>
          </ac:picMkLst>
        </pc:picChg>
      </pc:sldChg>
      <pc:sldChg chg="delSp modSp mod">
        <pc:chgData name="Владимир Кремлёв" userId="5ca2472b7f436eb5" providerId="LiveId" clId="{AD1195B9-93A5-414A-9502-20F58C5C5327}" dt="2023-06-23T09:54:37.935" v="2" actId="207"/>
        <pc:sldMkLst>
          <pc:docMk/>
          <pc:sldMk cId="3855343900" sldId="306"/>
        </pc:sldMkLst>
        <pc:spChg chg="del">
          <ac:chgData name="Владимир Кремлёв" userId="5ca2472b7f436eb5" providerId="LiveId" clId="{AD1195B9-93A5-414A-9502-20F58C5C5327}" dt="2023-06-23T09:54:34.542" v="1" actId="478"/>
          <ac:spMkLst>
            <pc:docMk/>
            <pc:sldMk cId="3855343900" sldId="306"/>
            <ac:spMk id="4" creationId="{02538B77-0345-54DC-D904-0C47AA44690A}"/>
          </ac:spMkLst>
        </pc:spChg>
        <pc:spChg chg="mod">
          <ac:chgData name="Владимир Кремлёв" userId="5ca2472b7f436eb5" providerId="LiveId" clId="{AD1195B9-93A5-414A-9502-20F58C5C5327}" dt="2023-06-23T09:54:37.935" v="2" actId="207"/>
          <ac:spMkLst>
            <pc:docMk/>
            <pc:sldMk cId="3855343900" sldId="306"/>
            <ac:spMk id="17" creationId="{7F069A5F-4696-88B0-02DE-3C26EECCC1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275379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04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2"/>
          <p:cNvSpPr txBox="1"/>
          <p:nvPr/>
        </p:nvSpPr>
        <p:spPr>
          <a:xfrm>
            <a:off x="510703" y="1925952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39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40" name="Текст 2"/>
          <p:cNvSpPr txBox="1"/>
          <p:nvPr/>
        </p:nvSpPr>
        <p:spPr>
          <a:xfrm>
            <a:off x="6944993" y="3175193"/>
            <a:ext cx="434576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Плюсы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Минусы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Сомнительные моменты</a:t>
            </a:r>
          </a:p>
        </p:txBody>
      </p:sp>
      <p:sp>
        <p:nvSpPr>
          <p:cNvPr id="41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44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42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3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pic>
        <p:nvPicPr>
          <p:cNvPr id="45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46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7" name="3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1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49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50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"/>
          <p:cNvSpPr/>
          <p:nvPr/>
        </p:nvSpPr>
        <p:spPr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0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61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Текст 2"/>
          <p:cNvSpPr txBox="1"/>
          <p:nvPr/>
        </p:nvSpPr>
        <p:spPr>
          <a:xfrm>
            <a:off x="6249911" y="227512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1</a:t>
            </a:r>
          </a:p>
        </p:txBody>
      </p:sp>
      <p:sp>
        <p:nvSpPr>
          <p:cNvPr id="63" name="Текст 2"/>
          <p:cNvSpPr txBox="1"/>
          <p:nvPr/>
        </p:nvSpPr>
        <p:spPr>
          <a:xfrm>
            <a:off x="6141718" y="3165168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3</a:t>
            </a:r>
          </a:p>
        </p:txBody>
      </p:sp>
      <p:sp>
        <p:nvSpPr>
          <p:cNvPr id="64" name="Текст 2"/>
          <p:cNvSpPr txBox="1"/>
          <p:nvPr/>
        </p:nvSpPr>
        <p:spPr>
          <a:xfrm>
            <a:off x="9319724" y="1625929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2</a:t>
            </a:r>
          </a:p>
        </p:txBody>
      </p:sp>
      <p:sp>
        <p:nvSpPr>
          <p:cNvPr id="65" name="Текст 2"/>
          <p:cNvSpPr txBox="1"/>
          <p:nvPr/>
        </p:nvSpPr>
        <p:spPr>
          <a:xfrm>
            <a:off x="9832523" y="4088596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4</a:t>
            </a:r>
          </a:p>
        </p:txBody>
      </p:sp>
      <p:sp>
        <p:nvSpPr>
          <p:cNvPr id="66" name="Текст 2"/>
          <p:cNvSpPr txBox="1"/>
          <p:nvPr/>
        </p:nvSpPr>
        <p:spPr>
          <a:xfrm>
            <a:off x="6207392" y="4738556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7" name="Текст 2"/>
          <p:cNvSpPr txBox="1"/>
          <p:nvPr/>
        </p:nvSpPr>
        <p:spPr>
          <a:xfrm>
            <a:off x="6297379" y="1736275"/>
            <a:ext cx="1565012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8" name="Текст 2"/>
          <p:cNvSpPr txBox="1"/>
          <p:nvPr/>
        </p:nvSpPr>
        <p:spPr>
          <a:xfrm>
            <a:off x="9353136" y="3153597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9" name="Текст 2"/>
          <p:cNvSpPr txBox="1"/>
          <p:nvPr/>
        </p:nvSpPr>
        <p:spPr>
          <a:xfrm>
            <a:off x="9901276" y="5614599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70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1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7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73" name="6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7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7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7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7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79" name="Соединительная линия уступом 2"/>
          <p:cNvSpPr/>
          <p:nvPr/>
        </p:nvSpPr>
        <p:spPr>
          <a:xfrm>
            <a:off x="7111999" y="1187053"/>
            <a:ext cx="2162014" cy="1323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0" name="Соединительная линия уступом 26"/>
          <p:cNvSpPr/>
          <p:nvPr/>
        </p:nvSpPr>
        <p:spPr>
          <a:xfrm rot="10800000" flipV="1">
            <a:off x="7298266" y="2878664"/>
            <a:ext cx="1828805" cy="1066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1" name="Соединительная линия уступом 29"/>
          <p:cNvSpPr/>
          <p:nvPr/>
        </p:nvSpPr>
        <p:spPr>
          <a:xfrm>
            <a:off x="7298266" y="4347023"/>
            <a:ext cx="2319867" cy="822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Текст 2"/>
          <p:cNvSpPr txBox="1"/>
          <p:nvPr/>
        </p:nvSpPr>
        <p:spPr>
          <a:xfrm>
            <a:off x="498318" y="1526966"/>
            <a:ext cx="9290344" cy="1547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92500"/>
          </a:bodyPr>
          <a:lstStyle>
            <a:lvl1pPr algn="ctr"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НАЗВАНИЕ  РАЗДЕЛА</a:t>
            </a:r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5" name="Текст 2"/>
          <p:cNvSpPr txBox="1"/>
          <p:nvPr/>
        </p:nvSpPr>
        <p:spPr>
          <a:xfrm>
            <a:off x="540509" y="836534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106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7" name="Таблица 3"/>
          <p:cNvGraphicFramePr/>
          <p:nvPr/>
        </p:nvGraphicFramePr>
        <p:xfrm>
          <a:off x="623887" y="1633920"/>
          <a:ext cx="10712586" cy="4389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85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0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08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09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13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11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12" name="4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16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14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15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022-11-09 02.38.22.jpg" descr="2022-11-09 02.38.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67" y="-3"/>
            <a:ext cx="4880971" cy="6858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127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28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29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0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3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3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3" name="7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3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3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3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7"/>
          <p:cNvSpPr/>
          <p:nvPr/>
        </p:nvSpPr>
        <p:spPr>
          <a:xfrm>
            <a:off x="6102320" y="2345381"/>
            <a:ext cx="6122342" cy="4529333"/>
          </a:xfrm>
          <a:prstGeom prst="rect">
            <a:avLst/>
          </a:prstGeom>
          <a:solidFill>
            <a:srgbClr val="FFA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CAF1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49" name="Прямоугольник 10"/>
          <p:cNvSpPr/>
          <p:nvPr/>
        </p:nvSpPr>
        <p:spPr>
          <a:xfrm>
            <a:off x="6103137" y="-2"/>
            <a:ext cx="6121526" cy="2345384"/>
          </a:xfrm>
          <a:prstGeom prst="rect">
            <a:avLst/>
          </a:prstGeom>
          <a:solidFill>
            <a:srgbClr val="002E6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8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50" name="Прямоугольник 13"/>
          <p:cNvSpPr/>
          <p:nvPr/>
        </p:nvSpPr>
        <p:spPr>
          <a:xfrm>
            <a:off x="6101107" y="5359336"/>
            <a:ext cx="6121528" cy="1514425"/>
          </a:xfrm>
          <a:prstGeom prst="rect">
            <a:avLst/>
          </a:prstGeom>
          <a:solidFill>
            <a:srgbClr val="FF2F2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D493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51" name="Текст 2"/>
          <p:cNvSpPr txBox="1"/>
          <p:nvPr/>
        </p:nvSpPr>
        <p:spPr>
          <a:xfrm>
            <a:off x="272955" y="516007"/>
            <a:ext cx="5691117" cy="5243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algn="ctr"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Разработка модели беспилотного устройства для очистки водоемов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lang="en-US" sz="2000" dirty="0">
              <a:solidFill>
                <a:srgbClr val="002E6E"/>
              </a:solidFill>
            </a:endParaRPr>
          </a:p>
          <a:p>
            <a:pPr defTabSz="877822">
              <a:lnSpc>
                <a:spcPct val="150000"/>
              </a:lnSpc>
              <a:defRPr sz="23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ru-RU" dirty="0">
              <a:solidFill>
                <a:srgbClr val="002E6E"/>
              </a:solidFill>
            </a:endParaRPr>
          </a:p>
        </p:txBody>
      </p:sp>
      <p:sp>
        <p:nvSpPr>
          <p:cNvPr id="152" name="Прямоугольник 9"/>
          <p:cNvSpPr/>
          <p:nvPr/>
        </p:nvSpPr>
        <p:spPr>
          <a:xfrm>
            <a:off x="8818529" y="-2"/>
            <a:ext cx="3406131" cy="2906975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B5D8E1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b="1" dirty="0">
              <a:solidFill>
                <a:srgbClr val="FF0000"/>
              </a:solidFill>
            </a:endParaRPr>
          </a:p>
        </p:txBody>
      </p:sp>
      <p:sp>
        <p:nvSpPr>
          <p:cNvPr id="9" name="Квадрат">
            <a:extLst>
              <a:ext uri="{FF2B5EF4-FFF2-40B4-BE49-F238E27FC236}">
                <a16:creationId xmlns:a16="http://schemas.microsoft.com/office/drawing/2014/main" id="{515364BE-F6DA-2843-A7EF-F9EDF64F5C32}"/>
              </a:ext>
            </a:extLst>
          </p:cNvPr>
          <p:cNvSpPr/>
          <p:nvPr/>
        </p:nvSpPr>
        <p:spPr>
          <a:xfrm>
            <a:off x="8818526" y="2349045"/>
            <a:ext cx="3404109" cy="4529333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BB3C1"/>
                </a:solidFill>
              </a:defRPr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9399B4-D74E-2D92-A5A4-28960E2037DF}"/>
              </a:ext>
            </a:extLst>
          </p:cNvPr>
          <p:cNvSpPr txBox="1"/>
          <p:nvPr/>
        </p:nvSpPr>
        <p:spPr>
          <a:xfrm>
            <a:off x="6318913" y="5942101"/>
            <a:ext cx="211588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10</a:t>
            </a:r>
            <a:r>
              <a:rPr lang="ru-RU" sz="2400" dirty="0">
                <a:solidFill>
                  <a:schemeClr val="bg1"/>
                </a:solidFill>
              </a:rPr>
              <a:t>.10.2023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677" y="516007"/>
            <a:ext cx="2918128" cy="11672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81B25C-4BCC-220D-CA38-BD443EDFD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38" y="5759403"/>
            <a:ext cx="640361" cy="6403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C44B46-EB96-B96B-FF3B-B84166BA0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99" y="5759403"/>
            <a:ext cx="622838" cy="622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7E52E9-13F5-965F-E6F7-DF4FB6DA6F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90" y="5850720"/>
            <a:ext cx="531521" cy="5315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46F9C57-AFEB-4F71-BA1B-3F714A5445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08" y="3482249"/>
            <a:ext cx="3372455" cy="33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38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385" y="0"/>
            <a:ext cx="1955615" cy="78224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21253F-F09F-4BBE-9A9B-B5A0707F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18" y="312349"/>
            <a:ext cx="5907497" cy="5521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ТЕХНОЛОГИЧНОСТЬ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41172-F35C-42DF-99AB-C7F625CA4B46}"/>
              </a:ext>
            </a:extLst>
          </p:cNvPr>
          <p:cNvSpPr txBox="1"/>
          <p:nvPr/>
        </p:nvSpPr>
        <p:spPr>
          <a:xfrm>
            <a:off x="438964" y="946095"/>
            <a:ext cx="92807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Для изготовления плавающего </a:t>
            </a:r>
            <a:r>
              <a:rPr lang="ru-RU" sz="2000" dirty="0" err="1"/>
              <a:t>беспилотника</a:t>
            </a:r>
            <a:r>
              <a:rPr lang="ru-RU" sz="2000" dirty="0"/>
              <a:t>, способного очищать от мусора поверхность водоёмов, не требуется больших материальных и временных затрат. Технология его изготовления базируются на имеющихся разработках.</a:t>
            </a:r>
          </a:p>
          <a:p>
            <a:pPr algn="ctr"/>
            <a:r>
              <a:rPr lang="ru-RU" sz="2000" dirty="0"/>
              <a:t>Техническое обслуживание и текущий ремонт также не </a:t>
            </a:r>
            <a:r>
              <a:rPr lang="ru-RU" sz="2000" dirty="0" err="1"/>
              <a:t>затратны</a:t>
            </a:r>
            <a:r>
              <a:rPr lang="ru-RU" sz="2000" dirty="0"/>
              <a:t>, что определяет рентабельность проекта.</a:t>
            </a:r>
          </a:p>
          <a:p>
            <a:pPr algn="ctr"/>
            <a:r>
              <a:rPr lang="ru-RU" dirty="0"/>
              <a:t>  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D3535722-286F-40F2-81A6-CDAAF6754A73}"/>
              </a:ext>
            </a:extLst>
          </p:cNvPr>
          <p:cNvSpPr txBox="1">
            <a:spLocks/>
          </p:cNvSpPr>
          <p:nvPr/>
        </p:nvSpPr>
        <p:spPr>
          <a:xfrm>
            <a:off x="284609" y="3654877"/>
            <a:ext cx="5032018" cy="1866692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Выгоды для клиента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372" indent="-285750" algn="ctr" hangingPunct="1"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водоема </a:t>
            </a:r>
          </a:p>
          <a:p>
            <a:pPr marL="295372" indent="-285750" algn="ctr" hangingPunct="1"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затрат на очистку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2C51F2-9611-423F-956D-20A2A365A7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7648" r="33019" b="9643"/>
          <a:stretch/>
        </p:blipFill>
        <p:spPr>
          <a:xfrm>
            <a:off x="6558115" y="2910348"/>
            <a:ext cx="3883743" cy="371659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053082" y="6246528"/>
            <a:ext cx="300719" cy="584771"/>
          </a:xfrm>
        </p:spPr>
        <p:txBody>
          <a:bodyPr/>
          <a:lstStyle/>
          <a:p>
            <a:fld id="{86CB4B4D-7CA3-9044-876B-883B54F8677D}" type="slidenum">
              <a:rPr lang="ru-RU" sz="3200" b="1">
                <a:solidFill>
                  <a:srgbClr val="FF0000"/>
                </a:solidFill>
              </a:rPr>
              <a:pPr/>
              <a:t>10</a:t>
            </a:fld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69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Состав экономического эффекта у владельцев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Экораблей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1690688"/>
            <a:ext cx="6093543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Снижение затрат на очистку</a:t>
            </a:r>
          </a:p>
          <a:p>
            <a:r>
              <a:rPr lang="ru-RU" dirty="0" smtClean="0"/>
              <a:t>Увеличение доходов от роста посещаемости водоема</a:t>
            </a:r>
          </a:p>
          <a:p>
            <a:r>
              <a:rPr lang="ru-RU" dirty="0" smtClean="0"/>
              <a:t>Работа беспилотного </a:t>
            </a:r>
            <a:r>
              <a:rPr lang="ru-RU" dirty="0" err="1" smtClean="0"/>
              <a:t>Экораблика</a:t>
            </a:r>
            <a:r>
              <a:rPr lang="ru-RU" dirty="0" smtClean="0"/>
              <a:t> сама по себе является своего рода аттракционом, привлекающим зрителей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84" y="1843370"/>
            <a:ext cx="4045974" cy="404597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>
          <a:xfrm>
            <a:off x="11053082" y="6246528"/>
            <a:ext cx="300719" cy="584771"/>
          </a:xfrm>
        </p:spPr>
        <p:txBody>
          <a:bodyPr/>
          <a:lstStyle/>
          <a:p>
            <a:fld id="{86CB4B4D-7CA3-9044-876B-883B54F8677D}" type="slidenum">
              <a:rPr lang="ru-RU" sz="3200" b="1">
                <a:solidFill>
                  <a:srgbClr val="FF0000"/>
                </a:solidFill>
              </a:rPr>
              <a:pPr/>
              <a:t>11</a:t>
            </a:fld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4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Нематериальные эффекты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Пропаганда экологической ответственности </a:t>
            </a:r>
          </a:p>
          <a:p>
            <a:r>
              <a:rPr lang="ru-RU" sz="3600" dirty="0"/>
              <a:t>Улучшение экологического состояния объекта</a:t>
            </a:r>
          </a:p>
          <a:p>
            <a:r>
              <a:rPr lang="ru-RU" sz="3600" dirty="0"/>
              <a:t>Улучшение деловой репутации </a:t>
            </a:r>
            <a:r>
              <a:rPr lang="ru-RU" sz="3600" dirty="0" smtClean="0"/>
              <a:t>владельца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368" y="3844985"/>
            <a:ext cx="5693387" cy="233197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>
          <a:xfrm>
            <a:off x="10844690" y="6246528"/>
            <a:ext cx="509111" cy="584771"/>
          </a:xfrm>
        </p:spPr>
        <p:txBody>
          <a:bodyPr/>
          <a:lstStyle/>
          <a:p>
            <a:fld id="{86CB4B4D-7CA3-9044-876B-883B54F8677D}" type="slidenum">
              <a:rPr lang="ru-RU" sz="3200" b="1">
                <a:solidFill>
                  <a:srgbClr val="FF0000"/>
                </a:solidFill>
              </a:rPr>
              <a:pPr/>
              <a:t>12</a:t>
            </a:fld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8243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0" y="533744"/>
            <a:ext cx="2624903" cy="97077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0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210" y="208160"/>
            <a:ext cx="3268856" cy="313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Финансы и </a:t>
            </a:r>
            <a:r>
              <a:rPr lang="en-US" sz="1600" cap="all" dirty="0">
                <a:solidFill>
                  <a:schemeClr val="tx1"/>
                </a:solidFill>
              </a:rPr>
              <a:t>unit-</a:t>
            </a:r>
            <a:r>
              <a:rPr lang="ru-RU" sz="1600" cap="all" dirty="0">
                <a:solidFill>
                  <a:schemeClr val="tx1"/>
                </a:solidFill>
              </a:rPr>
              <a:t>экономика</a:t>
            </a:r>
            <a:endParaRPr sz="1600" cap="all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872" y="-49882"/>
            <a:ext cx="2918128" cy="1167251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50EF855-63D0-4FE1-98F1-C1EFD10F3CF3}"/>
              </a:ext>
            </a:extLst>
          </p:cNvPr>
          <p:cNvSpPr txBox="1">
            <a:spLocks/>
          </p:cNvSpPr>
          <p:nvPr/>
        </p:nvSpPr>
        <p:spPr>
          <a:xfrm>
            <a:off x="486684" y="762063"/>
            <a:ext cx="8582396" cy="493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82500" lnSpcReduction="1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Содержание сообщений разным сегментам потребителей</a:t>
            </a:r>
          </a:p>
        </p:txBody>
      </p:sp>
      <p:graphicFrame>
        <p:nvGraphicFramePr>
          <p:cNvPr id="18" name="Объект 3">
            <a:extLst>
              <a:ext uri="{FF2B5EF4-FFF2-40B4-BE49-F238E27FC236}">
                <a16:creationId xmlns:a16="http://schemas.microsoft.com/office/drawing/2014/main" id="{0768F533-20F3-4469-8CB1-2B9368B8E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527275"/>
              </p:ext>
            </p:extLst>
          </p:nvPr>
        </p:nvGraphicFramePr>
        <p:xfrm>
          <a:off x="578150" y="1255208"/>
          <a:ext cx="10621926" cy="5474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642">
                  <a:extLst>
                    <a:ext uri="{9D8B030D-6E8A-4147-A177-3AD203B41FA5}">
                      <a16:colId xmlns:a16="http://schemas.microsoft.com/office/drawing/2014/main" val="3539075133"/>
                    </a:ext>
                  </a:extLst>
                </a:gridCol>
                <a:gridCol w="3540642">
                  <a:extLst>
                    <a:ext uri="{9D8B030D-6E8A-4147-A177-3AD203B41FA5}">
                      <a16:colId xmlns:a16="http://schemas.microsoft.com/office/drawing/2014/main" val="3097479398"/>
                    </a:ext>
                  </a:extLst>
                </a:gridCol>
                <a:gridCol w="3540642">
                  <a:extLst>
                    <a:ext uri="{9D8B030D-6E8A-4147-A177-3AD203B41FA5}">
                      <a16:colId xmlns:a16="http://schemas.microsoft.com/office/drawing/2014/main" val="803808476"/>
                    </a:ext>
                  </a:extLst>
                </a:gridCol>
              </a:tblGrid>
              <a:tr h="4450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Потребитель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Канал коммуникаций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Содержание сообщений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007128"/>
                  </a:ext>
                </a:extLst>
              </a:tr>
              <a:tr h="52425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/>
                        <a:t>Владельцы домов и баз отдыха с прилегающими пляжами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Почтовая рассылка по базе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Ваш водоем будет чистым, у вас будет больше клиентов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347683"/>
                  </a:ext>
                </a:extLst>
              </a:tr>
              <a:tr h="524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Организации, отвечающие за санитарное состояние  водоемов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Официальные письма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Наш способ очистки стоит ДЕШЕВО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61498"/>
                  </a:ext>
                </a:extLst>
              </a:tr>
              <a:tr h="74499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/>
                        <a:t>Собственники больших открытых бассейнов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Прямое обращение с бизнес-предложением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Ваш водоем будет чистым, у вас будет больше клиентов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67597"/>
                  </a:ext>
                </a:extLst>
              </a:tr>
              <a:tr h="52425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/>
                        <a:t>Яхт-клубы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Почтовая рассылка по базе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мы сделаем чистым ваше любимое место отдыха.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882672"/>
                  </a:ext>
                </a:extLst>
              </a:tr>
              <a:tr h="7449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Рыбоводческие хозяйства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Почтовая рассылка по базе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Ваш водоем будет чистым, у вас будет больше клиентов</a:t>
                      </a:r>
                      <a:endParaRPr lang="ru-RU" sz="1600" dirty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292198"/>
                  </a:ext>
                </a:extLst>
              </a:tr>
              <a:tr h="55718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/>
                        <a:t>Владельцы платных рыболовных прудов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Прямое обращение с бизнес-предложением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Ваш водоем будет чистым, у вас будет больше клиентов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418175"/>
                  </a:ext>
                </a:extLst>
              </a:tr>
              <a:tr h="837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/>
                        <a:t>Местные управления по охране окружающей среды и природным ресурсам, </a:t>
                      </a:r>
                      <a:r>
                        <a:rPr lang="ru-RU" sz="1600" dirty="0" err="1"/>
                        <a:t>экоактивисты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Официальные письма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 робот доберется в самые труднодоступные места, спасет даже самый маленький пруд, озеро, речку.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6301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0844690" y="6246528"/>
            <a:ext cx="509111" cy="584771"/>
          </a:xfrm>
        </p:spPr>
        <p:txBody>
          <a:bodyPr/>
          <a:lstStyle/>
          <a:p>
            <a:fld id="{86CB4B4D-7CA3-9044-876B-883B54F8677D}" type="slidenum">
              <a:rPr lang="ru-RU" sz="3200" b="1">
                <a:solidFill>
                  <a:srgbClr val="FF0000"/>
                </a:solidFill>
              </a:rPr>
              <a:pPr/>
              <a:t>13</a:t>
            </a:fld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9181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Источники дохода инициаторов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340315"/>
              </p:ext>
            </p:extLst>
          </p:nvPr>
        </p:nvGraphicFramePr>
        <p:xfrm>
          <a:off x="1012723" y="1602658"/>
          <a:ext cx="7462683" cy="4001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0192">
                  <a:extLst>
                    <a:ext uri="{9D8B030D-6E8A-4147-A177-3AD203B41FA5}">
                      <a16:colId xmlns:a16="http://schemas.microsoft.com/office/drawing/2014/main" val="3827953613"/>
                    </a:ext>
                  </a:extLst>
                </a:gridCol>
                <a:gridCol w="5091476">
                  <a:extLst>
                    <a:ext uri="{9D8B030D-6E8A-4147-A177-3AD203B41FA5}">
                      <a16:colId xmlns:a16="http://schemas.microsoft.com/office/drawing/2014/main" val="353191602"/>
                    </a:ext>
                  </a:extLst>
                </a:gridCol>
                <a:gridCol w="1321015">
                  <a:extLst>
                    <a:ext uri="{9D8B030D-6E8A-4147-A177-3AD203B41FA5}">
                      <a16:colId xmlns:a16="http://schemas.microsoft.com/office/drawing/2014/main" val="1476059071"/>
                    </a:ext>
                  </a:extLst>
                </a:gridCol>
              </a:tblGrid>
              <a:tr h="9375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Виды деятельности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шт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912460"/>
                  </a:ext>
                </a:extLst>
              </a:tr>
              <a:tr h="11558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заказы на очистку водоемов с помощью </a:t>
                      </a:r>
                      <a:r>
                        <a:rPr lang="ru-RU" sz="2400" dirty="0" err="1" smtClean="0"/>
                        <a:t>экорабликов</a:t>
                      </a:r>
                      <a:r>
                        <a:rPr lang="ru-RU" sz="2400" dirty="0" smtClean="0"/>
                        <a:t>, собранных командой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807104"/>
                  </a:ext>
                </a:extLst>
              </a:tr>
              <a:tr h="9375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сдача в аренду </a:t>
                      </a:r>
                      <a:r>
                        <a:rPr lang="ru-RU" sz="2400" dirty="0" err="1" smtClean="0"/>
                        <a:t>Экораблей</a:t>
                      </a:r>
                      <a:r>
                        <a:rPr lang="ru-RU" sz="2400" dirty="0" smtClean="0"/>
                        <a:t>, рост их популярности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327584"/>
                  </a:ext>
                </a:extLst>
              </a:tr>
              <a:tr h="9375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производство и продажа </a:t>
                      </a:r>
                      <a:r>
                        <a:rPr lang="ru-RU" sz="2400" dirty="0" err="1" smtClean="0"/>
                        <a:t>Экораблей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84864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406" y="1602658"/>
            <a:ext cx="3284945" cy="400124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2"/>
          </p:nvPr>
        </p:nvSpPr>
        <p:spPr>
          <a:xfrm>
            <a:off x="10844690" y="6246528"/>
            <a:ext cx="509111" cy="584771"/>
          </a:xfrm>
        </p:spPr>
        <p:txBody>
          <a:bodyPr/>
          <a:lstStyle/>
          <a:p>
            <a:fld id="{86CB4B4D-7CA3-9044-876B-883B54F8677D}" type="slidenum">
              <a:rPr lang="ru-RU" sz="3200" b="1">
                <a:solidFill>
                  <a:srgbClr val="FF0000"/>
                </a:solidFill>
              </a:rPr>
              <a:pPr/>
              <a:t>14</a:t>
            </a:fld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30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Команда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805" y="1600328"/>
            <a:ext cx="6718197" cy="435133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Руслан – автор идеи и конструктор</a:t>
            </a:r>
          </a:p>
          <a:p>
            <a:r>
              <a:rPr lang="ru-RU" sz="4000" dirty="0" smtClean="0"/>
              <a:t>Павел – дизайнер</a:t>
            </a:r>
          </a:p>
          <a:p>
            <a:r>
              <a:rPr lang="ru-RU" sz="4000" dirty="0" smtClean="0"/>
              <a:t>Кирилл – </a:t>
            </a:r>
            <a:r>
              <a:rPr lang="ru-RU" sz="4000" dirty="0" smtClean="0">
                <a:solidFill>
                  <a:srgbClr val="FF0000"/>
                </a:solidFill>
              </a:rPr>
              <a:t>финансист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Вячеслав – маркетолог</a:t>
            </a:r>
          </a:p>
          <a:p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????? - </a:t>
            </a:r>
            <a:r>
              <a:rPr lang="ru-RU" sz="4000" dirty="0" smtClean="0">
                <a:solidFill>
                  <a:srgbClr val="FF0000"/>
                </a:solidFill>
              </a:rPr>
              <a:t>программист</a:t>
            </a:r>
            <a:endParaRPr lang="ru-RU" sz="4000" dirty="0">
              <a:solidFill>
                <a:srgbClr val="FF0000"/>
              </a:solidFill>
            </a:endParaRPr>
          </a:p>
          <a:p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0844690" y="6246528"/>
            <a:ext cx="509111" cy="584771"/>
          </a:xfrm>
        </p:spPr>
        <p:txBody>
          <a:bodyPr/>
          <a:lstStyle/>
          <a:p>
            <a:fld id="{86CB4B4D-7CA3-9044-876B-883B54F8677D}" type="slidenum">
              <a:rPr lang="ru-RU" sz="3200" b="1">
                <a:solidFill>
                  <a:srgbClr val="FF0000"/>
                </a:solidFill>
              </a:rPr>
              <a:pPr/>
              <a:t>15</a:t>
            </a:fld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71" y="1396181"/>
            <a:ext cx="3569724" cy="475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45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Прямоугольник 7"/>
          <p:cNvSpPr/>
          <p:nvPr/>
        </p:nvSpPr>
        <p:spPr>
          <a:xfrm>
            <a:off x="6103137" y="1742787"/>
            <a:ext cx="6121524" cy="5131928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9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0" name="Прямоугольник 10"/>
          <p:cNvSpPr/>
          <p:nvPr/>
        </p:nvSpPr>
        <p:spPr>
          <a:xfrm>
            <a:off x="6103137" y="-6261"/>
            <a:ext cx="6121526" cy="1800326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1" name="Прямоугольник 13"/>
          <p:cNvSpPr/>
          <p:nvPr/>
        </p:nvSpPr>
        <p:spPr>
          <a:xfrm>
            <a:off x="6102381" y="5347906"/>
            <a:ext cx="2372738" cy="1515887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92" name="Прямоугольник 9"/>
          <p:cNvSpPr/>
          <p:nvPr/>
        </p:nvSpPr>
        <p:spPr>
          <a:xfrm>
            <a:off x="8355782" y="-12041"/>
            <a:ext cx="3868878" cy="1811885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DDAE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5" name="Текст 2"/>
          <p:cNvSpPr txBox="1"/>
          <p:nvPr/>
        </p:nvSpPr>
        <p:spPr>
          <a:xfrm>
            <a:off x="532009" y="995119"/>
            <a:ext cx="4831212" cy="452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sz="6900" dirty="0">
                <a:solidFill>
                  <a:srgbClr val="002E6E"/>
                </a:solidFill>
              </a:rPr>
              <a:t>СПАСИБО</a:t>
            </a:r>
            <a:r>
              <a:rPr dirty="0">
                <a:solidFill>
                  <a:srgbClr val="002E6E"/>
                </a:solidFill>
              </a:rPr>
              <a:t>!</a:t>
            </a:r>
          </a:p>
          <a:p>
            <a:pPr>
              <a:defRPr sz="24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dirty="0">
              <a:solidFill>
                <a:srgbClr val="002E6E"/>
              </a:solidFill>
            </a:endParaRPr>
          </a:p>
          <a:p>
            <a:pPr>
              <a:lnSpc>
                <a:spcPct val="150000"/>
              </a:lnSpc>
              <a:defRPr sz="23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dirty="0">
                <a:solidFill>
                  <a:srgbClr val="002E6E"/>
                </a:solidFill>
              </a:rPr>
              <a:t>КОНТАКТЫ</a:t>
            </a:r>
            <a:endParaRPr dirty="0">
              <a:solidFill>
                <a:srgbClr val="002E6E"/>
              </a:solidFill>
              <a:latin typeface="Gilroy-ExtraBold"/>
              <a:ea typeface="Gilroy-ExtraBold"/>
              <a:cs typeface="Gilroy-ExtraBold"/>
              <a:sym typeface="Gilroy-ExtraBold"/>
            </a:endParaRPr>
          </a:p>
          <a:p>
            <a:pPr>
              <a:lnSpc>
                <a:spcPct val="150000"/>
              </a:lnSpc>
              <a:defRPr sz="23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/>
              <a:t>Тел</a:t>
            </a:r>
            <a:r>
              <a:rPr lang="ru-RU" dirty="0"/>
              <a:t>:</a:t>
            </a:r>
            <a:endParaRPr dirty="0"/>
          </a:p>
          <a:p>
            <a:pPr>
              <a:lnSpc>
                <a:spcPct val="150000"/>
              </a:lnSpc>
              <a:defRPr sz="23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en-US" dirty="0"/>
              <a:t>E</a:t>
            </a:r>
            <a:r>
              <a:rPr dirty="0"/>
              <a:t>mail</a:t>
            </a:r>
            <a:r>
              <a:rPr lang="ru-RU" dirty="0"/>
              <a:t>: </a:t>
            </a:r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ABD397-C816-4331-8780-296F74348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93" y="2620875"/>
            <a:ext cx="3372455" cy="337575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0844690" y="6246528"/>
            <a:ext cx="509111" cy="584771"/>
          </a:xfrm>
        </p:spPr>
        <p:txBody>
          <a:bodyPr/>
          <a:lstStyle/>
          <a:p>
            <a:fld id="{86CB4B4D-7CA3-9044-876B-883B54F8677D}" type="slidenum">
              <a:rPr lang="ru-RU" sz="3200" b="1">
                <a:solidFill>
                  <a:srgbClr val="FF0000"/>
                </a:solidFill>
              </a:rPr>
              <a:pPr/>
              <a:t>16</a:t>
            </a:fld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0" y="533744"/>
            <a:ext cx="2624903" cy="97077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872" y="-49882"/>
            <a:ext cx="2918128" cy="11672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07E52E9-13F5-965F-E6F7-DF4FB6DA6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4" y="1117370"/>
            <a:ext cx="951520" cy="951520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9CE0ED2-6E9D-4A89-AEF2-FFD843F9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40" y="661880"/>
            <a:ext cx="10515600" cy="32982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D493D"/>
                </a:solidFill>
              </a:rPr>
              <a:t>Актуальность проекта</a:t>
            </a:r>
            <a:endParaRPr lang="en-US" sz="4000" b="1" dirty="0">
              <a:solidFill>
                <a:srgbClr val="FD493D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Загрязнение водоемов достигло критического уровня, что ухудшает не только экологическую обстановку, но и условия жизни. </a:t>
            </a:r>
          </a:p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Необходимы принципиально новые и современные экологические технологии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BD940CB-F652-4C90-A16F-C179EBDF2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852" y="3703905"/>
            <a:ext cx="5515645" cy="27894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527486" y="6200979"/>
            <a:ext cx="300720" cy="584771"/>
          </a:xfrm>
        </p:spPr>
        <p:txBody>
          <a:bodyPr/>
          <a:lstStyle/>
          <a:p>
            <a:fld id="{86CB4B4D-7CA3-9044-876B-883B54F8677D}" type="slidenum">
              <a:rPr lang="ru-RU" sz="3200" b="1" smtClean="0">
                <a:solidFill>
                  <a:srgbClr val="FF0000"/>
                </a:solidFill>
              </a:rPr>
              <a:t>2</a:t>
            </a:fld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2623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dirty="0"/>
              <a:t>Разработка модели </a:t>
            </a:r>
            <a:r>
              <a:rPr lang="ru-RU" sz="3600" dirty="0" smtClean="0"/>
              <a:t>плавающего беспилотного </a:t>
            </a:r>
            <a:r>
              <a:rPr lang="ru-RU" sz="3600" dirty="0"/>
              <a:t>устройства для очистки </a:t>
            </a:r>
            <a:r>
              <a:rPr lang="ru-RU" sz="3600" dirty="0" smtClean="0"/>
              <a:t>поверхности небольших водоемов</a:t>
            </a:r>
            <a:r>
              <a:rPr lang="ru-RU" sz="3600" dirty="0"/>
              <a:t>, способного с наименьшими материальными затратами </a:t>
            </a:r>
            <a:r>
              <a:rPr lang="ru-RU" sz="3600" dirty="0" smtClean="0"/>
              <a:t>поддерживать чистоту рекреационных зон.</a:t>
            </a:r>
            <a:endParaRPr lang="ru-RU" sz="3600" dirty="0"/>
          </a:p>
          <a:p>
            <a:pPr>
              <a:lnSpc>
                <a:spcPct val="150000"/>
              </a:lnSpc>
            </a:pP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0" y="533744"/>
            <a:ext cx="2624903" cy="97077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pSp>
        <p:nvGrpSpPr>
          <p:cNvPr id="12" name="Прямоугольник 16"/>
          <p:cNvGrpSpPr/>
          <p:nvPr/>
        </p:nvGrpSpPr>
        <p:grpSpPr>
          <a:xfrm>
            <a:off x="-18521" y="6358526"/>
            <a:ext cx="542260" cy="506841"/>
            <a:chOff x="0" y="0"/>
            <a:chExt cx="542258" cy="506839"/>
          </a:xfrm>
        </p:grpSpPr>
        <p:sp>
          <p:nvSpPr>
            <p:cNvPr id="13" name="Прямоугольник"/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4" name="7"/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</a:p>
            <a:p>
              <a:endParaRPr dirty="0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872" y="-49882"/>
            <a:ext cx="2918128" cy="1167251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E9622EB-4BFB-4ED1-BFC1-EFBD45935760}"/>
              </a:ext>
            </a:extLst>
          </p:cNvPr>
          <p:cNvSpPr txBox="1">
            <a:spLocks/>
          </p:cNvSpPr>
          <p:nvPr/>
        </p:nvSpPr>
        <p:spPr>
          <a:xfrm>
            <a:off x="1213557" y="1047808"/>
            <a:ext cx="6450297" cy="691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 lnSpcReduction="1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ru-RU" b="1"/>
              <a:t>ЦЕЛЬ ПРОЕКТА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053082" y="6246528"/>
            <a:ext cx="300719" cy="584771"/>
          </a:xfrm>
        </p:spPr>
        <p:txBody>
          <a:bodyPr/>
          <a:lstStyle/>
          <a:p>
            <a:fld id="{86CB4B4D-7CA3-9044-876B-883B54F8677D}" type="slidenum">
              <a:rPr lang="ru-RU" sz="3200" b="1">
                <a:solidFill>
                  <a:srgbClr val="FF0000"/>
                </a:solidFill>
              </a:rPr>
              <a:pPr/>
              <a:t>3</a:t>
            </a:fld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438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3814" y="67955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SMART - </a:t>
            </a:r>
            <a:r>
              <a:rPr lang="ru-RU" sz="3600" b="1" dirty="0"/>
              <a:t>цели :</a:t>
            </a:r>
            <a:endParaRPr lang="en-US" sz="3600" b="1" dirty="0"/>
          </a:p>
          <a:p>
            <a:pPr marL="0" indent="0">
              <a:buNone/>
            </a:pP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декабрь 2023 -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разработать прототип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Экораблика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май 2024 – провести испытания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прототипа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сентябрь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2024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- изготовить не менее 3 шт.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апрель 2025- получить не менее 3 заказов на очистку водоёмов.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0" y="533744"/>
            <a:ext cx="2624903" cy="97077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pSp>
        <p:nvGrpSpPr>
          <p:cNvPr id="12" name="Прямоугольник 16"/>
          <p:cNvGrpSpPr/>
          <p:nvPr/>
        </p:nvGrpSpPr>
        <p:grpSpPr>
          <a:xfrm>
            <a:off x="-18521" y="6358526"/>
            <a:ext cx="542260" cy="506841"/>
            <a:chOff x="0" y="0"/>
            <a:chExt cx="542258" cy="506839"/>
          </a:xfrm>
        </p:grpSpPr>
        <p:sp>
          <p:nvSpPr>
            <p:cNvPr id="13" name="Прямоугольник"/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4" name="7"/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4</a:t>
              </a:r>
            </a:p>
            <a:p>
              <a:endParaRPr dirty="0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872" y="-49882"/>
            <a:ext cx="2918128" cy="116725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053083" y="6246528"/>
            <a:ext cx="300718" cy="584771"/>
          </a:xfrm>
        </p:spPr>
        <p:txBody>
          <a:bodyPr/>
          <a:lstStyle/>
          <a:p>
            <a:fld id="{86CB4B4D-7CA3-9044-876B-883B54F8677D}" type="slidenum">
              <a:rPr lang="ru-RU" sz="3200" b="1">
                <a:solidFill>
                  <a:srgbClr val="FF0000"/>
                </a:solidFill>
              </a:rPr>
              <a:pPr/>
              <a:t>4</a:t>
            </a:fld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435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6313" y="1431960"/>
            <a:ext cx="4636371" cy="17246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err="1"/>
              <a:t>Экорабль</a:t>
            </a:r>
            <a:r>
              <a:rPr lang="ru-RU" sz="2400" dirty="0"/>
              <a:t> предназначен для очистки и поддержки экологического климата на водных объектах природного и искусственного происхождения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0" y="533744"/>
            <a:ext cx="2624903" cy="97077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pSp>
        <p:nvGrpSpPr>
          <p:cNvPr id="12" name="Прямоугольник 16"/>
          <p:cNvGrpSpPr/>
          <p:nvPr/>
        </p:nvGrpSpPr>
        <p:grpSpPr>
          <a:xfrm>
            <a:off x="-18521" y="6358526"/>
            <a:ext cx="542260" cy="506841"/>
            <a:chOff x="0" y="0"/>
            <a:chExt cx="542258" cy="506839"/>
          </a:xfrm>
        </p:grpSpPr>
        <p:sp>
          <p:nvSpPr>
            <p:cNvPr id="13" name="Прямоугольник"/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4" name="7"/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5</a:t>
              </a:r>
              <a:endParaRPr dirty="0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872" y="-49882"/>
            <a:ext cx="2918128" cy="11672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108504-3973-4CB8-BD70-70DCA60521BF}"/>
              </a:ext>
            </a:extLst>
          </p:cNvPr>
          <p:cNvSpPr txBox="1"/>
          <p:nvPr/>
        </p:nvSpPr>
        <p:spPr>
          <a:xfrm>
            <a:off x="128452" y="784689"/>
            <a:ext cx="469615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Что, для кого, в каком </a:t>
            </a:r>
            <a:br>
              <a:rPr lang="ru-RU" b="1" dirty="0"/>
            </a:br>
            <a:r>
              <a:rPr lang="ru-RU" b="1" dirty="0"/>
              <a:t>объёме делать.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78A340B-F452-4E31-961A-C3D29035A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08" y="3233592"/>
            <a:ext cx="4572000" cy="3048000"/>
          </a:xfrm>
          <a:prstGeom prst="rect">
            <a:avLst/>
          </a:prstGeom>
        </p:spPr>
      </p:pic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F2D86089-76FE-4701-B1EF-E76B329430AA}"/>
              </a:ext>
            </a:extLst>
          </p:cNvPr>
          <p:cNvSpPr txBox="1">
            <a:spLocks/>
          </p:cNvSpPr>
          <p:nvPr/>
        </p:nvSpPr>
        <p:spPr>
          <a:xfrm>
            <a:off x="5485020" y="572325"/>
            <a:ext cx="3788852" cy="637221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rgbClr val="FF0000"/>
                </a:solidFill>
              </a:rPr>
              <a:t>Портрет клиента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939380BB-6670-4954-AAEF-9E42E2B6C1EE}"/>
              </a:ext>
            </a:extLst>
          </p:cNvPr>
          <p:cNvSpPr txBox="1">
            <a:spLocks/>
          </p:cNvSpPr>
          <p:nvPr/>
        </p:nvSpPr>
        <p:spPr>
          <a:xfrm>
            <a:off x="5083314" y="1117369"/>
            <a:ext cx="6791217" cy="48263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Владельцы домов и баз отдыха с прилегающими пляжами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Организации, отвечающие за санитарное состояние общедоступных зон отдыха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Собственники больших открытых бассейнов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Яхт-клубы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Рыбоводческие хозяйства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Владельцы платных рыболовных прудов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Местные управления по охране окружающей среды и природным ресурсам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053082" y="6246528"/>
            <a:ext cx="539150" cy="584771"/>
          </a:xfr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/>
          <a:p>
            <a:fld id="{86CB4B4D-7CA3-9044-876B-883B54F8677D}" type="slidenum">
              <a:rPr lang="ru-RU" sz="3200" b="1">
                <a:solidFill>
                  <a:srgbClr val="FF0000"/>
                </a:solidFill>
              </a:rPr>
              <a:pPr/>
              <a:t>5</a:t>
            </a:fld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0" y="533744"/>
            <a:ext cx="2624903" cy="97077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872" y="-49882"/>
            <a:ext cx="2918128" cy="1167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81B25C-4BCC-220D-CA38-BD443EDFD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7" y="840083"/>
            <a:ext cx="640361" cy="640361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656D49B2-04CA-4312-8E96-EC62013CA7B5}"/>
              </a:ext>
            </a:extLst>
          </p:cNvPr>
          <p:cNvSpPr txBox="1">
            <a:spLocks/>
          </p:cNvSpPr>
          <p:nvPr/>
        </p:nvSpPr>
        <p:spPr>
          <a:xfrm>
            <a:off x="3916426" y="217658"/>
            <a:ext cx="4363589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Конкуренты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3C9103-4A7E-4931-9EA3-7B4107464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14" y="1480444"/>
            <a:ext cx="3471333" cy="2306990"/>
          </a:xfrm>
          <a:prstGeom prst="rect">
            <a:avLst/>
          </a:prstGeom>
        </p:spPr>
      </p:pic>
      <p:pic>
        <p:nvPicPr>
          <p:cNvPr id="22" name="Picture 2" descr="https://u2.9111s.ru/uploads/202305/07/315562b2a8b1a5a97384cb8bbdbbf1ae.jpg">
            <a:extLst>
              <a:ext uri="{FF2B5EF4-FFF2-40B4-BE49-F238E27FC236}">
                <a16:creationId xmlns:a16="http://schemas.microsoft.com/office/drawing/2014/main" id="{08A8FD3C-1502-4767-97EA-01BC3455D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99" y="1538459"/>
            <a:ext cx="3974381" cy="224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1F532E9-3873-46A1-BFAE-2B40595E5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34" y="4195201"/>
            <a:ext cx="3777722" cy="232654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3F50FD4-E1AD-4A04-909F-9AB6141412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7199" y="4156335"/>
            <a:ext cx="4047175" cy="23264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389836" y="6200362"/>
            <a:ext cx="363237" cy="677104"/>
          </a:xfrm>
        </p:spPr>
        <p:txBody>
          <a:bodyPr/>
          <a:lstStyle/>
          <a:p>
            <a:pPr lvl="1"/>
            <a:fld id="{86CB4B4D-7CA3-9044-876B-883B54F8677D}" type="slidenum">
              <a:rPr lang="ru-RU" sz="3800" b="1">
                <a:solidFill>
                  <a:srgbClr val="FF0000"/>
                </a:solidFill>
              </a:rPr>
              <a:pPr lvl="1"/>
              <a:t>6</a:t>
            </a:fld>
            <a:endParaRPr lang="ru-RU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06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0" y="533744"/>
            <a:ext cx="2624903" cy="97077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872" y="-49882"/>
            <a:ext cx="2918128" cy="1167251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67961CF-DBE6-40EC-99D3-7C8935F23D24}"/>
              </a:ext>
            </a:extLst>
          </p:cNvPr>
          <p:cNvSpPr txBox="1">
            <a:spLocks/>
          </p:cNvSpPr>
          <p:nvPr/>
        </p:nvSpPr>
        <p:spPr>
          <a:xfrm>
            <a:off x="767803" y="707061"/>
            <a:ext cx="6415128" cy="82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92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Принцип работы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экораблика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0C0B0719-56ED-45AD-A126-7495BE54E905}"/>
              </a:ext>
            </a:extLst>
          </p:cNvPr>
          <p:cNvSpPr txBox="1">
            <a:spLocks/>
          </p:cNvSpPr>
          <p:nvPr/>
        </p:nvSpPr>
        <p:spPr>
          <a:xfrm>
            <a:off x="336583" y="1488896"/>
            <a:ext cx="7277569" cy="50708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У </a:t>
            </a:r>
            <a:r>
              <a:rPr lang="ru-RU" sz="2400" dirty="0" err="1" smtClean="0"/>
              <a:t>экораблика</a:t>
            </a:r>
            <a:r>
              <a:rPr lang="ru-RU" sz="2400" dirty="0" smtClean="0"/>
              <a:t> будет функция очистки дна на глубине до 3 м. </a:t>
            </a:r>
            <a:r>
              <a:rPr lang="ru-RU" sz="2400" dirty="0"/>
              <a:t>Робот затягивает </a:t>
            </a:r>
            <a:r>
              <a:rPr lang="ru-RU" sz="2400" dirty="0" smtClean="0"/>
              <a:t>воздух через опускающихся на дно фильтр. Поток с достаточно сильным напором, поэтому на фильтре остаются посторонние предметы и мусор. Грунт и песок просеиваются и возвращаются на дно водоема в очищенном виде. </a:t>
            </a:r>
          </a:p>
          <a:p>
            <a:pPr marL="0" indent="0" algn="ctr">
              <a:buNone/>
            </a:pPr>
            <a:r>
              <a:rPr lang="ru-RU" sz="2400" dirty="0" smtClean="0"/>
              <a:t>В </a:t>
            </a:r>
            <a:r>
              <a:rPr lang="ru-RU" sz="2400" dirty="0"/>
              <a:t>задней части </a:t>
            </a:r>
            <a:r>
              <a:rPr lang="ru-RU" sz="2400" dirty="0" smtClean="0"/>
              <a:t>устройства закреплены</a:t>
            </a:r>
            <a:r>
              <a:rPr lang="ru-RU" sz="2400" dirty="0"/>
              <a:t> </a:t>
            </a:r>
            <a:r>
              <a:rPr lang="ru-RU" sz="2400" dirty="0" smtClean="0"/>
              <a:t>насадки</a:t>
            </a:r>
            <a:r>
              <a:rPr lang="ru-RU" sz="2400" b="1" dirty="0" smtClean="0"/>
              <a:t> </a:t>
            </a:r>
            <a:r>
              <a:rPr lang="ru-RU" sz="2400" dirty="0" smtClean="0"/>
              <a:t>для подачи воздуха из вне.</a:t>
            </a:r>
          </a:p>
          <a:p>
            <a:pPr marL="0" indent="0" algn="ctr">
              <a:buNone/>
            </a:pPr>
            <a:r>
              <a:rPr lang="ru-RU" sz="2400" dirty="0"/>
              <a:t>Максимальная скорость перемещения до </a:t>
            </a:r>
            <a:r>
              <a:rPr lang="ru-RU" sz="2400" dirty="0" smtClean="0"/>
              <a:t>8 </a:t>
            </a:r>
            <a:r>
              <a:rPr lang="ru-RU" sz="2400" dirty="0"/>
              <a:t>метров в минуту, что обеспечивает быструю очистку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. </a:t>
            </a:r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2050" name="Picture 2" descr="https://fontan-online.ru/image/catalog/blog/blog_2021-04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29" y="1420187"/>
            <a:ext cx="3604490" cy="214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21mm.ru/media/userfiles/upload/image/74204951059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52" y="3871928"/>
            <a:ext cx="3647767" cy="248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575620" y="6032751"/>
            <a:ext cx="363237" cy="677104"/>
          </a:xfrm>
        </p:spPr>
        <p:txBody>
          <a:bodyPr/>
          <a:lstStyle/>
          <a:p>
            <a:pPr lvl="1"/>
            <a:fld id="{86CB4B4D-7CA3-9044-876B-883B54F8677D}" type="slidenum">
              <a:rPr lang="ru-RU" sz="3800" b="1">
                <a:solidFill>
                  <a:srgbClr val="FF0000"/>
                </a:solidFill>
              </a:rPr>
              <a:pPr lvl="1"/>
              <a:t>7</a:t>
            </a:fld>
            <a:endParaRPr lang="ru-RU" sz="38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178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0" y="533744"/>
            <a:ext cx="2624903" cy="97077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872" y="-49882"/>
            <a:ext cx="2918128" cy="1167251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67961CF-DBE6-40EC-99D3-7C8935F23D24}"/>
              </a:ext>
            </a:extLst>
          </p:cNvPr>
          <p:cNvSpPr txBox="1">
            <a:spLocks/>
          </p:cNvSpPr>
          <p:nvPr/>
        </p:nvSpPr>
        <p:spPr>
          <a:xfrm>
            <a:off x="1927638" y="820036"/>
            <a:ext cx="6415128" cy="82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92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Принцип работы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экораблика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0C0B0719-56ED-45AD-A126-7495BE54E905}"/>
              </a:ext>
            </a:extLst>
          </p:cNvPr>
          <p:cNvSpPr txBox="1">
            <a:spLocks/>
          </p:cNvSpPr>
          <p:nvPr/>
        </p:nvSpPr>
        <p:spPr>
          <a:xfrm>
            <a:off x="293210" y="1781248"/>
            <a:ext cx="7277569" cy="396133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Собранный мусор отправляется сразу на сортировку и переработку. Выгрузка мусора из мусоросборника осуществляется вручную </a:t>
            </a:r>
            <a:r>
              <a:rPr lang="ru-RU" sz="2400" smtClean="0"/>
              <a:t>на берегу.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err="1" smtClean="0"/>
              <a:t>Экорабль</a:t>
            </a:r>
            <a:r>
              <a:rPr lang="ru-RU" sz="2400" dirty="0" smtClean="0"/>
              <a:t> может вместить в себя до 2 кубометров мусора.</a:t>
            </a:r>
          </a:p>
          <a:p>
            <a:pPr marL="0" indent="0" algn="ctr">
              <a:buNone/>
            </a:pPr>
            <a:r>
              <a:rPr lang="ru-RU" sz="2400" dirty="0" smtClean="0"/>
              <a:t>В отличии от роботов –пылесосов для бассейнов и водоемов, наш </a:t>
            </a:r>
            <a:r>
              <a:rPr lang="ru-RU" sz="2400" dirty="0" err="1" smtClean="0"/>
              <a:t>экораблик</a:t>
            </a:r>
            <a:r>
              <a:rPr lang="ru-RU" sz="2400" dirty="0" smtClean="0"/>
              <a:t> обладаем большей мощностью, что позволяет применять его для очистки больших водоемов.</a:t>
            </a: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. </a:t>
            </a:r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3074" name="Picture 2" descr="https://i.pinimg.com/736x/52/fe/b8/52feb8e706ca24c09a470c9486d888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00" y="1958745"/>
            <a:ext cx="4207587" cy="420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095181" y="6200361"/>
            <a:ext cx="363237" cy="677104"/>
          </a:xfrm>
        </p:spPr>
        <p:txBody>
          <a:bodyPr/>
          <a:lstStyle/>
          <a:p>
            <a:pPr lvl="1"/>
            <a:fld id="{86CB4B4D-7CA3-9044-876B-883B54F8677D}" type="slidenum">
              <a:rPr lang="ru-RU" sz="3800" b="1">
                <a:solidFill>
                  <a:srgbClr val="FF0000"/>
                </a:solidFill>
              </a:rPr>
              <a:pPr lvl="1"/>
              <a:t>8</a:t>
            </a:fld>
            <a:endParaRPr lang="ru-RU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1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0" y="533744"/>
            <a:ext cx="2624903" cy="97077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0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210" y="208160"/>
            <a:ext cx="3268856" cy="313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Финансы и </a:t>
            </a:r>
            <a:r>
              <a:rPr lang="en-US" sz="1600" cap="all" dirty="0">
                <a:solidFill>
                  <a:schemeClr val="tx1"/>
                </a:solidFill>
              </a:rPr>
              <a:t>unit-</a:t>
            </a:r>
            <a:r>
              <a:rPr lang="ru-RU" sz="1600" cap="all" dirty="0">
                <a:solidFill>
                  <a:schemeClr val="tx1"/>
                </a:solidFill>
              </a:rPr>
              <a:t>экономика</a:t>
            </a:r>
            <a:endParaRPr sz="1600" cap="all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872" y="-49882"/>
            <a:ext cx="2918128" cy="1167251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67961CF-DBE6-40EC-99D3-7C8935F23D24}"/>
              </a:ext>
            </a:extLst>
          </p:cNvPr>
          <p:cNvSpPr txBox="1">
            <a:spLocks/>
          </p:cNvSpPr>
          <p:nvPr/>
        </p:nvSpPr>
        <p:spPr>
          <a:xfrm>
            <a:off x="1927638" y="820036"/>
            <a:ext cx="6415128" cy="82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Обратная связь от рынка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0C0B0719-56ED-45AD-A126-7495BE54E905}"/>
              </a:ext>
            </a:extLst>
          </p:cNvPr>
          <p:cNvSpPr txBox="1">
            <a:spLocks/>
          </p:cNvSpPr>
          <p:nvPr/>
        </p:nvSpPr>
        <p:spPr>
          <a:xfrm>
            <a:off x="647231" y="1640652"/>
            <a:ext cx="7277569" cy="47439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Стоимость существующих на рынке кораблей </a:t>
            </a:r>
            <a:r>
              <a:rPr lang="ru-RU" sz="2400" dirty="0" smtClean="0"/>
              <a:t>для очистки водоемов может </a:t>
            </a:r>
            <a:r>
              <a:rPr lang="ru-RU" sz="2400" dirty="0"/>
              <a:t>варьироваться от нескольких сотен тысяч долларов до нескольких миллионов долларов за </a:t>
            </a:r>
            <a:r>
              <a:rPr lang="ru-RU" sz="2400" dirty="0" smtClean="0"/>
              <a:t>корабль</a:t>
            </a:r>
          </a:p>
          <a:p>
            <a:r>
              <a:rPr lang="ru-RU" sz="2400" dirty="0" smtClean="0"/>
              <a:t>для маленьких водоемов (рек, прудов, открытых бассейнов) это </a:t>
            </a:r>
            <a:r>
              <a:rPr lang="ru-RU" sz="2400" dirty="0"/>
              <a:t>не </a:t>
            </a:r>
            <a:r>
              <a:rPr lang="ru-RU" sz="2400" dirty="0" smtClean="0"/>
              <a:t>рентабельно </a:t>
            </a:r>
            <a:endParaRPr lang="ru-RU" sz="2400" dirty="0"/>
          </a:p>
          <a:p>
            <a:r>
              <a:rPr lang="ru-RU" sz="2400" dirty="0" smtClean="0"/>
              <a:t>Наш </a:t>
            </a:r>
            <a:r>
              <a:rPr lang="ru-RU" sz="2400" dirty="0"/>
              <a:t>продукт будет экономически выгодным и </a:t>
            </a:r>
            <a:r>
              <a:rPr lang="ru-RU" sz="2400" dirty="0" err="1" smtClean="0"/>
              <a:t>конкурентноспособным</a:t>
            </a:r>
            <a:r>
              <a:rPr lang="ru-RU" sz="2400" dirty="0" smtClean="0"/>
              <a:t> благодаря малым размерам и низкой цене.</a:t>
            </a:r>
            <a:endParaRPr lang="ru-RU" sz="2400" dirty="0"/>
          </a:p>
          <a:p>
            <a:r>
              <a:rPr lang="ru-RU" sz="2400" dirty="0"/>
              <a:t>Мы </a:t>
            </a:r>
            <a:r>
              <a:rPr lang="ru-RU" sz="2400" dirty="0" smtClean="0"/>
              <a:t>хотим создать </a:t>
            </a:r>
            <a:r>
              <a:rPr lang="ru-RU" sz="2400" dirty="0" err="1" smtClean="0"/>
              <a:t>экоробль</a:t>
            </a:r>
            <a:r>
              <a:rPr lang="ru-RU" sz="2400" dirty="0" smtClean="0"/>
              <a:t>, который будет окупаться у владельца за </a:t>
            </a:r>
            <a:r>
              <a:rPr lang="ru-RU" sz="2400" dirty="0"/>
              <a:t>2-3 года. </a:t>
            </a:r>
          </a:p>
          <a:p>
            <a:pPr marL="0" indent="0" algn="ctr">
              <a:buNone/>
            </a:pPr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182392" y="6246528"/>
            <a:ext cx="300719" cy="584771"/>
          </a:xfrm>
        </p:spPr>
        <p:txBody>
          <a:bodyPr/>
          <a:lstStyle/>
          <a:p>
            <a:fld id="{86CB4B4D-7CA3-9044-876B-883B54F8677D}" type="slidenum">
              <a:rPr lang="ru-RU" sz="3200" b="1">
                <a:solidFill>
                  <a:srgbClr val="FF0000"/>
                </a:solidFill>
              </a:rPr>
              <a:pPr/>
              <a:t>9</a:t>
            </a:fld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398143"/>
            <a:ext cx="3876400" cy="315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790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5129</TotalTime>
  <Words>708</Words>
  <Application>Microsoft Office PowerPoint</Application>
  <PresentationFormat>Широкоэкранный</PresentationFormat>
  <Paragraphs>129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Gilroy-Bold</vt:lpstr>
      <vt:lpstr>Gilroy-ExtraBold</vt:lpstr>
      <vt:lpstr>Gilroy-Light</vt:lpstr>
      <vt:lpstr>Helvetica</vt:lpstr>
      <vt:lpstr>Helvetica Neue</vt:lpstr>
      <vt:lpstr>Times New Roman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Финансы и unit-экономика</vt:lpstr>
      <vt:lpstr>ТЕХНОЛОГИЧНОСТЬ</vt:lpstr>
      <vt:lpstr>Состав экономического эффекта у владельцев Экораблей</vt:lpstr>
      <vt:lpstr>Нематериальные эффекты:</vt:lpstr>
      <vt:lpstr>Финансы и unit-экономика</vt:lpstr>
      <vt:lpstr>Источники дохода инициаторов проекта</vt:lpstr>
      <vt:lpstr>Команда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Бокарева</dc:creator>
  <cp:lastModifiedBy>user</cp:lastModifiedBy>
  <cp:revision>109</cp:revision>
  <dcterms:modified xsi:type="dcterms:W3CDTF">2023-10-12T10:24:48Z</dcterms:modified>
</cp:coreProperties>
</file>