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94" r:id="rId3"/>
    <p:sldId id="296" r:id="rId4"/>
    <p:sldId id="295" r:id="rId5"/>
    <p:sldId id="297" r:id="rId6"/>
    <p:sldId id="299" r:id="rId7"/>
    <p:sldId id="304" r:id="rId8"/>
    <p:sldId id="303" r:id="rId9"/>
    <p:sldId id="301" r:id="rId10"/>
    <p:sldId id="302" r:id="rId11"/>
    <p:sldId id="298" r:id="rId12"/>
  </p:sldIdLst>
  <p:sldSz cx="12168188" cy="6840538"/>
  <p:notesSz cx="6858000" cy="9144000"/>
  <p:defaultTextStyle>
    <a:defPPr>
      <a:defRPr lang="ru-RU"/>
    </a:defPPr>
    <a:lvl1pPr marL="0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7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748" userDrawn="1">
          <p15:clr>
            <a:srgbClr val="547EBF"/>
          </p15:clr>
        </p15:guide>
        <p15:guide id="3" orient="horz" pos="3742" userDrawn="1">
          <p15:clr>
            <a:srgbClr val="547EBF"/>
          </p15:clr>
        </p15:guide>
        <p15:guide id="4" orient="horz" pos="1021" userDrawn="1">
          <p15:clr>
            <a:srgbClr val="547EBF"/>
          </p15:clr>
        </p15:guide>
        <p15:guide id="5" orient="horz" pos="3629" userDrawn="1">
          <p15:clr>
            <a:srgbClr val="547EBF"/>
          </p15:clr>
        </p15:guide>
        <p15:guide id="6" pos="3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  <a:srgbClr val="006DF2"/>
    <a:srgbClr val="6599D3"/>
    <a:srgbClr val="9F70AD"/>
    <a:srgbClr val="E6E7FC"/>
    <a:srgbClr val="D2D2F6"/>
    <a:srgbClr val="00B6F6"/>
    <a:srgbClr val="6D7886"/>
    <a:srgbClr val="9460A4"/>
    <a:srgbClr val="858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016" autoAdjust="0"/>
  </p:normalViewPr>
  <p:slideViewPr>
    <p:cSldViewPr snapToGrid="0" snapToObjects="1">
      <p:cViewPr varScale="1">
        <p:scale>
          <a:sx n="86" d="100"/>
          <a:sy n="86" d="100"/>
        </p:scale>
        <p:origin x="470" y="62"/>
      </p:cViewPr>
      <p:guideLst>
        <p:guide orient="horz" pos="748"/>
        <p:guide orient="horz" pos="3742"/>
        <p:guide orient="horz" pos="1021"/>
        <p:guide orient="horz" pos="3629"/>
        <p:guide pos="38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20" d="100"/>
          <a:sy n="120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FEEBB-B15E-C549-A0FA-995F86C9DA48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D4C55-FBD9-6F4F-B00C-88E3331C1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49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CEFFF-8571-E348-94EE-E8154671201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B4521-F593-574E-9920-BC8C890C5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33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1pPr>
    <a:lvl2pPr marL="456194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2pPr>
    <a:lvl3pPr marL="912388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3pPr>
    <a:lvl4pPr marL="1368582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4pPr>
    <a:lvl5pPr marL="1824777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5pPr>
    <a:lvl6pPr marL="2280971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6pPr>
    <a:lvl7pPr marL="2737165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7pPr>
    <a:lvl8pPr marL="3193359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8pPr>
    <a:lvl9pPr marL="3649553" algn="l" defTabSz="912388" rtl="0" eaLnBrk="1" latinLnBrk="0" hangingPunct="1">
      <a:defRPr sz="11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4213" y="1143000"/>
            <a:ext cx="548957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B4521-F593-574E-9920-BC8C890C5CA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5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1" y="5220191"/>
            <a:ext cx="9126141" cy="490143"/>
          </a:xfrm>
        </p:spPr>
        <p:txBody>
          <a:bodyPr anchor="b">
            <a:normAutofit/>
          </a:bodyPr>
          <a:lstStyle>
            <a:lvl1pPr marL="0" indent="0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None/>
              <a:defRPr lang="ru-RU" sz="1400" b="0" i="0" kern="1200" dirty="0">
                <a:solidFill>
                  <a:schemeClr val="tx1"/>
                </a:solidFill>
                <a:latin typeface="Fedra Sans Pro" panose="020B0504040000020004" pitchFamily="34" charset="0"/>
                <a:ea typeface="Fedra Sans Pro" panose="020B0504040000020004" pitchFamily="34" charset="0"/>
                <a:cs typeface="Fedra Sans Pro" panose="020B05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докладчика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48" y="456036"/>
            <a:ext cx="3924557" cy="1596126"/>
          </a:xfrm>
          <a:prstGeom prst="rect">
            <a:avLst/>
          </a:prstGeom>
        </p:spPr>
        <p:txBody>
          <a:bodyPr anchor="b"/>
          <a:lstStyle>
            <a:lvl1pPr>
              <a:defRPr sz="3192"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065" y="984911"/>
            <a:ext cx="6160145" cy="4861216"/>
          </a:xfrm>
        </p:spPr>
        <p:txBody>
          <a:bodyPr/>
          <a:lstStyle>
            <a:lvl1pPr>
              <a:defRPr sz="3192">
                <a:latin typeface="Fedra Sans Pro Light" panose="020B0304040000020004" pitchFamily="34" charset="0"/>
              </a:defRPr>
            </a:lvl1pPr>
            <a:lvl2pPr>
              <a:defRPr sz="2793">
                <a:latin typeface="Fedra Sans Pro Light" panose="020B0304040000020004" pitchFamily="34" charset="0"/>
              </a:defRPr>
            </a:lvl2pPr>
            <a:lvl3pPr>
              <a:defRPr sz="2394">
                <a:latin typeface="Fedra Sans Pro Light" panose="020B0304040000020004" pitchFamily="34" charset="0"/>
              </a:defRPr>
            </a:lvl3pPr>
            <a:lvl4pPr>
              <a:defRPr sz="1995">
                <a:latin typeface="Fedra Sans Pro Light" panose="020B0304040000020004" pitchFamily="34" charset="0"/>
              </a:defRPr>
            </a:lvl4pPr>
            <a:lvl5pPr>
              <a:defRPr sz="1995">
                <a:latin typeface="Fedra Sans Pro Light" panose="020B0304040000020004" pitchFamily="34" charset="0"/>
              </a:defRPr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48" y="2052161"/>
            <a:ext cx="3924557" cy="3801883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6263" y="1056031"/>
            <a:ext cx="2644457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2" y="3810000"/>
            <a:ext cx="2664777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3352801" y="1056031"/>
            <a:ext cx="2621798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083300" y="1056031"/>
            <a:ext cx="2651760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860788" y="1056031"/>
            <a:ext cx="2659699" cy="2581249"/>
          </a:xfr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Fedra Sans Pro Light" panose="020B0304040000020004" pitchFamily="34" charset="0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9782" y="3810000"/>
            <a:ext cx="263429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90602" y="3810000"/>
            <a:ext cx="265461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8"/>
          </p:nvPr>
        </p:nvSpPr>
        <p:spPr>
          <a:xfrm>
            <a:off x="8859520" y="3810000"/>
            <a:ext cx="2660968" cy="2235200"/>
          </a:xfrm>
        </p:spPr>
        <p:txBody>
          <a:bodyPr/>
          <a:lstStyle>
            <a:lvl1pPr marL="0" indent="0">
              <a:buNone/>
              <a:defRPr sz="1596">
                <a:latin typeface="Fedra Sans Pro Light" panose="020B0304040000020004" pitchFamily="34" charset="0"/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.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07859" y="364195"/>
            <a:ext cx="2623766" cy="579704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563" y="364195"/>
            <a:ext cx="7719194" cy="5797040"/>
          </a:xfrm>
        </p:spPr>
        <p:txBody>
          <a:bodyPr vert="eaVert"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тём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046781" y="1540770"/>
            <a:ext cx="9126141" cy="22769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 b="0">
                <a:solidFill>
                  <a:schemeClr val="bg1"/>
                </a:solidFill>
                <a:latin typeface="Fedra Sans Pro" panose="020B05040400000200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6781" y="3745574"/>
            <a:ext cx="9126141" cy="121831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3" name="Текст 21"/>
          <p:cNvSpPr>
            <a:spLocks noGrp="1"/>
          </p:cNvSpPr>
          <p:nvPr>
            <p:ph type="body" sz="quarter" idx="10" hasCustomPrompt="1"/>
          </p:nvPr>
        </p:nvSpPr>
        <p:spPr>
          <a:xfrm>
            <a:off x="1046780" y="5220191"/>
            <a:ext cx="9126141" cy="490143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Fedra Sans Pro Light" panose="020B0304040000020004" pitchFamily="34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Докладчик</a:t>
            </a:r>
            <a:br>
              <a:rPr lang="en-US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</a:br>
            <a:r>
              <a:rPr lang="ru-RU" sz="140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Должность</a:t>
            </a:r>
            <a:r>
              <a:rPr lang="ru-RU" sz="1400" baseline="0" dirty="0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 </a:t>
            </a:r>
            <a:r>
              <a:rPr lang="ru-RU" sz="1400" baseline="0" dirty="0" err="1">
                <a:latin typeface="Montserrat" panose="00000500000000000000" pitchFamily="2" charset="-52"/>
                <a:ea typeface="Fedra Sans Alt Pro Light" charset="0"/>
                <a:cs typeface="Fedra Sans Alt Pro Light" charset="0"/>
              </a:rPr>
              <a:t>доклдчика</a:t>
            </a:r>
            <a:endParaRPr lang="ru-RU" sz="1400" dirty="0">
              <a:effectLst/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3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76264" y="981636"/>
            <a:ext cx="10944224" cy="5096435"/>
          </a:xfrm>
        </p:spPr>
        <p:txBody>
          <a:bodyPr/>
          <a:lstStyle>
            <a:lvl1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  <a:lvl2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2pPr>
            <a:lvl3pPr>
              <a:defRPr b="1" i="0">
                <a:latin typeface="Fedra Sans Pro Bold" panose="020B0804040000020004" pitchFamily="34" charset="0"/>
                <a:ea typeface="Fedra Sans Pro Bold" panose="020B0804040000020004" pitchFamily="34" charset="0"/>
                <a:cs typeface="Fedra Sans Pro Bold" panose="020B0804040000020004" pitchFamily="34" charset="0"/>
              </a:defRPr>
            </a:lvl3pPr>
            <a:lvl4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4pPr>
            <a:lvl5pPr>
              <a:defRPr b="0" i="0"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25" y="1705385"/>
            <a:ext cx="10495062" cy="2845473"/>
          </a:xfrm>
          <a:prstGeom prst="rect">
            <a:avLst/>
          </a:prstGeom>
        </p:spPr>
        <p:txBody>
          <a:bodyPr anchor="b"/>
          <a:lstStyle>
            <a:lvl1pPr>
              <a:defRPr sz="5985"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25" y="4577778"/>
            <a:ext cx="1049506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-5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563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0145" y="1820976"/>
            <a:ext cx="5171480" cy="4340259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49" y="1676882"/>
            <a:ext cx="5147713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49" y="2498697"/>
            <a:ext cx="5147713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45" y="1676882"/>
            <a:ext cx="5173065" cy="821814"/>
          </a:xfrm>
        </p:spPr>
        <p:txBody>
          <a:bodyPr anchor="b"/>
          <a:lstStyle>
            <a:lvl1pPr marL="0" indent="0">
              <a:buNone/>
              <a:defRPr sz="2394" b="0">
                <a:latin typeface="Fedra Sans Pro Bold" panose="020B0804040000020004" pitchFamily="34" charset="0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0145" y="2498697"/>
            <a:ext cx="5173065" cy="3675206"/>
          </a:xfrm>
        </p:spPr>
        <p:txBody>
          <a:bodyPr/>
          <a:lstStyle>
            <a:lvl1pPr>
              <a:defRPr>
                <a:latin typeface="Fedra Sans Pro Light" panose="020B0304040000020004" pitchFamily="34" charset="0"/>
              </a:defRPr>
            </a:lvl1pPr>
            <a:lvl2pPr>
              <a:defRPr>
                <a:latin typeface="Fedra Sans Pro Light" panose="020B0304040000020004" pitchFamily="34" charset="0"/>
              </a:defRPr>
            </a:lvl2pPr>
            <a:lvl3pPr>
              <a:defRPr>
                <a:latin typeface="Fedra Sans Pro Light" panose="020B0304040000020004" pitchFamily="34" charset="0"/>
              </a:defRPr>
            </a:lvl3pPr>
            <a:lvl4pPr>
              <a:defRPr>
                <a:latin typeface="Fedra Sans Pro Light" panose="020B0304040000020004" pitchFamily="34" charset="0"/>
              </a:defRPr>
            </a:lvl4pPr>
            <a:lvl5pPr>
              <a:defRPr>
                <a:latin typeface="Fedra Sans Pro Light" panose="020B0304040000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Название презентации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ём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>
            <a:lvl1pPr algn="l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r>
              <a:rPr lang="en-US"/>
              <a:t>/ </a:t>
            </a:r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bg1"/>
                </a:solidFill>
                <a:latin typeface="Fedra Sans Pro Light" panose="020B0304040000020004" pitchFamily="34" charset="0"/>
                <a:ea typeface="Fedra Sans Pro Light" panose="020B0304040000020004" pitchFamily="34" charset="0"/>
                <a:cs typeface="Fedra Sans Pro Light" panose="020B0304040000020004" pitchFamily="34" charset="0"/>
              </a:defRPr>
            </a:lvl1pPr>
          </a:lstStyle>
          <a:p>
            <a:fld id="{674C6043-E933-254F-AF58-BD9BDD4CBC0E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576263" y="6279959"/>
            <a:ext cx="10944225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96094" y="451745"/>
            <a:ext cx="11024393" cy="35652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edra Sans Pro Bold" panose="020B0804040000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1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742" y="1645878"/>
            <a:ext cx="10495062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418" y="402449"/>
            <a:ext cx="10494962" cy="453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312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3" r:id="rId9"/>
    <p:sldLayoutId id="2147483668" r:id="rId10"/>
    <p:sldLayoutId id="2147483669" r:id="rId11"/>
    <p:sldLayoutId id="2147483670" r:id="rId12"/>
    <p:sldLayoutId id="2147483671" r:id="rId13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Fedra Sans Alt Pro" charset="0"/>
          <a:ea typeface="Fedra Sans Alt Pro" charset="0"/>
          <a:cs typeface="Fedra Sans Alt Pro" charset="0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b="0" i="0" kern="1200">
          <a:solidFill>
            <a:schemeClr val="tx1"/>
          </a:solidFill>
          <a:latin typeface="Fedra Sans Alt Pro Light" charset="0"/>
          <a:ea typeface="Fedra Sans Alt Pro Light" charset="0"/>
          <a:cs typeface="Fedra Sans Alt Pro Light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>
          <p15:clr>
            <a:srgbClr val="F26B43"/>
          </p15:clr>
        </p15:guide>
        <p15:guide id="2" pos="3832">
          <p15:clr>
            <a:srgbClr val="F26B43"/>
          </p15:clr>
        </p15:guide>
        <p15:guide id="3" pos="363">
          <p15:clr>
            <a:srgbClr val="F26B43"/>
          </p15:clr>
        </p15:guide>
        <p15:guide id="4" orient="horz" pos="454">
          <p15:clr>
            <a:srgbClr val="F26B43"/>
          </p15:clr>
        </p15:guide>
        <p15:guide id="5" orient="horz" pos="3992">
          <p15:clr>
            <a:srgbClr val="F26B43"/>
          </p15:clr>
        </p15:guide>
        <p15:guide id="6" pos="7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1046781" y="1540770"/>
            <a:ext cx="10290003" cy="2276995"/>
          </a:xfrm>
        </p:spPr>
        <p:txBody>
          <a:bodyPr>
            <a:normAutofit/>
          </a:bodyPr>
          <a:lstStyle/>
          <a:p>
            <a:r>
              <a:rPr lang="ru-RU" dirty="0"/>
              <a:t>НЕЙРОДИАГНОСТИКА ВЛЭП</a:t>
            </a:r>
            <a:endParaRPr lang="ru-RU" dirty="0">
              <a:latin typeface="Fedra Sans Pro" panose="020B0504040000020004" pitchFamily="34" charset="0"/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/>
          </p:nvPr>
        </p:nvSpPr>
        <p:spPr>
          <a:xfrm>
            <a:off x="1046781" y="5053263"/>
            <a:ext cx="9126141" cy="65707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65" y="1151389"/>
            <a:ext cx="868269" cy="212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1" y="1030521"/>
            <a:ext cx="2287002" cy="66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99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8502" y="608630"/>
            <a:ext cx="3887739" cy="758988"/>
          </a:xfrm>
        </p:spPr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Почему именно эта команда 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развивает проект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может решить эту проблему</a:t>
            </a:r>
            <a:endParaRPr lang="ru-RU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10A87AC4-DC72-4048-A3B9-68AA858BCD87}"/>
              </a:ext>
            </a:extLst>
          </p:cNvPr>
          <p:cNvSpPr/>
          <p:nvPr/>
        </p:nvSpPr>
        <p:spPr>
          <a:xfrm>
            <a:off x="680119" y="2305700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7C441-1B68-4BF0-8CFF-1309EF8E102F}"/>
              </a:ext>
            </a:extLst>
          </p:cNvPr>
          <p:cNvSpPr txBox="1"/>
          <p:nvPr/>
        </p:nvSpPr>
        <p:spPr>
          <a:xfrm>
            <a:off x="2004719" y="2332954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Плеханова Екатерина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642CB85-44C5-4E99-8F23-9CC4C277BC75}"/>
              </a:ext>
            </a:extLst>
          </p:cNvPr>
          <p:cNvSpPr/>
          <p:nvPr/>
        </p:nvSpPr>
        <p:spPr>
          <a:xfrm>
            <a:off x="4396101" y="2305700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D03097-9C63-4C5F-9748-3BAE00F0CCD3}"/>
              </a:ext>
            </a:extLst>
          </p:cNvPr>
          <p:cNvSpPr txBox="1"/>
          <p:nvPr/>
        </p:nvSpPr>
        <p:spPr>
          <a:xfrm>
            <a:off x="5720701" y="2332954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 Антон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B665DAF-2BE9-4287-9BEE-067D8BB59269}"/>
              </a:ext>
            </a:extLst>
          </p:cNvPr>
          <p:cNvSpPr/>
          <p:nvPr/>
        </p:nvSpPr>
        <p:spPr>
          <a:xfrm>
            <a:off x="8012364" y="2338336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24FB6E-91C1-4BA7-98A2-C38DF5ED024D}"/>
              </a:ext>
            </a:extLst>
          </p:cNvPr>
          <p:cNvSpPr txBox="1"/>
          <p:nvPr/>
        </p:nvSpPr>
        <p:spPr>
          <a:xfrm>
            <a:off x="9336964" y="2365590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 Андрей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9D54D57-056A-431D-B2CF-ADE6B18957F3}"/>
              </a:ext>
            </a:extLst>
          </p:cNvPr>
          <p:cNvSpPr/>
          <p:nvPr/>
        </p:nvSpPr>
        <p:spPr>
          <a:xfrm>
            <a:off x="680119" y="4425969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3B982F-938C-45FD-ABA3-EA46BB800CEF}"/>
              </a:ext>
            </a:extLst>
          </p:cNvPr>
          <p:cNvSpPr txBox="1"/>
          <p:nvPr/>
        </p:nvSpPr>
        <p:spPr>
          <a:xfrm>
            <a:off x="2004719" y="4453223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Ярметов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Эруард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072CF5D-FDE9-479C-8578-8A2E242328CA}"/>
              </a:ext>
            </a:extLst>
          </p:cNvPr>
          <p:cNvSpPr/>
          <p:nvPr/>
        </p:nvSpPr>
        <p:spPr>
          <a:xfrm>
            <a:off x="4396101" y="4425969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B84C75-8C64-4A04-A4C3-612B327FD1C6}"/>
              </a:ext>
            </a:extLst>
          </p:cNvPr>
          <p:cNvSpPr txBox="1"/>
          <p:nvPr/>
        </p:nvSpPr>
        <p:spPr>
          <a:xfrm>
            <a:off x="5720701" y="4453223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Помешкин Никита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DED638B-12A3-4945-BB8E-202E7261D8B2}"/>
              </a:ext>
            </a:extLst>
          </p:cNvPr>
          <p:cNvSpPr/>
          <p:nvPr/>
        </p:nvSpPr>
        <p:spPr>
          <a:xfrm>
            <a:off x="8037764" y="4451367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69DF3A-5A10-48EF-8A19-6523F23D28F6}"/>
              </a:ext>
            </a:extLst>
          </p:cNvPr>
          <p:cNvSpPr txBox="1"/>
          <p:nvPr/>
        </p:nvSpPr>
        <p:spPr>
          <a:xfrm>
            <a:off x="9362364" y="4478621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 Глеб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538E8CE6-69FC-4BF1-96F2-4BC50F0979BD}"/>
              </a:ext>
            </a:extLst>
          </p:cNvPr>
          <p:cNvSpPr/>
          <p:nvPr/>
        </p:nvSpPr>
        <p:spPr>
          <a:xfrm>
            <a:off x="6215493" y="482254"/>
            <a:ext cx="1224881" cy="1201971"/>
          </a:xfrm>
          <a:prstGeom prst="ellipse">
            <a:avLst/>
          </a:prstGeom>
          <a:ln w="19050">
            <a:solidFill>
              <a:srgbClr val="9460A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81A6F8-4ED1-414F-8821-FA2D00E250BE}"/>
              </a:ext>
            </a:extLst>
          </p:cNvPr>
          <p:cNvSpPr txBox="1"/>
          <p:nvPr/>
        </p:nvSpPr>
        <p:spPr>
          <a:xfrm>
            <a:off x="7540093" y="509508"/>
            <a:ext cx="2441241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3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03AD6-660B-44D4-A558-CD845A0ACBB5}"/>
              </a:ext>
            </a:extLst>
          </p:cNvPr>
          <p:cNvSpPr txBox="1"/>
          <p:nvPr/>
        </p:nvSpPr>
        <p:spPr>
          <a:xfrm>
            <a:off x="576264" y="1207525"/>
            <a:ext cx="2645546" cy="147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Картинка</a:t>
            </a:r>
            <a:br>
              <a:rPr lang="ru-RU" dirty="0"/>
            </a:br>
            <a:br>
              <a:rPr lang="ru-RU" dirty="0"/>
            </a:br>
            <a:r>
              <a:rPr lang="ru-RU" dirty="0" err="1"/>
              <a:t>Кюаркод</a:t>
            </a:r>
            <a:r>
              <a:rPr lang="ru-RU" dirty="0"/>
              <a:t> (презентация + 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B5CF9E2-0A7F-42CE-662A-74F07602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89" y="946376"/>
            <a:ext cx="6907957" cy="518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05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D080B23-1BC4-4D66-9C6A-104A8FB2450D}"/>
              </a:ext>
            </a:extLst>
          </p:cNvPr>
          <p:cNvSpPr/>
          <p:nvPr/>
        </p:nvSpPr>
        <p:spPr>
          <a:xfrm>
            <a:off x="7917853" y="2261749"/>
            <a:ext cx="3334044" cy="495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4FB60C23-845C-4773-9DF2-3BBA22FD4F63}"/>
              </a:ext>
            </a:extLst>
          </p:cNvPr>
          <p:cNvSpPr/>
          <p:nvPr/>
        </p:nvSpPr>
        <p:spPr>
          <a:xfrm>
            <a:off x="568887" y="2271520"/>
            <a:ext cx="3334044" cy="486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0A8D42-156E-4398-B697-3D3A8756C891}"/>
              </a:ext>
            </a:extLst>
          </p:cNvPr>
          <p:cNvSpPr txBox="1"/>
          <p:nvPr/>
        </p:nvSpPr>
        <p:spPr>
          <a:xfrm>
            <a:off x="752768" y="1267997"/>
            <a:ext cx="1012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связанные с диагностикой ВЛЭП конкурирующих методов диагностики: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D13695-ED23-4C80-9B4E-0B2590ECA07E}"/>
              </a:ext>
            </a:extLst>
          </p:cNvPr>
          <p:cNvSpPr txBox="1"/>
          <p:nvPr/>
        </p:nvSpPr>
        <p:spPr>
          <a:xfrm>
            <a:off x="666055" y="2334599"/>
            <a:ext cx="3180230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E4EACA-0DF7-46B2-9A51-BDDD26940F21}"/>
              </a:ext>
            </a:extLst>
          </p:cNvPr>
          <p:cNvSpPr txBox="1"/>
          <p:nvPr/>
        </p:nvSpPr>
        <p:spPr>
          <a:xfrm>
            <a:off x="8073278" y="2333811"/>
            <a:ext cx="3108067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трудозатраты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49FBD97-07D2-4BB9-9DB5-8D9CF932E09B}"/>
              </a:ext>
            </a:extLst>
          </p:cNvPr>
          <p:cNvCxnSpPr>
            <a:cxnSpLocks/>
          </p:cNvCxnSpPr>
          <p:nvPr/>
        </p:nvCxnSpPr>
        <p:spPr>
          <a:xfrm>
            <a:off x="568889" y="1217845"/>
            <a:ext cx="0" cy="44937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CD38F60-12DA-427F-AA0A-D6B85083BA36}"/>
              </a:ext>
            </a:extLst>
          </p:cNvPr>
          <p:cNvCxnSpPr>
            <a:cxnSpLocks/>
          </p:cNvCxnSpPr>
          <p:nvPr/>
        </p:nvCxnSpPr>
        <p:spPr>
          <a:xfrm flipH="1">
            <a:off x="576264" y="1217845"/>
            <a:ext cx="4572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E3B84C72-E3EE-4AF8-A01B-0A26E0D7B860}"/>
              </a:ext>
            </a:extLst>
          </p:cNvPr>
          <p:cNvCxnSpPr>
            <a:cxnSpLocks/>
          </p:cNvCxnSpPr>
          <p:nvPr/>
        </p:nvCxnSpPr>
        <p:spPr>
          <a:xfrm>
            <a:off x="11336406" y="1446034"/>
            <a:ext cx="0" cy="44937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1AE6CE4C-3BFF-4C17-BB92-87947553F8F9}"/>
              </a:ext>
            </a:extLst>
          </p:cNvPr>
          <p:cNvCxnSpPr>
            <a:cxnSpLocks/>
          </p:cNvCxnSpPr>
          <p:nvPr/>
        </p:nvCxnSpPr>
        <p:spPr>
          <a:xfrm flipH="1">
            <a:off x="10874290" y="1918480"/>
            <a:ext cx="4572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5" name="Левая фигурная скобка 54">
            <a:extLst>
              <a:ext uri="{FF2B5EF4-FFF2-40B4-BE49-F238E27FC236}">
                <a16:creationId xmlns:a16="http://schemas.microsoft.com/office/drawing/2014/main" id="{352BE2A9-4A20-436F-A41E-64D9984B18F4}"/>
              </a:ext>
            </a:extLst>
          </p:cNvPr>
          <p:cNvSpPr/>
          <p:nvPr/>
        </p:nvSpPr>
        <p:spPr>
          <a:xfrm rot="16200000">
            <a:off x="5748555" y="-968850"/>
            <a:ext cx="364195" cy="10858540"/>
          </a:xfrm>
          <a:prstGeom prst="lef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A7511E-5A29-472B-ADFD-2AE7B2A143A7}"/>
              </a:ext>
            </a:extLst>
          </p:cNvPr>
          <p:cNvSpPr txBox="1"/>
          <p:nvPr/>
        </p:nvSpPr>
        <p:spPr>
          <a:xfrm>
            <a:off x="576264" y="4784813"/>
            <a:ext cx="10880008" cy="120032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Поднять эффективность и уменьшить трудозатраты можно с помощью перспективных современных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нейросетевых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архитектур, как средств детекции повреждённых участков ВЛЭП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1A623-5DE6-71DE-7B89-6E2AC0E1B5F2}"/>
              </a:ext>
            </a:extLst>
          </p:cNvPr>
          <p:cNvSpPr txBox="1"/>
          <p:nvPr/>
        </p:nvSpPr>
        <p:spPr>
          <a:xfrm>
            <a:off x="385011" y="201511"/>
            <a:ext cx="4114797" cy="107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Что делает проект?</a:t>
            </a:r>
            <a:br>
              <a:rPr lang="ru-RU" sz="28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Суть проекта, стадия проекта</a:t>
            </a:r>
            <a:b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13DB7-782E-95AE-3075-850E5A97FEBF}"/>
              </a:ext>
            </a:extLst>
          </p:cNvPr>
          <p:cNvSpPr txBox="1"/>
          <p:nvPr/>
        </p:nvSpPr>
        <p:spPr>
          <a:xfrm>
            <a:off x="568887" y="2984307"/>
            <a:ext cx="333404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производится в условиях повышенной опасности: на большой высоте и под высоким напряжением.</a:t>
            </a:r>
          </a:p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0BB355-BEC1-D805-1650-7345D0664F54}"/>
              </a:ext>
            </a:extLst>
          </p:cNvPr>
          <p:cNvSpPr/>
          <p:nvPr/>
        </p:nvSpPr>
        <p:spPr>
          <a:xfrm>
            <a:off x="4263631" y="2273575"/>
            <a:ext cx="3334044" cy="483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B1E77-5C93-04DF-E4C2-43C48154D808}"/>
              </a:ext>
            </a:extLst>
          </p:cNvPr>
          <p:cNvSpPr txBox="1"/>
          <p:nvPr/>
        </p:nvSpPr>
        <p:spPr>
          <a:xfrm>
            <a:off x="4499808" y="2320343"/>
            <a:ext cx="2962591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эффективность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CB238-4FDF-08D1-F89D-8340DD241348}"/>
              </a:ext>
            </a:extLst>
          </p:cNvPr>
          <p:cNvSpPr txBox="1"/>
          <p:nvPr/>
        </p:nvSpPr>
        <p:spPr>
          <a:xfrm>
            <a:off x="7917853" y="2978054"/>
            <a:ext cx="333404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анализа изоляторов необходим физический осмотр, а следовательно электромонтёр должен подняться на опору.</a:t>
            </a:r>
          </a:p>
          <a:p>
            <a:pPr algn="ctr"/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AB88DE-FD69-2A12-E19A-21F44A1537A7}"/>
              </a:ext>
            </a:extLst>
          </p:cNvPr>
          <p:cNvSpPr txBox="1"/>
          <p:nvPr/>
        </p:nvSpPr>
        <p:spPr>
          <a:xfrm>
            <a:off x="4250337" y="2978054"/>
            <a:ext cx="333404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анализе ультрафиолетовых снимков рабочий самостоятельно просматривает все фотографии. Под влиянием человеческого фактора могут быть пропущены дефектные изоляторы.</a:t>
            </a:r>
          </a:p>
        </p:txBody>
      </p:sp>
    </p:spTree>
    <p:extLst>
      <p:ext uri="{BB962C8B-B14F-4D97-AF65-F5344CB8AC3E}">
        <p14:creationId xmlns:p14="http://schemas.microsoft.com/office/powerpoint/2010/main" val="253711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5CDAA8-5B4E-4824-B58F-0B441A7E0A33}"/>
              </a:ext>
            </a:extLst>
          </p:cNvPr>
          <p:cNvSpPr txBox="1"/>
          <p:nvPr/>
        </p:nvSpPr>
        <p:spPr>
          <a:xfrm>
            <a:off x="473979" y="1464276"/>
            <a:ext cx="2155666" cy="3686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 в 2020г.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71359F88-5A5F-47AD-A808-64D2D38740A2}"/>
              </a:ext>
            </a:extLst>
          </p:cNvPr>
          <p:cNvSpPr/>
          <p:nvPr/>
        </p:nvSpPr>
        <p:spPr>
          <a:xfrm>
            <a:off x="-344692" y="1464276"/>
            <a:ext cx="4345192" cy="4332367"/>
          </a:xfrm>
          <a:prstGeom prst="arc">
            <a:avLst>
              <a:gd name="adj1" fmla="val 16678950"/>
              <a:gd name="adj2" fmla="val 9446215"/>
            </a:avLst>
          </a:prstGeom>
          <a:ln w="3810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3" name="Дуга 42">
            <a:extLst>
              <a:ext uri="{FF2B5EF4-FFF2-40B4-BE49-F238E27FC236}">
                <a16:creationId xmlns:a16="http://schemas.microsoft.com/office/drawing/2014/main" id="{5160F9D1-01EF-451D-830B-AD0D54326CE7}"/>
              </a:ext>
            </a:extLst>
          </p:cNvPr>
          <p:cNvSpPr/>
          <p:nvPr/>
        </p:nvSpPr>
        <p:spPr>
          <a:xfrm rot="13678183">
            <a:off x="-335900" y="1464275"/>
            <a:ext cx="4345192" cy="4332367"/>
          </a:xfrm>
          <a:prstGeom prst="arc">
            <a:avLst>
              <a:gd name="adj1" fmla="val 16913447"/>
              <a:gd name="adj2" fmla="val 76638"/>
            </a:avLst>
          </a:prstGeom>
          <a:ln w="3810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D30F68-1427-43EB-9A5C-D6A05CB1EA0E}"/>
              </a:ext>
            </a:extLst>
          </p:cNvPr>
          <p:cNvSpPr txBox="1"/>
          <p:nvPr/>
        </p:nvSpPr>
        <p:spPr>
          <a:xfrm>
            <a:off x="195306" y="2174601"/>
            <a:ext cx="2884675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5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r>
              <a:rPr lang="ru-RU" sz="9600" b="1" dirty="0">
                <a:ln w="0"/>
                <a:solidFill>
                  <a:srgbClr val="6599D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500" b="1" dirty="0">
              <a:ln w="0"/>
              <a:solidFill>
                <a:srgbClr val="6599D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097940-F0B0-4156-AF41-A41C38AAAD3F}"/>
              </a:ext>
            </a:extLst>
          </p:cNvPr>
          <p:cNvSpPr txBox="1"/>
          <p:nvPr/>
        </p:nvSpPr>
        <p:spPr>
          <a:xfrm>
            <a:off x="2575891" y="3531651"/>
            <a:ext cx="1249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000" dirty="0">
              <a:solidFill>
                <a:srgbClr val="0070C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FA52F1-34D8-456C-B547-3C6EBED9D35C}"/>
              </a:ext>
            </a:extLst>
          </p:cNvPr>
          <p:cNvSpPr txBox="1"/>
          <p:nvPr/>
        </p:nvSpPr>
        <p:spPr>
          <a:xfrm>
            <a:off x="473979" y="4353973"/>
            <a:ext cx="3163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solidFill>
                  <a:srgbClr val="16419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из-за высоковольтных изоляторов </a:t>
            </a:r>
            <a:endParaRPr lang="ru-RU" sz="200" dirty="0">
              <a:solidFill>
                <a:srgbClr val="16419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6EF3E4-A466-4E9D-9F15-C9AA246E35FA}"/>
              </a:ext>
            </a:extLst>
          </p:cNvPr>
          <p:cNvSpPr txBox="1"/>
          <p:nvPr/>
        </p:nvSpPr>
        <p:spPr>
          <a:xfrm>
            <a:off x="4269290" y="2402430"/>
            <a:ext cx="473597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повреждаемыми элементами ВЛЭП являются высоковольтные изоляторы. Аварии происходили вследствие их повреждения или перекрытия.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B4150D13-C191-4F5B-8590-EEB2599351D0}"/>
              </a:ext>
            </a:extLst>
          </p:cNvPr>
          <p:cNvCxnSpPr>
            <a:cxnSpLocks/>
          </p:cNvCxnSpPr>
          <p:nvPr/>
        </p:nvCxnSpPr>
        <p:spPr>
          <a:xfrm>
            <a:off x="8330062" y="4707916"/>
            <a:ext cx="0" cy="156625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A0C696E-2C50-412E-82EA-0179B5083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17" t="2030" b="20343"/>
          <a:stretch/>
        </p:blipFill>
        <p:spPr>
          <a:xfrm>
            <a:off x="9554535" y="2909805"/>
            <a:ext cx="2153141" cy="2143323"/>
          </a:xfrm>
          <a:prstGeom prst="ellipse">
            <a:avLst/>
          </a:prstGeom>
          <a:ln>
            <a:solidFill>
              <a:schemeClr val="tx1"/>
            </a:solidFill>
          </a:ln>
        </p:spPr>
      </p:pic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1CFF53E0-8E44-4DA0-9886-54F5C731D7BA}"/>
              </a:ext>
            </a:extLst>
          </p:cNvPr>
          <p:cNvCxnSpPr>
            <a:cxnSpLocks/>
            <a:stCxn id="52" idx="4"/>
          </p:cNvCxnSpPr>
          <p:nvPr/>
        </p:nvCxnSpPr>
        <p:spPr>
          <a:xfrm>
            <a:off x="10631106" y="5053128"/>
            <a:ext cx="0" cy="123077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2C51BB5-6144-474C-9048-4E5C98EA0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22" r="27431" b="4365"/>
          <a:stretch/>
        </p:blipFill>
        <p:spPr>
          <a:xfrm>
            <a:off x="5208489" y="4127688"/>
            <a:ext cx="1712594" cy="1658567"/>
          </a:xfrm>
          <a:prstGeom prst="ellipse">
            <a:avLst/>
          </a:prstGeom>
          <a:ln>
            <a:solidFill>
              <a:schemeClr val="tx1"/>
            </a:solidFill>
          </a:ln>
        </p:spPr>
      </p:pic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20BA1F74-3C9B-484B-906E-1BA8DF9CF9F4}"/>
              </a:ext>
            </a:extLst>
          </p:cNvPr>
          <p:cNvCxnSpPr>
            <a:cxnSpLocks/>
            <a:stCxn id="57" idx="4"/>
          </p:cNvCxnSpPr>
          <p:nvPr/>
        </p:nvCxnSpPr>
        <p:spPr>
          <a:xfrm>
            <a:off x="6064786" y="5786255"/>
            <a:ext cx="0" cy="48792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16AA13C-36FB-4EE5-9982-5DE379D1AD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61" t="29010" r="19748" b="14526"/>
          <a:stretch/>
        </p:blipFill>
        <p:spPr>
          <a:xfrm>
            <a:off x="7280625" y="3531651"/>
            <a:ext cx="1933007" cy="189198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7F69F6-CA2A-66E8-4A05-B8AD36D278EC}"/>
              </a:ext>
            </a:extLst>
          </p:cNvPr>
          <p:cNvSpPr txBox="1"/>
          <p:nvPr/>
        </p:nvSpPr>
        <p:spPr>
          <a:xfrm>
            <a:off x="214392" y="-65362"/>
            <a:ext cx="3214608" cy="1107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</a:t>
            </a:r>
            <a:r>
              <a:rPr lang="ru-RU" sz="4800" b="1" kern="0" dirty="0">
                <a:solidFill>
                  <a:srgbClr val="70AD47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ru-RU" sz="4800" b="1" kern="0" dirty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кейсах (примерах)</a:t>
            </a:r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F29D1CA-1D30-4B9A-BCE2-752F2D35AB89}"/>
              </a:ext>
            </a:extLst>
          </p:cNvPr>
          <p:cNvSpPr/>
          <p:nvPr/>
        </p:nvSpPr>
        <p:spPr>
          <a:xfrm>
            <a:off x="5776472" y="655758"/>
            <a:ext cx="1419644" cy="1329208"/>
          </a:xfrm>
          <a:prstGeom prst="ellipse">
            <a:avLst/>
          </a:prstGeom>
          <a:ln w="190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7CDF527-9DFB-46A2-82ED-8F9A93174D5F}"/>
              </a:ext>
            </a:extLst>
          </p:cNvPr>
          <p:cNvSpPr/>
          <p:nvPr/>
        </p:nvSpPr>
        <p:spPr>
          <a:xfrm>
            <a:off x="9708678" y="669466"/>
            <a:ext cx="1419644" cy="1329208"/>
          </a:xfrm>
          <a:prstGeom prst="ellipse">
            <a:avLst/>
          </a:prstGeom>
          <a:ln w="190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C6AD0F-93E0-4AA3-BF8A-AC39D1065EB5}"/>
              </a:ext>
            </a:extLst>
          </p:cNvPr>
          <p:cNvSpPr txBox="1"/>
          <p:nvPr/>
        </p:nvSpPr>
        <p:spPr>
          <a:xfrm>
            <a:off x="5719423" y="903727"/>
            <a:ext cx="150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заметили неисправность изолятора </a:t>
            </a:r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08EF48-0BAB-46B8-A8C6-0332E6881A78}"/>
              </a:ext>
            </a:extLst>
          </p:cNvPr>
          <p:cNvSpPr txBox="1"/>
          <p:nvPr/>
        </p:nvSpPr>
        <p:spPr>
          <a:xfrm>
            <a:off x="4061336" y="1027974"/>
            <a:ext cx="1361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усталость рабочих</a:t>
            </a:r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F21BA1-9ECF-400D-B2BB-67936C973B01}"/>
              </a:ext>
            </a:extLst>
          </p:cNvPr>
          <p:cNvSpPr txBox="1"/>
          <p:nvPr/>
        </p:nvSpPr>
        <p:spPr>
          <a:xfrm>
            <a:off x="7507813" y="1027974"/>
            <a:ext cx="15098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аварии 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ЛЭП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219B74-7109-424E-B76A-BB8E154C68CB}"/>
              </a:ext>
            </a:extLst>
          </p:cNvPr>
          <p:cNvSpPr txBox="1"/>
          <p:nvPr/>
        </p:nvSpPr>
        <p:spPr>
          <a:xfrm>
            <a:off x="9663587" y="1125722"/>
            <a:ext cx="1509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Нейросети</a:t>
            </a:r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3D8C1DA-43CC-4CAC-BC87-9FF2D3B62C3C}"/>
              </a:ext>
            </a:extLst>
          </p:cNvPr>
          <p:cNvSpPr/>
          <p:nvPr/>
        </p:nvSpPr>
        <p:spPr>
          <a:xfrm>
            <a:off x="4019326" y="668319"/>
            <a:ext cx="1419644" cy="1329208"/>
          </a:xfrm>
          <a:prstGeom prst="ellipse">
            <a:avLst/>
          </a:prstGeom>
          <a:ln w="190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CBEDCBC-B9F3-4BBE-9CAC-732CB984870E}"/>
              </a:ext>
            </a:extLst>
          </p:cNvPr>
          <p:cNvSpPr/>
          <p:nvPr/>
        </p:nvSpPr>
        <p:spPr>
          <a:xfrm>
            <a:off x="7543628" y="655551"/>
            <a:ext cx="1419644" cy="1329208"/>
          </a:xfrm>
          <a:prstGeom prst="ellipse">
            <a:avLst/>
          </a:prstGeom>
          <a:ln w="190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656EE8C3-3542-48FE-A738-BA7D3B4E3B7B}"/>
              </a:ext>
            </a:extLst>
          </p:cNvPr>
          <p:cNvCxnSpPr>
            <a:cxnSpLocks/>
            <a:stCxn id="40" idx="6"/>
            <a:endCxn id="16" idx="2"/>
          </p:cNvCxnSpPr>
          <p:nvPr/>
        </p:nvCxnSpPr>
        <p:spPr>
          <a:xfrm flipV="1">
            <a:off x="5438970" y="1320362"/>
            <a:ext cx="337502" cy="12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6D7C6A44-AE37-48F4-86A6-BE8F9ED4B140}"/>
              </a:ext>
            </a:extLst>
          </p:cNvPr>
          <p:cNvCxnSpPr>
            <a:cxnSpLocks/>
          </p:cNvCxnSpPr>
          <p:nvPr/>
        </p:nvCxnSpPr>
        <p:spPr>
          <a:xfrm flipV="1">
            <a:off x="7202765" y="1319226"/>
            <a:ext cx="337502" cy="125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D9A1FAC2-0859-46F0-BC46-8AB8BEB93B10}"/>
              </a:ext>
            </a:extLst>
          </p:cNvPr>
          <p:cNvSpPr/>
          <p:nvPr/>
        </p:nvSpPr>
        <p:spPr>
          <a:xfrm rot="2636702">
            <a:off x="9490550" y="410727"/>
            <a:ext cx="549726" cy="399795"/>
          </a:xfrm>
          <a:prstGeom prst="rightArrow">
            <a:avLst/>
          </a:prstGeom>
          <a:ln w="19050">
            <a:solidFill>
              <a:srgbClr val="16419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ECC29337-F134-48A2-8711-C3ADE2DA6605}"/>
              </a:ext>
            </a:extLst>
          </p:cNvPr>
          <p:cNvSpPr/>
          <p:nvPr/>
        </p:nvSpPr>
        <p:spPr>
          <a:xfrm rot="19159632">
            <a:off x="9466947" y="1819325"/>
            <a:ext cx="549726" cy="399795"/>
          </a:xfrm>
          <a:prstGeom prst="rightArrow">
            <a:avLst/>
          </a:prstGeom>
          <a:ln w="19050">
            <a:solidFill>
              <a:srgbClr val="16419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71F517B9-42BA-4007-B2D4-FDF1FF381389}"/>
              </a:ext>
            </a:extLst>
          </p:cNvPr>
          <p:cNvSpPr/>
          <p:nvPr/>
        </p:nvSpPr>
        <p:spPr>
          <a:xfrm rot="8528833">
            <a:off x="10875433" y="472341"/>
            <a:ext cx="549726" cy="399795"/>
          </a:xfrm>
          <a:prstGeom prst="rightArrow">
            <a:avLst/>
          </a:prstGeom>
          <a:ln w="19050">
            <a:solidFill>
              <a:srgbClr val="16419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79D93837-7695-43C9-B1C4-A6053EF8B0B4}"/>
              </a:ext>
            </a:extLst>
          </p:cNvPr>
          <p:cNvSpPr/>
          <p:nvPr/>
        </p:nvSpPr>
        <p:spPr>
          <a:xfrm rot="13436331">
            <a:off x="10908994" y="1782424"/>
            <a:ext cx="549726" cy="399795"/>
          </a:xfrm>
          <a:prstGeom prst="rightArrow">
            <a:avLst/>
          </a:prstGeom>
          <a:ln w="19050">
            <a:solidFill>
              <a:srgbClr val="16419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6D318C19-D939-4AF9-8666-945B65C7D003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9042274" y="1294999"/>
            <a:ext cx="621313" cy="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475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Решение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кейсах (примерах)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6B646-7A64-A321-9B6C-7D8D723A02BF}"/>
              </a:ext>
            </a:extLst>
          </p:cNvPr>
          <p:cNvSpPr txBox="1"/>
          <p:nvPr/>
        </p:nvSpPr>
        <p:spPr>
          <a:xfrm>
            <a:off x="8922009" y="1503006"/>
            <a:ext cx="24591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представленной программой можно уменьшить количество фотографий, оставив только те, которые вызывают подозрения на наличие дефектов.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5DEDBD-2AF7-47E8-9A96-9C73B295E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5" r="12286"/>
          <a:stretch/>
        </p:blipFill>
        <p:spPr>
          <a:xfrm>
            <a:off x="4077008" y="1686245"/>
            <a:ext cx="4410044" cy="383693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C7876F-E12B-4844-83C4-4216632097EF}"/>
              </a:ext>
            </a:extLst>
          </p:cNvPr>
          <p:cNvSpPr/>
          <p:nvPr/>
        </p:nvSpPr>
        <p:spPr>
          <a:xfrm>
            <a:off x="7982916" y="3780449"/>
            <a:ext cx="3755251" cy="1742727"/>
          </a:xfrm>
          <a:prstGeom prst="rect">
            <a:avLst/>
          </a:prstGeom>
          <a:solidFill>
            <a:srgbClr val="6599D3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7EA8ED-0683-48F4-AEDF-3435C85F479A}"/>
              </a:ext>
            </a:extLst>
          </p:cNvPr>
          <p:cNvSpPr/>
          <p:nvPr/>
        </p:nvSpPr>
        <p:spPr>
          <a:xfrm>
            <a:off x="531602" y="1687954"/>
            <a:ext cx="3545406" cy="12860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CB94612-490A-46C6-ACE8-D182806C6FF8}"/>
              </a:ext>
            </a:extLst>
          </p:cNvPr>
          <p:cNvSpPr/>
          <p:nvPr/>
        </p:nvSpPr>
        <p:spPr>
          <a:xfrm>
            <a:off x="646296" y="3250783"/>
            <a:ext cx="597063" cy="5823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540EA-0843-446D-8E68-22B22AC80A13}"/>
              </a:ext>
            </a:extLst>
          </p:cNvPr>
          <p:cNvSpPr txBox="1"/>
          <p:nvPr/>
        </p:nvSpPr>
        <p:spPr>
          <a:xfrm>
            <a:off x="744229" y="3321515"/>
            <a:ext cx="39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352A8FF-6E0E-4E91-8771-CA18AA28FADA}"/>
              </a:ext>
            </a:extLst>
          </p:cNvPr>
          <p:cNvSpPr/>
          <p:nvPr/>
        </p:nvSpPr>
        <p:spPr>
          <a:xfrm>
            <a:off x="654675" y="4095564"/>
            <a:ext cx="597063" cy="582319"/>
          </a:xfrm>
          <a:prstGeom prst="ellipse">
            <a:avLst/>
          </a:prstGeom>
          <a:solidFill>
            <a:srgbClr val="006DF2"/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6A7A02-27B3-4931-B70B-AF6538C572CD}"/>
              </a:ext>
            </a:extLst>
          </p:cNvPr>
          <p:cNvSpPr txBox="1"/>
          <p:nvPr/>
        </p:nvSpPr>
        <p:spPr>
          <a:xfrm>
            <a:off x="752608" y="4166296"/>
            <a:ext cx="39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FC97F12-3E64-426B-BD46-651CCE8ECD30}"/>
              </a:ext>
            </a:extLst>
          </p:cNvPr>
          <p:cNvSpPr/>
          <p:nvPr/>
        </p:nvSpPr>
        <p:spPr>
          <a:xfrm>
            <a:off x="654675" y="4920356"/>
            <a:ext cx="597063" cy="582319"/>
          </a:xfrm>
          <a:prstGeom prst="ellipse">
            <a:avLst/>
          </a:prstGeom>
          <a:solidFill>
            <a:srgbClr val="164194"/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12B2DD-0C3D-4D8D-8DF8-66B86E5D45E8}"/>
              </a:ext>
            </a:extLst>
          </p:cNvPr>
          <p:cNvSpPr txBox="1"/>
          <p:nvPr/>
        </p:nvSpPr>
        <p:spPr>
          <a:xfrm>
            <a:off x="752608" y="4991088"/>
            <a:ext cx="39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A81635-F34F-49DF-A6DD-0BFFF2F05CCF}"/>
              </a:ext>
            </a:extLst>
          </p:cNvPr>
          <p:cNvSpPr txBox="1"/>
          <p:nvPr/>
        </p:nvSpPr>
        <p:spPr>
          <a:xfrm>
            <a:off x="735563" y="1825015"/>
            <a:ext cx="35010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обработки снимков изоляторов рабочий должен самостоятельно просматривать их, при этом затрачивая большое количество времени.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B2FF42-EEE5-4237-BF50-2E8C1B56F3E2}"/>
              </a:ext>
            </a:extLst>
          </p:cNvPr>
          <p:cNvSpPr txBox="1"/>
          <p:nvPr/>
        </p:nvSpPr>
        <p:spPr>
          <a:xfrm>
            <a:off x="1284022" y="3321514"/>
            <a:ext cx="25476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Нейросеть позволит сократить количество фотографий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B37A0-5697-4E5D-8A32-BFF9CE05F0F3}"/>
              </a:ext>
            </a:extLst>
          </p:cNvPr>
          <p:cNvSpPr txBox="1"/>
          <p:nvPr/>
        </p:nvSpPr>
        <p:spPr>
          <a:xfrm>
            <a:off x="1269564" y="4906760"/>
            <a:ext cx="2766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Нейросеть выявляет из общего массива данных наиболее подозрительные на повреждение.</a:t>
            </a:r>
            <a:endParaRPr lang="ru-RU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6F6264-6A86-41E3-859A-EEB0B7C9C871}"/>
              </a:ext>
            </a:extLst>
          </p:cNvPr>
          <p:cNvSpPr txBox="1"/>
          <p:nvPr/>
        </p:nvSpPr>
        <p:spPr>
          <a:xfrm>
            <a:off x="1276793" y="4130674"/>
            <a:ext cx="2752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Нейросеть сокращает время, затрачиваемое рабочим на анализ.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EA7EB2-E255-46D4-85BE-032DFBCEE43F}"/>
              </a:ext>
            </a:extLst>
          </p:cNvPr>
          <p:cNvSpPr txBox="1"/>
          <p:nvPr/>
        </p:nvSpPr>
        <p:spPr>
          <a:xfrm>
            <a:off x="8267761" y="3889297"/>
            <a:ext cx="33372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нейросеть снижает нагрузку на рабочий персонал, повышает эффективность и скорость анализа.</a:t>
            </a:r>
          </a:p>
        </p:txBody>
      </p:sp>
    </p:spTree>
    <p:extLst>
      <p:ext uri="{BB962C8B-B14F-4D97-AF65-F5344CB8AC3E}">
        <p14:creationId xmlns:p14="http://schemas.microsoft.com/office/powerpoint/2010/main" val="78642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Рынок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(с основными метриками, ЦА, объем, тенденции)</a:t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3B9B866-B998-10A1-3E07-3B0A27EC5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t="15895" r="13815" b="11688"/>
          <a:stretch/>
        </p:blipFill>
        <p:spPr bwMode="auto">
          <a:xfrm>
            <a:off x="4429100" y="5332969"/>
            <a:ext cx="804224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E05FA3-E213-B111-40AF-E3BED543C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79" y="5354334"/>
            <a:ext cx="910000" cy="46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467CB8-1468-535A-4A1F-581D3DE6B7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9840"/>
          <a:stretch/>
        </p:blipFill>
        <p:spPr>
          <a:xfrm>
            <a:off x="550133" y="5413921"/>
            <a:ext cx="1545125" cy="39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05508E-F75D-6DB3-742F-E41C5A03D8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20198"/>
          <a:stretch/>
        </p:blipFill>
        <p:spPr>
          <a:xfrm>
            <a:off x="2630718" y="5278969"/>
            <a:ext cx="944360" cy="612000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FF19CD9D-9A23-C2B4-AF4B-F8F28FBB2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27" y="5375509"/>
            <a:ext cx="149358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DF972BC-9D36-4E97-83BC-6E5136F2D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9" b="29033"/>
          <a:stretch/>
        </p:blipFill>
        <p:spPr bwMode="auto">
          <a:xfrm>
            <a:off x="8049694" y="5476969"/>
            <a:ext cx="112084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AF96D1-D0D6-029D-0D69-02037F34CD3D}"/>
              </a:ext>
            </a:extLst>
          </p:cNvPr>
          <p:cNvSpPr txBox="1"/>
          <p:nvPr/>
        </p:nvSpPr>
        <p:spPr>
          <a:xfrm>
            <a:off x="7579603" y="2398105"/>
            <a:ext cx="4488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"ФСК ЕЭС" (Федеральная сетевая компания Единой энергетической системы)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35D009F-378D-FFA3-4B60-893348D2D9B5}"/>
              </a:ext>
            </a:extLst>
          </p:cNvPr>
          <p:cNvSpPr/>
          <p:nvPr/>
        </p:nvSpPr>
        <p:spPr>
          <a:xfrm>
            <a:off x="3005354" y="3250992"/>
            <a:ext cx="418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0700" indent="-1790700"/>
            <a:r>
              <a:rPr lang="ru-RU" sz="1600" dirty="0">
                <a:solidFill>
                  <a:srgbClr val="0070C0"/>
                </a:solidFill>
                <a:latin typeface="Fedra Sans Pro Bold" panose="020B0804040000020004" pitchFamily="34" charset="0"/>
                <a:cs typeface="Arial" panose="020B0604020202020204" pitchFamily="34" charset="0"/>
              </a:rPr>
              <a:t>км</a:t>
            </a:r>
            <a:endParaRPr lang="ru-RU" sz="1400" dirty="0">
              <a:solidFill>
                <a:srgbClr val="0070C0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5F8C7B-12B4-C59E-DE28-CD839924A758}"/>
              </a:ext>
            </a:extLst>
          </p:cNvPr>
          <p:cNvSpPr/>
          <p:nvPr/>
        </p:nvSpPr>
        <p:spPr>
          <a:xfrm>
            <a:off x="750931" y="2524801"/>
            <a:ext cx="3103088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1790700" indent="-1790700"/>
            <a:r>
              <a:rPr lang="ru-RU" sz="4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490 000</a:t>
            </a:r>
            <a:endParaRPr lang="ru-RU" sz="4800" dirty="0">
              <a:solidFill>
                <a:srgbClr val="0070C0"/>
              </a:solidFill>
              <a:latin typeface="Fedra Sans Pro Bold" panose="020B080404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9051BD3-DB69-A8C2-E03F-60FE98CED7BE}"/>
              </a:ext>
            </a:extLst>
          </p:cNvPr>
          <p:cNvSpPr/>
          <p:nvPr/>
        </p:nvSpPr>
        <p:spPr>
          <a:xfrm>
            <a:off x="3934873" y="2590856"/>
            <a:ext cx="2478627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400" dirty="0">
                <a:latin typeface="Arial Black" panose="020B0A04020102020204" pitchFamily="34" charset="0"/>
              </a:rPr>
              <a:t>8852,2 км </a:t>
            </a:r>
            <a:r>
              <a:rPr lang="ru-RU" sz="1400" dirty="0">
                <a:latin typeface="Fedra Sans Pro" panose="020B0504040000020004" pitchFamily="34" charset="0"/>
              </a:rPr>
              <a:t>-  в Тюменской области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6BE3EC3-64C3-9327-2B17-3B9BBFAE5016}"/>
              </a:ext>
            </a:extLst>
          </p:cNvPr>
          <p:cNvSpPr/>
          <p:nvPr/>
        </p:nvSpPr>
        <p:spPr>
          <a:xfrm>
            <a:off x="3967073" y="3257354"/>
            <a:ext cx="2072938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400" dirty="0">
                <a:latin typeface="Arial Black" panose="020B0A04020102020204" pitchFamily="34" charset="0"/>
              </a:rPr>
              <a:t>17100 км </a:t>
            </a:r>
            <a:r>
              <a:rPr lang="ru-RU" sz="1100" dirty="0">
                <a:latin typeface="Fedra Sans Pro" panose="020B0504040000020004" pitchFamily="34" charset="0"/>
              </a:rPr>
              <a:t> </a:t>
            </a:r>
            <a:r>
              <a:rPr lang="ru-RU" sz="1400" dirty="0">
                <a:latin typeface="Fedra Sans Pro" panose="020B0504040000020004" pitchFamily="34" charset="0"/>
              </a:rPr>
              <a:t>-  в Свердловской области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800416E-C6C4-4E2A-EF53-9BEF70B520AF}"/>
              </a:ext>
            </a:extLst>
          </p:cNvPr>
          <p:cNvSpPr/>
          <p:nvPr/>
        </p:nvSpPr>
        <p:spPr>
          <a:xfrm>
            <a:off x="2544907" y="1815682"/>
            <a:ext cx="2113470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  <a:defRPr/>
            </a:pPr>
            <a:r>
              <a:rPr lang="ru-RU" sz="1400" dirty="0">
                <a:solidFill>
                  <a:srgbClr val="0070C0"/>
                </a:solidFill>
                <a:latin typeface="Fedra Sans Pro Bold" panose="020B0804040000020004" pitchFamily="34" charset="0"/>
              </a:rPr>
              <a:t>РАСХОДЫ</a:t>
            </a:r>
          </a:p>
        </p:txBody>
      </p:sp>
      <p:sp>
        <p:nvSpPr>
          <p:cNvPr id="23" name="Дуга 22">
            <a:extLst>
              <a:ext uri="{FF2B5EF4-FFF2-40B4-BE49-F238E27FC236}">
                <a16:creationId xmlns:a16="http://schemas.microsoft.com/office/drawing/2014/main" id="{38442A88-7308-6240-73DD-3CE1EB3A29B3}"/>
              </a:ext>
            </a:extLst>
          </p:cNvPr>
          <p:cNvSpPr/>
          <p:nvPr/>
        </p:nvSpPr>
        <p:spPr>
          <a:xfrm rot="3968417">
            <a:off x="653019" y="1555100"/>
            <a:ext cx="3060000" cy="3060000"/>
          </a:xfrm>
          <a:prstGeom prst="arc">
            <a:avLst>
              <a:gd name="adj1" fmla="val 16200000"/>
              <a:gd name="adj2" fmla="val 13278800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A3655E4-5E3B-37D8-2C31-C6176493AFB8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674745" y="2817810"/>
            <a:ext cx="260128" cy="281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3F6DA307-C991-80FA-B055-689A50A044B4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3674745" y="3475806"/>
            <a:ext cx="292328" cy="85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1D9AFF3-CAF9-8D49-846E-457191FE77E0}"/>
              </a:ext>
            </a:extLst>
          </p:cNvPr>
          <p:cNvSpPr/>
          <p:nvPr/>
        </p:nvSpPr>
        <p:spPr>
          <a:xfrm>
            <a:off x="3967073" y="3831271"/>
            <a:ext cx="2072938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400" dirty="0">
                <a:latin typeface="Arial Black" panose="020B0A04020102020204" pitchFamily="34" charset="0"/>
              </a:rPr>
              <a:t>16900 км - </a:t>
            </a:r>
            <a:r>
              <a:rPr lang="ru-RU" sz="1400" dirty="0">
                <a:latin typeface="Fedra Sans Pro" panose="020B0504040000020004" pitchFamily="34" charset="0"/>
              </a:rPr>
              <a:t>в Челябинской области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A1C8A54-7764-540E-B69F-84EF4528DB54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346882" y="4058224"/>
            <a:ext cx="620191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C072019-4885-485E-8BA0-DDD3BCB832C5}"/>
              </a:ext>
            </a:extLst>
          </p:cNvPr>
          <p:cNvSpPr txBox="1"/>
          <p:nvPr/>
        </p:nvSpPr>
        <p:spPr>
          <a:xfrm>
            <a:off x="1176019" y="3700055"/>
            <a:ext cx="1978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0" i="0" dirty="0">
                <a:solidFill>
                  <a:srgbClr val="0070C0"/>
                </a:solidFill>
                <a:effectLst/>
                <a:latin typeface="Google Sans"/>
              </a:rPr>
              <a:t>ВЛЭП </a:t>
            </a:r>
          </a:p>
          <a:p>
            <a:pPr algn="ctr"/>
            <a:r>
              <a:rPr lang="ru-RU" sz="1800" b="0" i="0" dirty="0">
                <a:solidFill>
                  <a:srgbClr val="0070C0"/>
                </a:solidFill>
                <a:effectLst/>
                <a:latin typeface="Google Sans"/>
              </a:rPr>
              <a:t>110—500 </a:t>
            </a:r>
            <a:r>
              <a:rPr lang="ru-RU" sz="1800" b="0" i="0" dirty="0" err="1">
                <a:solidFill>
                  <a:srgbClr val="0070C0"/>
                </a:solidFill>
                <a:effectLst/>
                <a:latin typeface="Google Sans"/>
              </a:rPr>
              <a:t>кВ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43FD31-DEB0-4B20-99FF-629E63478946}"/>
              </a:ext>
            </a:extLst>
          </p:cNvPr>
          <p:cNvSpPr txBox="1"/>
          <p:nvPr/>
        </p:nvSpPr>
        <p:spPr>
          <a:xfrm>
            <a:off x="6733063" y="1277501"/>
            <a:ext cx="5014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владеющие воздушными линиями электропередач в России:</a:t>
            </a:r>
            <a:endParaRPr lang="ru-RU" dirty="0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068079FD-E73B-41F1-91CE-451F62370607}"/>
              </a:ext>
            </a:extLst>
          </p:cNvPr>
          <p:cNvCxnSpPr>
            <a:cxnSpLocks/>
          </p:cNvCxnSpPr>
          <p:nvPr/>
        </p:nvCxnSpPr>
        <p:spPr>
          <a:xfrm flipH="1" flipV="1">
            <a:off x="6635046" y="1192036"/>
            <a:ext cx="546594" cy="9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BC3CA0E-9ABE-45A5-8FE4-E289A3E016D8}"/>
              </a:ext>
            </a:extLst>
          </p:cNvPr>
          <p:cNvCxnSpPr>
            <a:cxnSpLocks/>
          </p:cNvCxnSpPr>
          <p:nvPr/>
        </p:nvCxnSpPr>
        <p:spPr>
          <a:xfrm>
            <a:off x="6635046" y="1188837"/>
            <a:ext cx="0" cy="42088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8DDD237-F82C-4617-A912-29DC2B10E915}"/>
              </a:ext>
            </a:extLst>
          </p:cNvPr>
          <p:cNvCxnSpPr>
            <a:cxnSpLocks/>
          </p:cNvCxnSpPr>
          <p:nvPr/>
        </p:nvCxnSpPr>
        <p:spPr>
          <a:xfrm flipH="1" flipV="1">
            <a:off x="11200782" y="2035029"/>
            <a:ext cx="546594" cy="9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A733F58-36DB-419F-A9E1-1A7D8B47E130}"/>
              </a:ext>
            </a:extLst>
          </p:cNvPr>
          <p:cNvCxnSpPr>
            <a:cxnSpLocks/>
            <a:stCxn id="32" idx="3"/>
          </p:cNvCxnSpPr>
          <p:nvPr/>
        </p:nvCxnSpPr>
        <p:spPr>
          <a:xfrm flipH="1">
            <a:off x="11744768" y="1600667"/>
            <a:ext cx="2608" cy="4299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:a16="http://schemas.microsoft.com/office/drawing/2014/main" id="{03C768DC-7CD7-457D-A72F-385668DACBA2}"/>
              </a:ext>
            </a:extLst>
          </p:cNvPr>
          <p:cNvSpPr/>
          <p:nvPr/>
        </p:nvSpPr>
        <p:spPr>
          <a:xfrm>
            <a:off x="6769454" y="2400561"/>
            <a:ext cx="597063" cy="58231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6E1B27-6E6D-40B1-AFE7-1050E3343835}"/>
              </a:ext>
            </a:extLst>
          </p:cNvPr>
          <p:cNvSpPr txBox="1"/>
          <p:nvPr/>
        </p:nvSpPr>
        <p:spPr>
          <a:xfrm>
            <a:off x="6867387" y="2471293"/>
            <a:ext cx="39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A1291DE9-34F7-424A-93B7-C27178010F47}"/>
              </a:ext>
            </a:extLst>
          </p:cNvPr>
          <p:cNvSpPr/>
          <p:nvPr/>
        </p:nvSpPr>
        <p:spPr>
          <a:xfrm>
            <a:off x="6777833" y="3245342"/>
            <a:ext cx="597063" cy="582319"/>
          </a:xfrm>
          <a:prstGeom prst="ellipse">
            <a:avLst/>
          </a:prstGeom>
          <a:solidFill>
            <a:srgbClr val="006DF2"/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5FA215-124F-41CA-B867-68D7C8159A34}"/>
              </a:ext>
            </a:extLst>
          </p:cNvPr>
          <p:cNvSpPr txBox="1"/>
          <p:nvPr/>
        </p:nvSpPr>
        <p:spPr>
          <a:xfrm>
            <a:off x="6875766" y="3316074"/>
            <a:ext cx="39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178AF664-9DE5-4854-8D7C-42B4ECE500BA}"/>
              </a:ext>
            </a:extLst>
          </p:cNvPr>
          <p:cNvSpPr/>
          <p:nvPr/>
        </p:nvSpPr>
        <p:spPr>
          <a:xfrm>
            <a:off x="6777833" y="4070134"/>
            <a:ext cx="597063" cy="582319"/>
          </a:xfrm>
          <a:prstGeom prst="ellipse">
            <a:avLst/>
          </a:prstGeom>
          <a:solidFill>
            <a:srgbClr val="164194"/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>
              <a:latin typeface="Montserrat" panose="00000500000000000000" pitchFamily="2" charset="-52"/>
              <a:ea typeface="Fedra Sans Alt Pro Light" charset="0"/>
              <a:cs typeface="Fedra Sans Alt Pro Light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56FC41-4CF2-4DC4-A1A8-E6DF8976D126}"/>
              </a:ext>
            </a:extLst>
          </p:cNvPr>
          <p:cNvSpPr txBox="1"/>
          <p:nvPr/>
        </p:nvSpPr>
        <p:spPr>
          <a:xfrm>
            <a:off x="6875766" y="4140866"/>
            <a:ext cx="390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D68C4B-B70B-4497-8BF1-7D784460897D}"/>
              </a:ext>
            </a:extLst>
          </p:cNvPr>
          <p:cNvSpPr txBox="1"/>
          <p:nvPr/>
        </p:nvSpPr>
        <p:spPr>
          <a:xfrm>
            <a:off x="7579603" y="3263779"/>
            <a:ext cx="3366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"Российские сети электропередачи"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591532-770E-4BE3-BB08-F55EFB175059}"/>
              </a:ext>
            </a:extLst>
          </p:cNvPr>
          <p:cNvSpPr txBox="1"/>
          <p:nvPr/>
        </p:nvSpPr>
        <p:spPr>
          <a:xfrm>
            <a:off x="7617041" y="4177109"/>
            <a:ext cx="19201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"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Трансэнерго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52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7E3A0-3D52-E8F9-DDDC-10827721B693}"/>
              </a:ext>
            </a:extLst>
          </p:cNvPr>
          <p:cNvSpPr txBox="1"/>
          <p:nvPr/>
        </p:nvSpPr>
        <p:spPr>
          <a:xfrm>
            <a:off x="355381" y="192437"/>
            <a:ext cx="6087978" cy="107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</a:t>
            </a:r>
            <a:br>
              <a:rPr lang="ru-RU" sz="28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Ваши преимущества</a:t>
            </a:r>
            <a:br>
              <a:rPr lang="ru-RU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pic>
        <p:nvPicPr>
          <p:cNvPr id="1032" name="Picture 8" descr="Сборка и установка новых опор лэп | Премиум Фото">
            <a:extLst>
              <a:ext uri="{FF2B5EF4-FFF2-40B4-BE49-F238E27FC236}">
                <a16:creationId xmlns:a16="http://schemas.microsoft.com/office/drawing/2014/main" id="{031E116E-87A2-CEC2-E4D2-21E12C427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92" y="3962847"/>
            <a:ext cx="2132651" cy="216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55D78FD-24AA-0D58-85AE-153313D1C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b="21314"/>
          <a:stretch/>
        </p:blipFill>
        <p:spPr bwMode="auto">
          <a:xfrm>
            <a:off x="7608162" y="4044892"/>
            <a:ext cx="4140507" cy="19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Изумленный офисный работник мужского пола смотрит на экран ноутбука через  бинокль жестом руки, выражая большое удивление поиском контента,  обнаружением в интернет-студии, снятой на белом фоне | Премиум Фото">
            <a:extLst>
              <a:ext uri="{FF2B5EF4-FFF2-40B4-BE49-F238E27FC236}">
                <a16:creationId xmlns:a16="http://schemas.microsoft.com/office/drawing/2014/main" id="{9A096946-14F3-1AA6-CDCF-4DCC4A014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3" t="12006" r="12612" b="1922"/>
          <a:stretch/>
        </p:blipFill>
        <p:spPr bwMode="auto">
          <a:xfrm>
            <a:off x="4683027" y="3969835"/>
            <a:ext cx="2375424" cy="21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BEDAA7-51B2-7A15-4081-03B7DC853E07}"/>
              </a:ext>
            </a:extLst>
          </p:cNvPr>
          <p:cNvSpPr txBox="1"/>
          <p:nvPr/>
        </p:nvSpPr>
        <p:spPr>
          <a:xfrm>
            <a:off x="946176" y="1413785"/>
            <a:ext cx="2470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безопасность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330CF-B498-97F4-3210-8A0BAAA04B61}"/>
              </a:ext>
            </a:extLst>
          </p:cNvPr>
          <p:cNvSpPr txBox="1"/>
          <p:nvPr/>
        </p:nvSpPr>
        <p:spPr>
          <a:xfrm>
            <a:off x="4156111" y="1409775"/>
            <a:ext cx="2470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34FEC-7D5B-46D6-74FC-95C71BD0495E}"/>
              </a:ext>
            </a:extLst>
          </p:cNvPr>
          <p:cNvSpPr txBox="1"/>
          <p:nvPr/>
        </p:nvSpPr>
        <p:spPr>
          <a:xfrm>
            <a:off x="8276894" y="1362682"/>
            <a:ext cx="2470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3813BE-3D9F-49D3-98C6-C66A1C862E78}"/>
              </a:ext>
            </a:extLst>
          </p:cNvPr>
          <p:cNvSpPr txBox="1"/>
          <p:nvPr/>
        </p:nvSpPr>
        <p:spPr>
          <a:xfrm>
            <a:off x="4308511" y="1562175"/>
            <a:ext cx="2470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</p:txBody>
      </p:sp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E1E6E1B7-C3B2-BBE5-22C0-9113ED7AF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414399"/>
              </p:ext>
            </p:extLst>
          </p:nvPr>
        </p:nvGraphicFramePr>
        <p:xfrm>
          <a:off x="798345" y="1263211"/>
          <a:ext cx="10732368" cy="255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092">
                  <a:extLst>
                    <a:ext uri="{9D8B030D-6E8A-4147-A177-3AD203B41FA5}">
                      <a16:colId xmlns:a16="http://schemas.microsoft.com/office/drawing/2014/main" val="1897965563"/>
                    </a:ext>
                  </a:extLst>
                </a:gridCol>
                <a:gridCol w="2683092">
                  <a:extLst>
                    <a:ext uri="{9D8B030D-6E8A-4147-A177-3AD203B41FA5}">
                      <a16:colId xmlns:a16="http://schemas.microsoft.com/office/drawing/2014/main" val="1966333238"/>
                    </a:ext>
                  </a:extLst>
                </a:gridCol>
                <a:gridCol w="2683092">
                  <a:extLst>
                    <a:ext uri="{9D8B030D-6E8A-4147-A177-3AD203B41FA5}">
                      <a16:colId xmlns:a16="http://schemas.microsoft.com/office/drawing/2014/main" val="2538929303"/>
                    </a:ext>
                  </a:extLst>
                </a:gridCol>
                <a:gridCol w="2683092">
                  <a:extLst>
                    <a:ext uri="{9D8B030D-6E8A-4147-A177-3AD203B41FA5}">
                      <a16:colId xmlns:a16="http://schemas.microsoft.com/office/drawing/2014/main" val="1771967328"/>
                    </a:ext>
                  </a:extLst>
                </a:gridCol>
              </a:tblGrid>
              <a:tr h="55252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Критерии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Физический осмотр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Дистанционный мониторинг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нейросеть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5982347"/>
                  </a:ext>
                </a:extLst>
              </a:tr>
              <a:tr h="552522">
                <a:tc>
                  <a:txBody>
                    <a:bodyPr/>
                    <a:lstStyle/>
                    <a:p>
                      <a:pPr marL="0" marR="0" lvl="0" indent="0" algn="ctr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безопасность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2148153"/>
                  </a:ext>
                </a:extLst>
              </a:tr>
              <a:tr h="78922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Эффективность (</a:t>
                      </a:r>
                      <a:r>
                        <a:rPr lang="ru-RU" dirty="0" err="1"/>
                        <a:t>временнЫе</a:t>
                      </a:r>
                      <a:r>
                        <a:rPr lang="ru-RU" dirty="0"/>
                        <a:t> затраты)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1861575"/>
                  </a:ext>
                </a:extLst>
              </a:tr>
              <a:tr h="32087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Трудозатраты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38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36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7E3A0-3D52-E8F9-DDDC-10827721B693}"/>
              </a:ext>
            </a:extLst>
          </p:cNvPr>
          <p:cNvSpPr txBox="1"/>
          <p:nvPr/>
        </p:nvSpPr>
        <p:spPr>
          <a:xfrm>
            <a:off x="355381" y="192437"/>
            <a:ext cx="6087978" cy="107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Конкуренты</a:t>
            </a:r>
            <a:br>
              <a:rPr lang="ru-RU" sz="28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Ваши преимущества</a:t>
            </a:r>
            <a:br>
              <a:rPr lang="ru-RU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A15E9-6E58-669C-D797-A16F35A42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35177" r="13796" b="16982"/>
          <a:stretch/>
        </p:blipFill>
        <p:spPr bwMode="auto">
          <a:xfrm>
            <a:off x="1058778" y="1491916"/>
            <a:ext cx="3729789" cy="422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33213614-CADF-873A-819A-195B66E053AF}"/>
              </a:ext>
            </a:extLst>
          </p:cNvPr>
          <p:cNvCxnSpPr>
            <a:cxnSpLocks/>
          </p:cNvCxnSpPr>
          <p:nvPr/>
        </p:nvCxnSpPr>
        <p:spPr>
          <a:xfrm>
            <a:off x="5420675" y="3420269"/>
            <a:ext cx="174884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6F6EF96E-D18E-0F4A-2818-2DACDCC2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44" y="1195759"/>
            <a:ext cx="3579644" cy="47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07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6264" y="6283906"/>
            <a:ext cx="4106763" cy="36419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2646" y="6302067"/>
            <a:ext cx="2737842" cy="332414"/>
          </a:xfrm>
          <a:prstGeom prst="rect">
            <a:avLst/>
          </a:prstGeom>
        </p:spPr>
        <p:txBody>
          <a:bodyPr/>
          <a:lstStyle/>
          <a:p>
            <a:fld id="{674C6043-E933-254F-AF58-BD9BDD4CBC0E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FF5FA6-CE37-4630-A1C8-9EE4FCCE8257}"/>
              </a:ext>
            </a:extLst>
          </p:cNvPr>
          <p:cNvSpPr txBox="1"/>
          <p:nvPr/>
        </p:nvSpPr>
        <p:spPr>
          <a:xfrm>
            <a:off x="9028591" y="223813"/>
            <a:ext cx="3959441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Стартовые расходы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5E4554-2D9B-1F72-2580-461A5C5D63F4}"/>
              </a:ext>
            </a:extLst>
          </p:cNvPr>
          <p:cNvSpPr txBox="1"/>
          <p:nvPr/>
        </p:nvSpPr>
        <p:spPr>
          <a:xfrm>
            <a:off x="556283" y="253370"/>
            <a:ext cx="6497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70AD47"/>
                </a:solidFill>
                <a:latin typeface="Montserrat"/>
                <a:ea typeface="Montserrat"/>
                <a:cs typeface="Montserrat"/>
                <a:sym typeface="Montserrat"/>
              </a:rPr>
              <a:t>Экономическая эффективность </a:t>
            </a:r>
            <a:br>
              <a:rPr lang="ru-RU" sz="28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и прогнозы на ближайшее время</a:t>
            </a:r>
            <a:endParaRPr lang="ru-RU" sz="2800" dirty="0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517D72A8-948B-15C7-C7E1-78910679E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684824"/>
              </p:ext>
            </p:extLst>
          </p:nvPr>
        </p:nvGraphicFramePr>
        <p:xfrm>
          <a:off x="914400" y="1503947"/>
          <a:ext cx="10383252" cy="3910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084">
                  <a:extLst>
                    <a:ext uri="{9D8B030D-6E8A-4147-A177-3AD203B41FA5}">
                      <a16:colId xmlns:a16="http://schemas.microsoft.com/office/drawing/2014/main" val="785651276"/>
                    </a:ext>
                  </a:extLst>
                </a:gridCol>
                <a:gridCol w="3461084">
                  <a:extLst>
                    <a:ext uri="{9D8B030D-6E8A-4147-A177-3AD203B41FA5}">
                      <a16:colId xmlns:a16="http://schemas.microsoft.com/office/drawing/2014/main" val="1580608148"/>
                    </a:ext>
                  </a:extLst>
                </a:gridCol>
                <a:gridCol w="3461084">
                  <a:extLst>
                    <a:ext uri="{9D8B030D-6E8A-4147-A177-3AD203B41FA5}">
                      <a16:colId xmlns:a16="http://schemas.microsoft.com/office/drawing/2014/main" val="2837719714"/>
                    </a:ext>
                  </a:extLst>
                </a:gridCol>
              </a:tblGrid>
              <a:tr h="126998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Стратегия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Расходы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Выгода (ЗАТРАТЫ ДЛЯ АНДРЕЯ)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3679927"/>
                  </a:ext>
                </a:extLst>
              </a:tr>
              <a:tr h="1269987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Без нейросети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Зарплата на рабочих каждый месяц</a:t>
                      </a:r>
                    </a:p>
                    <a:p>
                      <a:pPr marL="0" marR="0" lvl="0" indent="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70000 </a:t>
                      </a:r>
                      <a:r>
                        <a:rPr lang="ru-RU" dirty="0" err="1"/>
                        <a:t>руб</a:t>
                      </a:r>
                      <a:r>
                        <a:rPr lang="ru-RU" dirty="0"/>
                        <a:t>/месяц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1. Выполненная задача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502447"/>
                  </a:ext>
                </a:extLst>
              </a:tr>
              <a:tr h="1370289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 нейросетью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Единоразовое приобретение продукта</a:t>
                      </a:r>
                    </a:p>
                    <a:p>
                      <a:pPr algn="l"/>
                      <a:r>
                        <a:rPr lang="ru-RU" dirty="0"/>
                        <a:t>100000 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dirty="0"/>
                        <a:t>Выполненная задача </a:t>
                      </a:r>
                    </a:p>
                    <a:p>
                      <a:pPr marL="342900" marR="0" lvl="0" indent="-34290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dirty="0"/>
                        <a:t>Уменьшенная нагрузка на сотрудника</a:t>
                      </a:r>
                    </a:p>
                    <a:p>
                      <a:pPr marL="342900" marR="0" lvl="0" indent="-342900" algn="l" defTabSz="9121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dirty="0"/>
                        <a:t>Экономия бюджета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407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16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НЕЙРОДИАГНОСТИКА ВЛЭП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6043-E933-254F-AF58-BD9BDD4CBC0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61" y="6337300"/>
            <a:ext cx="741484" cy="216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>
                <a:solidFill>
                  <a:srgbClr val="5B9BD5"/>
                </a:solidFill>
                <a:latin typeface="Montserrat"/>
                <a:ea typeface="Montserrat"/>
                <a:cs typeface="Montserrat"/>
                <a:sym typeface="Montserrat"/>
              </a:rPr>
              <a:t>Стратегия развития</a:t>
            </a:r>
            <a: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-RU" sz="3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Конкретные действия на ближайшие месяцы/годы</a:t>
            </a:r>
            <a:br>
              <a:rPr lang="ru-RU" sz="5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03020-DADE-4D4A-AEC6-27137C62BA27}"/>
              </a:ext>
            </a:extLst>
          </p:cNvPr>
          <p:cNvSpPr txBox="1"/>
          <p:nvPr/>
        </p:nvSpPr>
        <p:spPr>
          <a:xfrm>
            <a:off x="8782646" y="209071"/>
            <a:ext cx="3116062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 и задачи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2884F3A-BB23-4CE6-A742-F20F85DE9E18}"/>
              </a:ext>
            </a:extLst>
          </p:cNvPr>
          <p:cNvSpPr txBox="1">
            <a:spLocks/>
          </p:cNvSpPr>
          <p:nvPr/>
        </p:nvSpPr>
        <p:spPr>
          <a:xfrm>
            <a:off x="7329439" y="1104772"/>
            <a:ext cx="4791075" cy="2186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 продукт, на основе существующей нейросети, обученной определять наличие повреждений линейных изоляторов по их ультрафиолетовым фотографиям</a:t>
            </a:r>
          </a:p>
        </p:txBody>
      </p:sp>
      <p:pic>
        <p:nvPicPr>
          <p:cNvPr id="8" name="Рисунок 7" descr="В яблочко со сплошной заливкой">
            <a:extLst>
              <a:ext uri="{FF2B5EF4-FFF2-40B4-BE49-F238E27FC236}">
                <a16:creationId xmlns:a16="http://schemas.microsoft.com/office/drawing/2014/main" id="{7058E872-3E1C-42FA-ADAB-3834A3E7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1761" y="1188113"/>
            <a:ext cx="771525" cy="77152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3BC3F6-DCB4-4FD0-BDCF-1AA64C4B7695}"/>
              </a:ext>
            </a:extLst>
          </p:cNvPr>
          <p:cNvSpPr/>
          <p:nvPr/>
        </p:nvSpPr>
        <p:spPr>
          <a:xfrm>
            <a:off x="562463" y="3714681"/>
            <a:ext cx="2437179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2926EDD-96D1-401B-A487-2747E4D4AF7E}"/>
              </a:ext>
            </a:extLst>
          </p:cNvPr>
          <p:cNvSpPr/>
          <p:nvPr/>
        </p:nvSpPr>
        <p:spPr>
          <a:xfrm>
            <a:off x="3434839" y="1188113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CC4F983-2E90-468E-9B58-06108A99961B}"/>
              </a:ext>
            </a:extLst>
          </p:cNvPr>
          <p:cNvSpPr/>
          <p:nvPr/>
        </p:nvSpPr>
        <p:spPr>
          <a:xfrm>
            <a:off x="576264" y="1188113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AA14B75-76CF-4452-887D-15098C1FE447}"/>
              </a:ext>
            </a:extLst>
          </p:cNvPr>
          <p:cNvSpPr/>
          <p:nvPr/>
        </p:nvSpPr>
        <p:spPr>
          <a:xfrm>
            <a:off x="3443773" y="3714681"/>
            <a:ext cx="2425290" cy="2186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B4776-8EF8-4518-95CD-3691BC672719}"/>
              </a:ext>
            </a:extLst>
          </p:cNvPr>
          <p:cNvSpPr txBox="1"/>
          <p:nvPr/>
        </p:nvSpPr>
        <p:spPr>
          <a:xfrm>
            <a:off x="806117" y="1950319"/>
            <a:ext cx="208017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основные принципы работы нейронных сетей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FF718-8D1C-49CE-8AC0-215E695FD251}"/>
              </a:ext>
            </a:extLst>
          </p:cNvPr>
          <p:cNvSpPr txBox="1"/>
          <p:nvPr/>
        </p:nvSpPr>
        <p:spPr>
          <a:xfrm>
            <a:off x="3479623" y="2031163"/>
            <a:ext cx="235358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бучить нейросети в соответствии с исходными данными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01ED4-521C-4B28-9593-9FB60FD94C59}"/>
              </a:ext>
            </a:extLst>
          </p:cNvPr>
          <p:cNvSpPr txBox="1"/>
          <p:nvPr/>
        </p:nvSpPr>
        <p:spPr>
          <a:xfrm>
            <a:off x="576263" y="4538657"/>
            <a:ext cx="2423379" cy="645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грант на реализацию проекта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5DC5D-60E3-4A95-AF44-97E82C91FF3F}"/>
              </a:ext>
            </a:extLst>
          </p:cNvPr>
          <p:cNvSpPr txBox="1"/>
          <p:nvPr/>
        </p:nvSpPr>
        <p:spPr>
          <a:xfrm>
            <a:off x="3510082" y="4495828"/>
            <a:ext cx="2345180" cy="645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заключить контракта с компаниями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Исследование со сплошной заливкой">
            <a:extLst>
              <a:ext uri="{FF2B5EF4-FFF2-40B4-BE49-F238E27FC236}">
                <a16:creationId xmlns:a16="http://schemas.microsoft.com/office/drawing/2014/main" id="{CE93714A-7324-4BFF-9D28-F31C96A3C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8783" y="3803896"/>
            <a:ext cx="708487" cy="708487"/>
          </a:xfrm>
          <a:prstGeom prst="rect">
            <a:avLst/>
          </a:prstGeom>
        </p:spPr>
      </p:pic>
      <p:pic>
        <p:nvPicPr>
          <p:cNvPr id="19" name="Рисунок 18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A2F7CAA0-98D6-4EA2-91A2-21537B7FE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2341" y="3747137"/>
            <a:ext cx="673576" cy="673576"/>
          </a:xfrm>
          <a:prstGeom prst="rect">
            <a:avLst/>
          </a:prstGeom>
        </p:spPr>
      </p:pic>
      <p:pic>
        <p:nvPicPr>
          <p:cNvPr id="20" name="Рисунок 19" descr="Микроскоп со сплошной заливкой">
            <a:extLst>
              <a:ext uri="{FF2B5EF4-FFF2-40B4-BE49-F238E27FC236}">
                <a16:creationId xmlns:a16="http://schemas.microsoft.com/office/drawing/2014/main" id="{31F54514-2DD7-4C0D-AFB1-4D5331D24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3577" y="1291518"/>
            <a:ext cx="662340" cy="662340"/>
          </a:xfrm>
          <a:prstGeom prst="rect">
            <a:avLst/>
          </a:prstGeom>
        </p:spPr>
      </p:pic>
      <p:pic>
        <p:nvPicPr>
          <p:cNvPr id="21" name="Рисунок 20" descr="Голова с шестеренками со сплошной заливкой">
            <a:extLst>
              <a:ext uri="{FF2B5EF4-FFF2-40B4-BE49-F238E27FC236}">
                <a16:creationId xmlns:a16="http://schemas.microsoft.com/office/drawing/2014/main" id="{D51A231E-9570-463F-8144-40080A5577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77661" y="1326203"/>
            <a:ext cx="739645" cy="739645"/>
          </a:xfrm>
          <a:prstGeom prst="rect">
            <a:avLst/>
          </a:prstGeom>
        </p:spPr>
      </p:pic>
      <p:pic>
        <p:nvPicPr>
          <p:cNvPr id="22" name="Рисунок 21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AB41CAE-A708-45F9-9A40-CEBB25D18B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38299" y="3118330"/>
            <a:ext cx="914400" cy="914400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E094290C-8A1F-44D1-95C8-F68E0D2C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556" y="3242287"/>
            <a:ext cx="4791075" cy="295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88573-D93F-4168-92DC-4F57CBECAA23}"/>
              </a:ext>
            </a:extLst>
          </p:cNvPr>
          <p:cNvSpPr txBox="1"/>
          <p:nvPr/>
        </p:nvSpPr>
        <p:spPr>
          <a:xfrm>
            <a:off x="651653" y="2928964"/>
            <a:ext cx="2161554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15-31 октября 2023г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E829C9-D7F2-4F2E-A111-6B369EA1C9FD}"/>
              </a:ext>
            </a:extLst>
          </p:cNvPr>
          <p:cNvSpPr txBox="1"/>
          <p:nvPr/>
        </p:nvSpPr>
        <p:spPr>
          <a:xfrm>
            <a:off x="3627909" y="2930022"/>
            <a:ext cx="1958037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1-20 ноября 2023г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1F83C6-E710-418F-B75E-109610FE5FF2}"/>
              </a:ext>
            </a:extLst>
          </p:cNvPr>
          <p:cNvSpPr txBox="1"/>
          <p:nvPr/>
        </p:nvSpPr>
        <p:spPr>
          <a:xfrm>
            <a:off x="734661" y="5477699"/>
            <a:ext cx="2048702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5-31 декабря 2023г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04D9D7-9311-4F81-B167-E7AF717B8120}"/>
              </a:ext>
            </a:extLst>
          </p:cNvPr>
          <p:cNvSpPr txBox="1"/>
          <p:nvPr/>
        </p:nvSpPr>
        <p:spPr>
          <a:xfrm>
            <a:off x="3652699" y="5441041"/>
            <a:ext cx="1919115" cy="368691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24-30 июнь 2024г</a:t>
            </a:r>
          </a:p>
        </p:txBody>
      </p:sp>
    </p:spTree>
    <p:extLst>
      <p:ext uri="{BB962C8B-B14F-4D97-AF65-F5344CB8AC3E}">
        <p14:creationId xmlns:p14="http://schemas.microsoft.com/office/powerpoint/2010/main" val="1994865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ИУ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489"/>
      </a:accent1>
      <a:accent2>
        <a:srgbClr val="007EB2"/>
      </a:accent2>
      <a:accent3>
        <a:srgbClr val="4F5356"/>
      </a:accent3>
      <a:accent4>
        <a:srgbClr val="119BAF"/>
      </a:accent4>
      <a:accent5>
        <a:srgbClr val="68243A"/>
      </a:accent5>
      <a:accent6>
        <a:srgbClr val="42BC98"/>
      </a:accent6>
      <a:hlink>
        <a:srgbClr val="CBCFCE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9460A4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latin typeface="Montserrat" panose="00000500000000000000" pitchFamily="2" charset="-52"/>
            <a:ea typeface="Fedra Sans Alt Pro Light" charset="0"/>
            <a:cs typeface="Fedra Sans Alt Pro Light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7215</TotalTime>
  <Words>527</Words>
  <Application>Microsoft Office PowerPoint</Application>
  <PresentationFormat>Произвольный</PresentationFormat>
  <Paragraphs>131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Arial</vt:lpstr>
      <vt:lpstr>Arial Black</vt:lpstr>
      <vt:lpstr>Calibri</vt:lpstr>
      <vt:lpstr>Fedra Sans Alt Pro</vt:lpstr>
      <vt:lpstr>Fedra Sans Alt Pro Light</vt:lpstr>
      <vt:lpstr>Fedra Sans Pro</vt:lpstr>
      <vt:lpstr>Fedra Sans Pro Bold</vt:lpstr>
      <vt:lpstr>Fedra Sans Pro Light</vt:lpstr>
      <vt:lpstr>Google Sans</vt:lpstr>
      <vt:lpstr>Montserrat</vt:lpstr>
      <vt:lpstr>Times New Roman</vt:lpstr>
      <vt:lpstr>Тема Office</vt:lpstr>
      <vt:lpstr>НЕЙРОДИАГНОСТИКА ВЛЭП</vt:lpstr>
      <vt:lpstr>Презентация PowerPoint</vt:lpstr>
      <vt:lpstr>Презентация PowerPoint</vt:lpstr>
      <vt:lpstr>Решение  В кейсах (примерах)</vt:lpstr>
      <vt:lpstr>Рынок  (с основными метриками, ЦА, объем, тенденции) </vt:lpstr>
      <vt:lpstr>Презентация PowerPoint</vt:lpstr>
      <vt:lpstr>Презентация PowerPoint</vt:lpstr>
      <vt:lpstr>Презентация PowerPoint</vt:lpstr>
      <vt:lpstr>Стратегия развития  Конкретные действия на ближайшие месяцы/годы </vt:lpstr>
      <vt:lpstr>Команда Почему именно эта команда  развивает проект и может решить эту проблему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Kity Plekhanova</cp:lastModifiedBy>
  <cp:revision>216</cp:revision>
  <cp:lastPrinted>2021-05-14T10:36:39Z</cp:lastPrinted>
  <dcterms:created xsi:type="dcterms:W3CDTF">2021-05-14T09:45:42Z</dcterms:created>
  <dcterms:modified xsi:type="dcterms:W3CDTF">2023-11-13T15:05:16Z</dcterms:modified>
</cp:coreProperties>
</file>