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6" r:id="rId3"/>
    <p:sldId id="294" r:id="rId4"/>
    <p:sldId id="295" r:id="rId5"/>
    <p:sldId id="297" r:id="rId6"/>
    <p:sldId id="299" r:id="rId7"/>
    <p:sldId id="303" r:id="rId8"/>
    <p:sldId id="301" r:id="rId9"/>
    <p:sldId id="302" r:id="rId10"/>
    <p:sldId id="298" r:id="rId11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48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F2"/>
    <a:srgbClr val="6599D3"/>
    <a:srgbClr val="164194"/>
    <a:srgbClr val="9F70AD"/>
    <a:srgbClr val="E6E7FC"/>
    <a:srgbClr val="D2D2F6"/>
    <a:srgbClr val="00B6F6"/>
    <a:srgbClr val="6D7886"/>
    <a:srgbClr val="9460A4"/>
    <a:srgbClr val="858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016" autoAdjust="0"/>
  </p:normalViewPr>
  <p:slideViewPr>
    <p:cSldViewPr snapToGrid="0" snapToObjects="1">
      <p:cViewPr>
        <p:scale>
          <a:sx n="75" d="100"/>
          <a:sy n="75" d="100"/>
        </p:scale>
        <p:origin x="888" y="298"/>
      </p:cViewPr>
      <p:guideLst>
        <p:guide orient="horz" pos="748"/>
        <p:guide orient="horz" pos="3742"/>
        <p:guide orient="horz" pos="1021"/>
        <p:guide orient="horz" pos="3629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49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5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31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1046781" y="1540770"/>
            <a:ext cx="10290003" cy="2276995"/>
          </a:xfrm>
        </p:spPr>
        <p:txBody>
          <a:bodyPr>
            <a:normAutofit/>
          </a:bodyPr>
          <a:lstStyle/>
          <a:p>
            <a:r>
              <a:rPr lang="ru-RU" dirty="0"/>
              <a:t>НЕЙРОДИАГНОСТИКА ВЛЭП</a:t>
            </a:r>
            <a:endParaRPr lang="ru-RU" dirty="0">
              <a:latin typeface="Fedra Sans Pro" panose="020B0504040000020004" pitchFamily="34" charset="0"/>
            </a:endParaRP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Подзаголовок 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65" y="1151389"/>
            <a:ext cx="868269" cy="21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1" y="1030521"/>
            <a:ext cx="2287002" cy="6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03AD6-660B-44D4-A558-CD845A0ACBB5}"/>
              </a:ext>
            </a:extLst>
          </p:cNvPr>
          <p:cNvSpPr txBox="1"/>
          <p:nvPr/>
        </p:nvSpPr>
        <p:spPr>
          <a:xfrm>
            <a:off x="4811697" y="1162975"/>
            <a:ext cx="2645546" cy="147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Картинка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Кюаркод</a:t>
            </a:r>
            <a:r>
              <a:rPr lang="ru-RU" dirty="0"/>
              <a:t> (презентация +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05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проект?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Суть проекта, стадия проекта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C091B-6CB8-4744-A38D-48857EE57251}"/>
              </a:ext>
            </a:extLst>
          </p:cNvPr>
          <p:cNvSpPr txBox="1"/>
          <p:nvPr/>
        </p:nvSpPr>
        <p:spPr>
          <a:xfrm>
            <a:off x="6407278" y="596241"/>
            <a:ext cx="4403325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CDAA8-5B4E-4824-B58F-0B441A7E0A33}"/>
              </a:ext>
            </a:extLst>
          </p:cNvPr>
          <p:cNvSpPr txBox="1"/>
          <p:nvPr/>
        </p:nvSpPr>
        <p:spPr>
          <a:xfrm>
            <a:off x="473979" y="1464276"/>
            <a:ext cx="2155666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 в 2020г.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71359F88-5A5F-47AD-A808-64D2D38740A2}"/>
              </a:ext>
            </a:extLst>
          </p:cNvPr>
          <p:cNvSpPr/>
          <p:nvPr/>
        </p:nvSpPr>
        <p:spPr>
          <a:xfrm>
            <a:off x="-344692" y="1464276"/>
            <a:ext cx="4345192" cy="4332367"/>
          </a:xfrm>
          <a:prstGeom prst="arc">
            <a:avLst>
              <a:gd name="adj1" fmla="val 16678950"/>
              <a:gd name="adj2" fmla="val 9446215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5160F9D1-01EF-451D-830B-AD0D54326CE7}"/>
              </a:ext>
            </a:extLst>
          </p:cNvPr>
          <p:cNvSpPr/>
          <p:nvPr/>
        </p:nvSpPr>
        <p:spPr>
          <a:xfrm rot="13678183">
            <a:off x="-335900" y="1464275"/>
            <a:ext cx="4345192" cy="4332367"/>
          </a:xfrm>
          <a:prstGeom prst="arc">
            <a:avLst>
              <a:gd name="adj1" fmla="val 16913447"/>
              <a:gd name="adj2" fmla="val 76638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D30F68-1427-43EB-9A5C-D6A05CB1EA0E}"/>
              </a:ext>
            </a:extLst>
          </p:cNvPr>
          <p:cNvSpPr txBox="1"/>
          <p:nvPr/>
        </p:nvSpPr>
        <p:spPr>
          <a:xfrm>
            <a:off x="195306" y="2174601"/>
            <a:ext cx="2884675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r>
              <a:rPr lang="ru-RU" sz="9600" b="1" dirty="0">
                <a:ln w="0"/>
                <a:solidFill>
                  <a:srgbClr val="6599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0" b="1" dirty="0">
              <a:ln w="0"/>
              <a:solidFill>
                <a:srgbClr val="6599D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097940-F0B0-4156-AF41-A41C38AAAD3F}"/>
              </a:ext>
            </a:extLst>
          </p:cNvPr>
          <p:cNvSpPr txBox="1"/>
          <p:nvPr/>
        </p:nvSpPr>
        <p:spPr>
          <a:xfrm>
            <a:off x="2575891" y="3531651"/>
            <a:ext cx="1249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FA52F1-34D8-456C-B547-3C6EBED9D35C}"/>
              </a:ext>
            </a:extLst>
          </p:cNvPr>
          <p:cNvSpPr txBox="1"/>
          <p:nvPr/>
        </p:nvSpPr>
        <p:spPr>
          <a:xfrm>
            <a:off x="473979" y="4353973"/>
            <a:ext cx="3163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solidFill>
                  <a:srgbClr val="1641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из-за высоковольтных изоляторов </a:t>
            </a:r>
            <a:endParaRPr lang="ru-RU" sz="200" dirty="0">
              <a:solidFill>
                <a:srgbClr val="16419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EF3E4-A466-4E9D-9F15-C9AA246E35FA}"/>
              </a:ext>
            </a:extLst>
          </p:cNvPr>
          <p:cNvSpPr txBox="1"/>
          <p:nvPr/>
        </p:nvSpPr>
        <p:spPr>
          <a:xfrm>
            <a:off x="4230224" y="1477137"/>
            <a:ext cx="3351078" cy="17504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повреждаемым элементом ВЛЭП являются высоковольтные изоляторы. Аварии  происходили вследствие их повреждения или перекрытия.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4150D13-C191-4F5B-8590-EEB2599351D0}"/>
              </a:ext>
            </a:extLst>
          </p:cNvPr>
          <p:cNvCxnSpPr>
            <a:cxnSpLocks/>
          </p:cNvCxnSpPr>
          <p:nvPr/>
        </p:nvCxnSpPr>
        <p:spPr>
          <a:xfrm>
            <a:off x="8330062" y="4707916"/>
            <a:ext cx="0" cy="156625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A0C696E-2C50-412E-82EA-0179B508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7" t="2030" b="20343"/>
          <a:stretch/>
        </p:blipFill>
        <p:spPr>
          <a:xfrm>
            <a:off x="9492707" y="2511477"/>
            <a:ext cx="2153141" cy="2143323"/>
          </a:xfrm>
          <a:prstGeom prst="ellipse">
            <a:avLst/>
          </a:prstGeom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CFF53E0-8E44-4DA0-9886-54F5C731D7BA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10569278" y="4654800"/>
            <a:ext cx="0" cy="161937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2C51BB5-6144-474C-9048-4E5C98EA0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2" r="27431" b="4365"/>
          <a:stretch/>
        </p:blipFill>
        <p:spPr>
          <a:xfrm>
            <a:off x="5208489" y="3832478"/>
            <a:ext cx="1712594" cy="1658567"/>
          </a:xfrm>
          <a:prstGeom prst="ellipse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20BA1F74-3C9B-484B-906E-1BA8DF9CF9F4}"/>
              </a:ext>
            </a:extLst>
          </p:cNvPr>
          <p:cNvCxnSpPr>
            <a:cxnSpLocks/>
            <a:stCxn id="57" idx="4"/>
          </p:cNvCxnSpPr>
          <p:nvPr/>
        </p:nvCxnSpPr>
        <p:spPr>
          <a:xfrm>
            <a:off x="6064786" y="5491045"/>
            <a:ext cx="0" cy="78313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16AA13C-36FB-4EE5-9982-5DE379D1A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61" t="29010" r="19748" b="14526"/>
          <a:stretch/>
        </p:blipFill>
        <p:spPr>
          <a:xfrm>
            <a:off x="7329976" y="3213853"/>
            <a:ext cx="1933007" cy="18919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347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-RU" sz="6000" b="1" kern="0" dirty="0">
                <a:solidFill>
                  <a:srgbClr val="70AD47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ru-RU" sz="6000" b="1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D080B23-1BC4-4D66-9C6A-104A8FB2450D}"/>
              </a:ext>
            </a:extLst>
          </p:cNvPr>
          <p:cNvSpPr/>
          <p:nvPr/>
        </p:nvSpPr>
        <p:spPr>
          <a:xfrm>
            <a:off x="8816889" y="2160230"/>
            <a:ext cx="249739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FB60C23-845C-4773-9DF2-3BBA22FD4F63}"/>
              </a:ext>
            </a:extLst>
          </p:cNvPr>
          <p:cNvSpPr/>
          <p:nvPr/>
        </p:nvSpPr>
        <p:spPr>
          <a:xfrm>
            <a:off x="6134524" y="2160230"/>
            <a:ext cx="249739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0A8D42-156E-4398-B697-3D3A8756C891}"/>
              </a:ext>
            </a:extLst>
          </p:cNvPr>
          <p:cNvSpPr txBox="1"/>
          <p:nvPr/>
        </p:nvSpPr>
        <p:spPr>
          <a:xfrm>
            <a:off x="5800843" y="802347"/>
            <a:ext cx="563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связанные с диагностикой ВЛЭП конкурирующих методов диагностики: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D13695-ED23-4C80-9B4E-0B2590ECA07E}"/>
              </a:ext>
            </a:extLst>
          </p:cNvPr>
          <p:cNvSpPr txBox="1"/>
          <p:nvPr/>
        </p:nvSpPr>
        <p:spPr>
          <a:xfrm>
            <a:off x="6329329" y="2148404"/>
            <a:ext cx="221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эффективность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E4EACA-0DF7-46B2-9A51-BDDD26940F21}"/>
              </a:ext>
            </a:extLst>
          </p:cNvPr>
          <p:cNvSpPr txBox="1"/>
          <p:nvPr/>
        </p:nvSpPr>
        <p:spPr>
          <a:xfrm>
            <a:off x="8899986" y="2148403"/>
            <a:ext cx="232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трудозатраты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49FBD97-07D2-4BB9-9DB5-8D9CF932E09B}"/>
              </a:ext>
            </a:extLst>
          </p:cNvPr>
          <p:cNvCxnSpPr>
            <a:cxnSpLocks/>
          </p:cNvCxnSpPr>
          <p:nvPr/>
        </p:nvCxnSpPr>
        <p:spPr>
          <a:xfrm>
            <a:off x="5908997" y="802347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CD38F60-12DA-427F-AA0A-D6B85083BA36}"/>
              </a:ext>
            </a:extLst>
          </p:cNvPr>
          <p:cNvCxnSpPr>
            <a:cxnSpLocks/>
          </p:cNvCxnSpPr>
          <p:nvPr/>
        </p:nvCxnSpPr>
        <p:spPr>
          <a:xfrm flipH="1">
            <a:off x="5916372" y="802347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3B84C72-E3EE-4AF8-A01B-0A26E0D7B860}"/>
              </a:ext>
            </a:extLst>
          </p:cNvPr>
          <p:cNvCxnSpPr>
            <a:cxnSpLocks/>
          </p:cNvCxnSpPr>
          <p:nvPr/>
        </p:nvCxnSpPr>
        <p:spPr>
          <a:xfrm>
            <a:off x="11336406" y="1446034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1AE6CE4C-3BFF-4C17-BB92-87947553F8F9}"/>
              </a:ext>
            </a:extLst>
          </p:cNvPr>
          <p:cNvCxnSpPr>
            <a:cxnSpLocks/>
          </p:cNvCxnSpPr>
          <p:nvPr/>
        </p:nvCxnSpPr>
        <p:spPr>
          <a:xfrm flipH="1">
            <a:off x="10874290" y="1918480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Левая фигурная скобка 54">
            <a:extLst>
              <a:ext uri="{FF2B5EF4-FFF2-40B4-BE49-F238E27FC236}">
                <a16:creationId xmlns:a16="http://schemas.microsoft.com/office/drawing/2014/main" id="{352BE2A9-4A20-436F-A41E-64D9984B18F4}"/>
              </a:ext>
            </a:extLst>
          </p:cNvPr>
          <p:cNvSpPr/>
          <p:nvPr/>
        </p:nvSpPr>
        <p:spPr>
          <a:xfrm rot="16200000">
            <a:off x="8476204" y="769164"/>
            <a:ext cx="516878" cy="5400321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A7511E-5A29-472B-ADFD-2AE7B2A143A7}"/>
              </a:ext>
            </a:extLst>
          </p:cNvPr>
          <p:cNvSpPr txBox="1"/>
          <p:nvPr/>
        </p:nvSpPr>
        <p:spPr>
          <a:xfrm>
            <a:off x="5814937" y="3847210"/>
            <a:ext cx="5633960" cy="19389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 эффективность и уменьшить трудозатраты можно с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перспективных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нейросетевых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архитектур, как средств детекции повреждённых участков ВЛЭП </a:t>
            </a:r>
          </a:p>
        </p:txBody>
      </p:sp>
      <p:pic>
        <p:nvPicPr>
          <p:cNvPr id="57" name="Рисунок 5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0518E67-0432-43A3-8369-EA128792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0537" y="37843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2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Рынок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(с основными метриками, ЦА, объем, тенденции)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5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Ваши преимущества</a:t>
            </a:r>
            <a:b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6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832376" y="3277883"/>
            <a:ext cx="543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0700" indent="-1790700"/>
            <a:r>
              <a:rPr lang="ru-RU" sz="1600" dirty="0">
                <a:solidFill>
                  <a:srgbClr val="0070C0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руб.</a:t>
            </a:r>
            <a:endParaRPr lang="ru-RU" sz="1400" dirty="0">
              <a:solidFill>
                <a:srgbClr val="0070C0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63985" y="2506623"/>
            <a:ext cx="3103088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90700" indent="-1790700"/>
            <a:r>
              <a:rPr lang="ru-RU" sz="4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450000</a:t>
            </a:r>
            <a:endParaRPr lang="ru-RU" sz="4800" dirty="0">
              <a:solidFill>
                <a:srgbClr val="0070C0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34874" y="2528098"/>
            <a:ext cx="2013386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 Black" panose="020B0A04020102020204" pitchFamily="34" charset="0"/>
              </a:rPr>
              <a:t>300000 </a:t>
            </a:r>
            <a:r>
              <a:rPr lang="ru-RU" sz="1400" dirty="0">
                <a:latin typeface="Fedra Sans Pro" panose="020B0504040000020004" pitchFamily="34" charset="0"/>
              </a:rPr>
              <a:t>-  зарплата программиста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70790" y="3271731"/>
            <a:ext cx="2072938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 Black" panose="020B0A04020102020204" pitchFamily="34" charset="0"/>
              </a:rPr>
              <a:t>150000 </a:t>
            </a:r>
            <a:r>
              <a:rPr lang="ru-RU" sz="1100" dirty="0">
                <a:latin typeface="Fedra Sans Pro" panose="020B0504040000020004" pitchFamily="34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</a:rPr>
              <a:t>-  ноутбук для написания программы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544907" y="1815682"/>
            <a:ext cx="211347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  <a:defRPr/>
            </a:pPr>
            <a:r>
              <a:rPr lang="ru-RU" sz="1400" dirty="0">
                <a:solidFill>
                  <a:srgbClr val="0070C0"/>
                </a:solidFill>
                <a:latin typeface="Fedra Sans Pro Bold" panose="020B0804040000020004" pitchFamily="34" charset="0"/>
              </a:rPr>
              <a:t>РАСХОДЫ</a:t>
            </a:r>
          </a:p>
        </p:txBody>
      </p:sp>
      <p:sp>
        <p:nvSpPr>
          <p:cNvPr id="40" name="Дуга 39"/>
          <p:cNvSpPr/>
          <p:nvPr/>
        </p:nvSpPr>
        <p:spPr>
          <a:xfrm rot="3968417">
            <a:off x="653019" y="1555100"/>
            <a:ext cx="3060000" cy="3060000"/>
          </a:xfrm>
          <a:prstGeom prst="arc">
            <a:avLst>
              <a:gd name="adj1" fmla="val 16200000"/>
              <a:gd name="adj2" fmla="val 132788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FF5FA6-CE37-4630-A1C8-9EE4FCCE8257}"/>
              </a:ext>
            </a:extLst>
          </p:cNvPr>
          <p:cNvSpPr txBox="1"/>
          <p:nvPr/>
        </p:nvSpPr>
        <p:spPr>
          <a:xfrm>
            <a:off x="9028591" y="223813"/>
            <a:ext cx="395944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Стартовые расходы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148E3B0-28B8-407A-9687-19505D65394A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674745" y="2755052"/>
            <a:ext cx="26012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11D6C55E-0AAC-434E-9AE7-1190E5DA2E9C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3674745" y="3498685"/>
            <a:ext cx="29604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C2E5F44-000F-4C91-AB43-8026940DEC1B}"/>
              </a:ext>
            </a:extLst>
          </p:cNvPr>
          <p:cNvSpPr txBox="1"/>
          <p:nvPr/>
        </p:nvSpPr>
        <p:spPr>
          <a:xfrm>
            <a:off x="355522" y="177160"/>
            <a:ext cx="6492240" cy="79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br>
              <a:rPr lang="ru-RU" sz="28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Ваши преимущества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16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 развития</a:t>
            </a:r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Конкретные действия на ближайшие месяцы/годы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03020-DADE-4D4A-AEC6-27137C62BA27}"/>
              </a:ext>
            </a:extLst>
          </p:cNvPr>
          <p:cNvSpPr txBox="1"/>
          <p:nvPr/>
        </p:nvSpPr>
        <p:spPr>
          <a:xfrm>
            <a:off x="8782646" y="209071"/>
            <a:ext cx="3116062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 и задачи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2884F3A-BB23-4CE6-A742-F20F85DE9E18}"/>
              </a:ext>
            </a:extLst>
          </p:cNvPr>
          <p:cNvSpPr txBox="1">
            <a:spLocks/>
          </p:cNvSpPr>
          <p:nvPr/>
        </p:nvSpPr>
        <p:spPr>
          <a:xfrm>
            <a:off x="7329439" y="1104772"/>
            <a:ext cx="4791075" cy="2186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продукт, на основе существующей нейросети, обученной определять наличие повреждений линейных изоляторов по их ультрафиолетовым фотографиям</a:t>
            </a:r>
          </a:p>
        </p:txBody>
      </p:sp>
      <p:pic>
        <p:nvPicPr>
          <p:cNvPr id="8" name="Рисунок 7" descr="В яблочко со сплошной заливкой">
            <a:extLst>
              <a:ext uri="{FF2B5EF4-FFF2-40B4-BE49-F238E27FC236}">
                <a16:creationId xmlns:a16="http://schemas.microsoft.com/office/drawing/2014/main" id="{7058E872-3E1C-42FA-ADAB-3834A3E7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1761" y="1188113"/>
            <a:ext cx="771525" cy="77152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3BC3F6-DCB4-4FD0-BDCF-1AA64C4B7695}"/>
              </a:ext>
            </a:extLst>
          </p:cNvPr>
          <p:cNvSpPr/>
          <p:nvPr/>
        </p:nvSpPr>
        <p:spPr>
          <a:xfrm>
            <a:off x="562463" y="3714681"/>
            <a:ext cx="2437179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926EDD-96D1-401B-A487-2747E4D4AF7E}"/>
              </a:ext>
            </a:extLst>
          </p:cNvPr>
          <p:cNvSpPr/>
          <p:nvPr/>
        </p:nvSpPr>
        <p:spPr>
          <a:xfrm>
            <a:off x="3434839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C4F983-2E90-468E-9B58-06108A99961B}"/>
              </a:ext>
            </a:extLst>
          </p:cNvPr>
          <p:cNvSpPr/>
          <p:nvPr/>
        </p:nvSpPr>
        <p:spPr>
          <a:xfrm>
            <a:off x="576264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A14B75-76CF-4452-887D-15098C1FE447}"/>
              </a:ext>
            </a:extLst>
          </p:cNvPr>
          <p:cNvSpPr/>
          <p:nvPr/>
        </p:nvSpPr>
        <p:spPr>
          <a:xfrm>
            <a:off x="3443773" y="3714681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B4776-8EF8-4518-95CD-3691BC672719}"/>
              </a:ext>
            </a:extLst>
          </p:cNvPr>
          <p:cNvSpPr txBox="1"/>
          <p:nvPr/>
        </p:nvSpPr>
        <p:spPr>
          <a:xfrm>
            <a:off x="901585" y="1950319"/>
            <a:ext cx="198470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зучить основные принципы работы нейронных сетей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FF718-8D1C-49CE-8AC0-215E695FD251}"/>
              </a:ext>
            </a:extLst>
          </p:cNvPr>
          <p:cNvSpPr txBox="1"/>
          <p:nvPr/>
        </p:nvSpPr>
        <p:spPr>
          <a:xfrm>
            <a:off x="3479623" y="2031163"/>
            <a:ext cx="235358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бучить нейросети в соответствии с исходными данными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01ED4-521C-4B28-9593-9FB60FD94C59}"/>
              </a:ext>
            </a:extLst>
          </p:cNvPr>
          <p:cNvSpPr txBox="1"/>
          <p:nvPr/>
        </p:nvSpPr>
        <p:spPr>
          <a:xfrm>
            <a:off x="576264" y="4277411"/>
            <a:ext cx="242337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ровести сравнительный анализ с аналогичными нейросетями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5DC5D-60E3-4A95-AF44-97E82C91FF3F}"/>
              </a:ext>
            </a:extLst>
          </p:cNvPr>
          <p:cNvSpPr txBox="1"/>
          <p:nvPr/>
        </p:nvSpPr>
        <p:spPr>
          <a:xfrm>
            <a:off x="3510082" y="4495828"/>
            <a:ext cx="234518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роанализировать полученные данные и сделать вывод</a:t>
            </a:r>
          </a:p>
        </p:txBody>
      </p:sp>
      <p:pic>
        <p:nvPicPr>
          <p:cNvPr id="18" name="Рисунок 17" descr="Исследование со сплошной заливкой">
            <a:extLst>
              <a:ext uri="{FF2B5EF4-FFF2-40B4-BE49-F238E27FC236}">
                <a16:creationId xmlns:a16="http://schemas.microsoft.com/office/drawing/2014/main" id="{CE93714A-7324-4BFF-9D28-F31C96A3C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8783" y="3803896"/>
            <a:ext cx="708487" cy="708487"/>
          </a:xfrm>
          <a:prstGeom prst="rect">
            <a:avLst/>
          </a:prstGeom>
        </p:spPr>
      </p:pic>
      <p:pic>
        <p:nvPicPr>
          <p:cNvPr id="19" name="Рисунок 18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2F7CAA0-98D6-4EA2-91A2-21537B7FE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341" y="3747137"/>
            <a:ext cx="673576" cy="673576"/>
          </a:xfrm>
          <a:prstGeom prst="rect">
            <a:avLst/>
          </a:prstGeom>
        </p:spPr>
      </p:pic>
      <p:pic>
        <p:nvPicPr>
          <p:cNvPr id="20" name="Рисунок 19" descr="Микроскоп со сплошной заливкой">
            <a:extLst>
              <a:ext uri="{FF2B5EF4-FFF2-40B4-BE49-F238E27FC236}">
                <a16:creationId xmlns:a16="http://schemas.microsoft.com/office/drawing/2014/main" id="{31F54514-2DD7-4C0D-AFB1-4D5331D24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3577" y="1291518"/>
            <a:ext cx="662340" cy="662340"/>
          </a:xfrm>
          <a:prstGeom prst="rect">
            <a:avLst/>
          </a:prstGeom>
        </p:spPr>
      </p:pic>
      <p:pic>
        <p:nvPicPr>
          <p:cNvPr id="21" name="Рисунок 20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D51A231E-9570-463F-8144-40080A5577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77661" y="1326203"/>
            <a:ext cx="739645" cy="739645"/>
          </a:xfrm>
          <a:prstGeom prst="rect">
            <a:avLst/>
          </a:prstGeom>
        </p:spPr>
      </p:pic>
      <p:pic>
        <p:nvPicPr>
          <p:cNvPr id="22" name="Рисунок 21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AB41CAE-A708-45F9-9A40-CEBB25D18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8299" y="3118330"/>
            <a:ext cx="914400" cy="91440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094290C-8A1F-44D1-95C8-F68E0D2C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56" y="3242287"/>
            <a:ext cx="4791075" cy="29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88573-D93F-4168-92DC-4F57CBECAA23}"/>
              </a:ext>
            </a:extLst>
          </p:cNvPr>
          <p:cNvSpPr txBox="1"/>
          <p:nvPr/>
        </p:nvSpPr>
        <p:spPr>
          <a:xfrm>
            <a:off x="1026481" y="2944844"/>
            <a:ext cx="1616533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2023г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E829C9-D7F2-4F2E-A111-6B369EA1C9FD}"/>
              </a:ext>
            </a:extLst>
          </p:cNvPr>
          <p:cNvSpPr txBox="1"/>
          <p:nvPr/>
        </p:nvSpPr>
        <p:spPr>
          <a:xfrm>
            <a:off x="3839216" y="2944844"/>
            <a:ext cx="1616533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F83C6-E710-418F-B75E-109610FE5FF2}"/>
              </a:ext>
            </a:extLst>
          </p:cNvPr>
          <p:cNvSpPr txBox="1"/>
          <p:nvPr/>
        </p:nvSpPr>
        <p:spPr>
          <a:xfrm>
            <a:off x="1065703" y="5450459"/>
            <a:ext cx="1520416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04D9D7-9311-4F81-B167-E7AF717B8120}"/>
              </a:ext>
            </a:extLst>
          </p:cNvPr>
          <p:cNvSpPr txBox="1"/>
          <p:nvPr/>
        </p:nvSpPr>
        <p:spPr>
          <a:xfrm>
            <a:off x="3922464" y="5441041"/>
            <a:ext cx="1520416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2023г</a:t>
            </a:r>
          </a:p>
        </p:txBody>
      </p:sp>
    </p:spTree>
    <p:extLst>
      <p:ext uri="{BB962C8B-B14F-4D97-AF65-F5344CB8AC3E}">
        <p14:creationId xmlns:p14="http://schemas.microsoft.com/office/powerpoint/2010/main" val="199486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8502" y="608630"/>
            <a:ext cx="3887739" cy="758988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именно эта команда 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развивает проект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может решить эту проблему</a:t>
            </a:r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0A87AC4-DC72-4048-A3B9-68AA858BCD87}"/>
              </a:ext>
            </a:extLst>
          </p:cNvPr>
          <p:cNvSpPr/>
          <p:nvPr/>
        </p:nvSpPr>
        <p:spPr>
          <a:xfrm>
            <a:off x="680119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7C441-1B68-4BF0-8CFF-1309EF8E102F}"/>
              </a:ext>
            </a:extLst>
          </p:cNvPr>
          <p:cNvSpPr txBox="1"/>
          <p:nvPr/>
        </p:nvSpPr>
        <p:spPr>
          <a:xfrm>
            <a:off x="2004719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Плеханова Екатерина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642CB85-44C5-4E99-8F23-9CC4C277BC75}"/>
              </a:ext>
            </a:extLst>
          </p:cNvPr>
          <p:cNvSpPr/>
          <p:nvPr/>
        </p:nvSpPr>
        <p:spPr>
          <a:xfrm>
            <a:off x="4396101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03097-9C63-4C5F-9748-3BAE00F0CCD3}"/>
              </a:ext>
            </a:extLst>
          </p:cNvPr>
          <p:cNvSpPr txBox="1"/>
          <p:nvPr/>
        </p:nvSpPr>
        <p:spPr>
          <a:xfrm>
            <a:off x="5720701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 Антон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B665DAF-2BE9-4287-9BEE-067D8BB59269}"/>
              </a:ext>
            </a:extLst>
          </p:cNvPr>
          <p:cNvSpPr/>
          <p:nvPr/>
        </p:nvSpPr>
        <p:spPr>
          <a:xfrm>
            <a:off x="8012364" y="2338336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24FB6E-91C1-4BA7-98A2-C38DF5ED024D}"/>
              </a:ext>
            </a:extLst>
          </p:cNvPr>
          <p:cNvSpPr txBox="1"/>
          <p:nvPr/>
        </p:nvSpPr>
        <p:spPr>
          <a:xfrm>
            <a:off x="9336964" y="2365590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Андрей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9D54D57-056A-431D-B2CF-ADE6B18957F3}"/>
              </a:ext>
            </a:extLst>
          </p:cNvPr>
          <p:cNvSpPr/>
          <p:nvPr/>
        </p:nvSpPr>
        <p:spPr>
          <a:xfrm>
            <a:off x="680119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3B982F-938C-45FD-ABA3-EA46BB800CEF}"/>
              </a:ext>
            </a:extLst>
          </p:cNvPr>
          <p:cNvSpPr txBox="1"/>
          <p:nvPr/>
        </p:nvSpPr>
        <p:spPr>
          <a:xfrm>
            <a:off x="2004719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Ярметов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Эруард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072CF5D-FDE9-479C-8578-8A2E242328CA}"/>
              </a:ext>
            </a:extLst>
          </p:cNvPr>
          <p:cNvSpPr/>
          <p:nvPr/>
        </p:nvSpPr>
        <p:spPr>
          <a:xfrm>
            <a:off x="4396101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B84C75-8C64-4A04-A4C3-612B327FD1C6}"/>
              </a:ext>
            </a:extLst>
          </p:cNvPr>
          <p:cNvSpPr txBox="1"/>
          <p:nvPr/>
        </p:nvSpPr>
        <p:spPr>
          <a:xfrm>
            <a:off x="5720701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Помешкин Никита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DED638B-12A3-4945-BB8E-202E7261D8B2}"/>
              </a:ext>
            </a:extLst>
          </p:cNvPr>
          <p:cNvSpPr/>
          <p:nvPr/>
        </p:nvSpPr>
        <p:spPr>
          <a:xfrm>
            <a:off x="8037764" y="4451367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69DF3A-5A10-48EF-8A19-6523F23D28F6}"/>
              </a:ext>
            </a:extLst>
          </p:cNvPr>
          <p:cNvSpPr txBox="1"/>
          <p:nvPr/>
        </p:nvSpPr>
        <p:spPr>
          <a:xfrm>
            <a:off x="9362364" y="4478621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 Глеб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538E8CE6-69FC-4BF1-96F2-4BC50F0979BD}"/>
              </a:ext>
            </a:extLst>
          </p:cNvPr>
          <p:cNvSpPr/>
          <p:nvPr/>
        </p:nvSpPr>
        <p:spPr>
          <a:xfrm>
            <a:off x="6215493" y="482254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81A6F8-4ED1-414F-8821-FA2D00E250BE}"/>
              </a:ext>
            </a:extLst>
          </p:cNvPr>
          <p:cNvSpPr txBox="1"/>
          <p:nvPr/>
        </p:nvSpPr>
        <p:spPr>
          <a:xfrm>
            <a:off x="7540093" y="509508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32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6894</TotalTime>
  <Words>259</Words>
  <Application>Microsoft Office PowerPoint</Application>
  <PresentationFormat>Произвольный</PresentationFormat>
  <Paragraphs>65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Fedra Sans Alt Pro</vt:lpstr>
      <vt:lpstr>Fedra Sans Alt Pro Light</vt:lpstr>
      <vt:lpstr>Fedra Sans Pro</vt:lpstr>
      <vt:lpstr>Fedra Sans Pro Bold</vt:lpstr>
      <vt:lpstr>Fedra Sans Pro Light</vt:lpstr>
      <vt:lpstr>Montserrat</vt:lpstr>
      <vt:lpstr>Times New Roman</vt:lpstr>
      <vt:lpstr>Тема Office</vt:lpstr>
      <vt:lpstr>НЕЙРОДИАГНОСТИКА ВЛЭП</vt:lpstr>
      <vt:lpstr>Что делает проект? Суть проекта, стадия проекта </vt:lpstr>
      <vt:lpstr>Проблема  В кейсах (примерах)</vt:lpstr>
      <vt:lpstr>Решение  В кейсах (примерах)</vt:lpstr>
      <vt:lpstr>Рынок  (с основными метриками, ЦА, объем, тенденции) </vt:lpstr>
      <vt:lpstr>Конкуренты Ваши преимущества </vt:lpstr>
      <vt:lpstr>Презентация PowerPoint</vt:lpstr>
      <vt:lpstr>Стратегия развития  Конкретные действия на ближайшие месяцы/годы </vt:lpstr>
      <vt:lpstr>Команда Почему именно эта команда  развивает проект и может решить эту проблему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Kity Plekhanova</cp:lastModifiedBy>
  <cp:revision>206</cp:revision>
  <cp:lastPrinted>2021-05-14T10:36:39Z</cp:lastPrinted>
  <dcterms:created xsi:type="dcterms:W3CDTF">2021-05-14T09:45:42Z</dcterms:created>
  <dcterms:modified xsi:type="dcterms:W3CDTF">2023-10-23T15:54:15Z</dcterms:modified>
</cp:coreProperties>
</file>