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CF9"/>
    <a:srgbClr val="204458"/>
    <a:srgbClr val="0A2146"/>
    <a:srgbClr val="9CC5E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458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156B-1648-49AC-B0CA-A29C2C80A09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73FE-D94D-45AD-B78B-55B330904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0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73FE-D94D-45AD-B78B-55B3309046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2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F2CE-5BB8-44E8-AFA2-6BF9E4B4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B1464C-74E0-42B8-852B-ACE14E74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2BE79-9B0A-4EB2-AED6-F00B5A6A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FB315-A77C-41B9-897C-A7E8404F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7E094-67AE-4594-99B0-E14BA9B4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0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395D1-2F20-450C-96DF-3FAB72BA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6F691B-9D72-4C70-A8CB-9C9A25E79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72D3F-1444-4639-974B-81AC2C9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EBCEC-13E3-4819-814D-A4BC6CEE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4AD43-6017-453B-A6D7-EA0DF3B8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6E9B25-C5DC-4613-AC37-7E5D97920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684204-0AB4-46DF-83EF-EA91D047C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555D9-BE62-41C4-9FA6-81D81CEF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BCFF8-1042-4C47-9116-AADF39C9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4DC72-BC62-4817-BD2D-35B4ED54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F8AA-95AE-421A-A34A-A4A09E1D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EEA3D-696E-4DDD-A6A3-7FA08314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FDD62-593D-42D2-B638-2B30E3C1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F94C9-E612-4FD9-A53E-A7EFA3E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CEE02-3037-4411-BB9D-3227A3CD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F745E-3085-4821-9F57-A18E866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1AD8E-B37F-441A-A61E-254FA384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2EFBE-B055-4683-89A8-264D6226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1DCD9-493C-40EE-AF29-BD4183E9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B694-4FFD-43F1-84CB-01C2D43C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5A30-2C93-4F50-B950-9EB8EE61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85EF8-D1E7-4E2B-8EBE-5F91C46A7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79F1A-B8BE-4D18-BF5E-4BAE5836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7786E-0F1C-4612-8ED1-A494B738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30AD74-A06B-442B-B047-7746097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C0409-B7A0-4C31-A7A7-8E93F344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9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C37A4-1F40-4EA7-B896-7269A117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3B314-D1CD-48AF-8EE6-EC8B04AB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573572-1819-42D4-9050-6EA4421B6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21BC1E-E310-4D51-B979-D683C41F8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DF0D67-F94A-4BBE-8284-95FA3924E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99BDF-C802-4C5B-852F-26BD72BC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2A958C-8EC3-4236-9602-4550DA5A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1A45E8-1B7E-4103-BA63-33FAAE0C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7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DC07E-D13A-456C-B6B5-461009CF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8685D0-D291-4EB9-8D96-6A3DFC90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D7345-EA23-4846-BD79-7790D05C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8958F2-8C3F-45F8-BAB0-A4D36BE3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C133FD-19D3-4C37-A26B-886AE026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B71BF-7D88-404A-8343-28F64AC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95FFD-FD8A-45F5-A623-E072A1C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51CFF-5EAC-45F6-AB40-01B95E24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2932B-5BC8-4FEE-9C1F-18BA7913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1BDF7-BCAC-4B9F-8277-3033401B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433F0D-6707-468D-A6A1-1406E9A8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A69FD-EFD6-4C81-ABFF-714F7D25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F0B8CA-6996-4D31-A861-F287FC04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209E-41FF-424E-9D9C-F5D4EF78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DA0156-4AD2-4665-AB97-BDA61BC12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05B5A5-6FEE-4FA2-ABC7-0CA87391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15976-A336-43B4-BC83-4731F62F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5B832-4095-46C2-952A-CE455A8B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FFD0B-46C6-43FA-BB5E-D04CE65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5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385B8-D9E7-4A15-B5F9-79FD8E82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2E219-8EDF-4ADC-8929-712008773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44378-85DE-4210-8C29-7014CB26E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1782-DA2D-4907-9385-98D2DCCF65D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93632-64C2-4108-9FFE-CFC46ADA9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73E67-AADB-4C4B-97E4-41146F9C9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96D8-6703-4708-B75B-D6AAF33FC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F9166A-B41F-4987-80D6-AC302357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9ADD5-224D-403F-9483-1CB4BA15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548" y="363794"/>
            <a:ext cx="6452901" cy="1778000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Нейрод</a:t>
            </a:r>
            <a:r>
              <a:rPr lang="ru-RU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</a:t>
            </a: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ВЛЭП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DF5B8F-AD4F-417E-895F-46D1BB56D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7412" y="6390966"/>
            <a:ext cx="2897171" cy="555523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ЭЭб-22-2</a:t>
            </a:r>
            <a:b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4D509C1-D482-4236-801D-1A7EDB2AA646}"/>
              </a:ext>
            </a:extLst>
          </p:cNvPr>
          <p:cNvGrpSpPr/>
          <p:nvPr/>
        </p:nvGrpSpPr>
        <p:grpSpPr>
          <a:xfrm>
            <a:off x="844963" y="2272486"/>
            <a:ext cx="1540925" cy="2972576"/>
            <a:chOff x="5404704" y="1706251"/>
            <a:chExt cx="1904215" cy="4440025"/>
          </a:xfrm>
          <a:solidFill>
            <a:srgbClr val="9CC5ED"/>
          </a:solidFill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7BC3D63-5EDD-4A9E-ABA4-273E228F2DA7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80A3053-C1A6-429D-9C9A-F1541960F1FA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AF335F1-6F26-4B3C-AE66-F343B62185DA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48535C-B8C4-4D48-A301-FB62DB63B694}"/>
              </a:ext>
            </a:extLst>
          </p:cNvPr>
          <p:cNvSpPr/>
          <p:nvPr/>
        </p:nvSpPr>
        <p:spPr>
          <a:xfrm>
            <a:off x="2053940" y="573921"/>
            <a:ext cx="10133814" cy="780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7F44E3-69B0-409B-9CE3-C713B63C50AC}"/>
              </a:ext>
            </a:extLst>
          </p:cNvPr>
          <p:cNvSpPr txBox="1">
            <a:spLocks/>
          </p:cNvSpPr>
          <p:nvPr/>
        </p:nvSpPr>
        <p:spPr>
          <a:xfrm>
            <a:off x="2704385" y="573921"/>
            <a:ext cx="11444143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Amazing boys and a girl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A07F81-ABCB-4E45-87B4-156AC82B52BA}"/>
              </a:ext>
            </a:extLst>
          </p:cNvPr>
          <p:cNvSpPr txBox="1">
            <a:spLocks/>
          </p:cNvSpPr>
          <p:nvPr/>
        </p:nvSpPr>
        <p:spPr>
          <a:xfrm>
            <a:off x="5412562" y="4199749"/>
            <a:ext cx="3780149" cy="7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9EBE24B-9447-4D84-9590-E846702CFE1B}"/>
              </a:ext>
            </a:extLst>
          </p:cNvPr>
          <p:cNvGrpSpPr/>
          <p:nvPr/>
        </p:nvGrpSpPr>
        <p:grpSpPr>
          <a:xfrm>
            <a:off x="4296445" y="2200568"/>
            <a:ext cx="1540925" cy="2972576"/>
            <a:chOff x="5404704" y="1706251"/>
            <a:chExt cx="1904215" cy="44400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887C5C4-67E8-460E-969B-4D021788FE7C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A0F18B6-D107-4CBC-A770-92F456D7D408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60E5E49-8877-47DB-B185-374126CA81A7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61D37FA-B081-48D7-9E9E-DA94B4620670}"/>
              </a:ext>
            </a:extLst>
          </p:cNvPr>
          <p:cNvGrpSpPr/>
          <p:nvPr/>
        </p:nvGrpSpPr>
        <p:grpSpPr>
          <a:xfrm>
            <a:off x="7747927" y="2200568"/>
            <a:ext cx="1540925" cy="2972576"/>
            <a:chOff x="5404704" y="1706251"/>
            <a:chExt cx="1904215" cy="4440025"/>
          </a:xfrm>
          <a:solidFill>
            <a:srgbClr val="9CC5ED"/>
          </a:solidFill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A1465F3-AF8B-4EB6-81DD-79A1AE06FCE4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38047D1-970D-40FD-AC61-85A04EF31A39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F3B990E-16F7-4CE6-A2A4-5C34D4E7218B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F057AA-5C24-4074-A6FA-CE24C822755A}"/>
              </a:ext>
            </a:extLst>
          </p:cNvPr>
          <p:cNvGrpSpPr/>
          <p:nvPr/>
        </p:nvGrpSpPr>
        <p:grpSpPr>
          <a:xfrm>
            <a:off x="2568162" y="2272486"/>
            <a:ext cx="1540925" cy="2972576"/>
            <a:chOff x="5404704" y="1706251"/>
            <a:chExt cx="1904215" cy="44400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2BD55DB-F7E4-43D9-AC9F-4E041F85691A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71F9EA45-1C45-4D86-B8BB-7ED4BE08DF1F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AE1E17DF-E3DF-466B-8DF6-EBB2A9BAE4E6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A9F06B7-C9EB-426D-98B0-9D124EFDAF5C}"/>
              </a:ext>
            </a:extLst>
          </p:cNvPr>
          <p:cNvGrpSpPr/>
          <p:nvPr/>
        </p:nvGrpSpPr>
        <p:grpSpPr>
          <a:xfrm>
            <a:off x="6019644" y="2206879"/>
            <a:ext cx="1540925" cy="2972576"/>
            <a:chOff x="5404704" y="1706251"/>
            <a:chExt cx="1904215" cy="44400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2DB7439-20C1-4F84-BE54-F42A4483DA6B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1DFCB96-F9FC-42CC-8841-F87D63F07957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93EB8E1-2394-4B03-B85D-E10FB65E6DE9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DFC82C3-C5CD-4830-B733-5EB357F8A140}"/>
              </a:ext>
            </a:extLst>
          </p:cNvPr>
          <p:cNvGrpSpPr/>
          <p:nvPr/>
        </p:nvGrpSpPr>
        <p:grpSpPr>
          <a:xfrm>
            <a:off x="9476210" y="2200568"/>
            <a:ext cx="1540925" cy="2972576"/>
            <a:chOff x="5404704" y="1706251"/>
            <a:chExt cx="1904215" cy="44400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21DADA3-DCB6-4CED-B448-C0ABB10BFE52}"/>
                </a:ext>
              </a:extLst>
            </p:cNvPr>
            <p:cNvSpPr/>
            <p:nvPr/>
          </p:nvSpPr>
          <p:spPr>
            <a:xfrm>
              <a:off x="5404704" y="1706251"/>
              <a:ext cx="1897933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67F1E99-9E47-47A8-A48E-D11A841C52E6}"/>
                </a:ext>
              </a:extLst>
            </p:cNvPr>
            <p:cNvSpPr/>
            <p:nvPr/>
          </p:nvSpPr>
          <p:spPr>
            <a:xfrm>
              <a:off x="5404704" y="2639505"/>
              <a:ext cx="1897933" cy="259237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358D268-10DC-40A0-872E-D10E3137D491}"/>
                </a:ext>
              </a:extLst>
            </p:cNvPr>
            <p:cNvSpPr/>
            <p:nvPr/>
          </p:nvSpPr>
          <p:spPr>
            <a:xfrm>
              <a:off x="5404704" y="4279768"/>
              <a:ext cx="1904215" cy="18665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198C325F-63AF-4932-9997-21575636FF0F}"/>
              </a:ext>
            </a:extLst>
          </p:cNvPr>
          <p:cNvSpPr txBox="1">
            <a:spLocks/>
          </p:cNvSpPr>
          <p:nvPr/>
        </p:nvSpPr>
        <p:spPr>
          <a:xfrm>
            <a:off x="930986" y="3590966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 Глеб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19BF5CEB-0720-4025-873A-ADA061AED5E4}"/>
              </a:ext>
            </a:extLst>
          </p:cNvPr>
          <p:cNvSpPr/>
          <p:nvPr/>
        </p:nvSpPr>
        <p:spPr>
          <a:xfrm>
            <a:off x="1106340" y="4542452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0BAAEE3-9B91-4C2A-B2A3-B965A9F75BBA}"/>
              </a:ext>
            </a:extLst>
          </p:cNvPr>
          <p:cNvSpPr txBox="1">
            <a:spLocks/>
          </p:cNvSpPr>
          <p:nvPr/>
        </p:nvSpPr>
        <p:spPr>
          <a:xfrm>
            <a:off x="2628799" y="3606419"/>
            <a:ext cx="1410431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3D8DD153-870C-450D-931D-7587B2D1CF34}"/>
              </a:ext>
            </a:extLst>
          </p:cNvPr>
          <p:cNvSpPr/>
          <p:nvPr/>
        </p:nvSpPr>
        <p:spPr>
          <a:xfrm>
            <a:off x="2844572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497F4ACF-E228-45B3-B791-A1873B406FE8}"/>
              </a:ext>
            </a:extLst>
          </p:cNvPr>
          <p:cNvSpPr txBox="1">
            <a:spLocks/>
          </p:cNvSpPr>
          <p:nvPr/>
        </p:nvSpPr>
        <p:spPr>
          <a:xfrm>
            <a:off x="4379649" y="3620198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Сирук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3927D76-CD38-4A5E-A617-18A8005E0E8E}"/>
              </a:ext>
            </a:extLst>
          </p:cNvPr>
          <p:cNvSpPr/>
          <p:nvPr/>
        </p:nvSpPr>
        <p:spPr>
          <a:xfrm>
            <a:off x="4555003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767E9B9D-DD8B-41E4-A7FD-E814131443AF}"/>
              </a:ext>
            </a:extLst>
          </p:cNvPr>
          <p:cNvSpPr txBox="1">
            <a:spLocks/>
          </p:cNvSpPr>
          <p:nvPr/>
        </p:nvSpPr>
        <p:spPr>
          <a:xfrm>
            <a:off x="6158739" y="3606419"/>
            <a:ext cx="132594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501AB08B-9C7D-44F7-AA43-F0A8DF012E17}"/>
              </a:ext>
            </a:extLst>
          </p:cNvPr>
          <p:cNvSpPr/>
          <p:nvPr/>
        </p:nvSpPr>
        <p:spPr>
          <a:xfrm>
            <a:off x="6334093" y="4557905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3475149F-56BD-4BF4-8F7B-68CB1A13264D}"/>
              </a:ext>
            </a:extLst>
          </p:cNvPr>
          <p:cNvSpPr txBox="1">
            <a:spLocks/>
          </p:cNvSpPr>
          <p:nvPr/>
        </p:nvSpPr>
        <p:spPr>
          <a:xfrm>
            <a:off x="7873281" y="3606419"/>
            <a:ext cx="1374137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Екатерина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6CD4CD7-8E1C-4FDD-B59C-1A3562567E4D}"/>
              </a:ext>
            </a:extLst>
          </p:cNvPr>
          <p:cNvSpPr/>
          <p:nvPr/>
        </p:nvSpPr>
        <p:spPr>
          <a:xfrm>
            <a:off x="8048635" y="4557905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id="{09A48754-9F04-44BC-AF33-7FC32B9C212B}"/>
              </a:ext>
            </a:extLst>
          </p:cNvPr>
          <p:cNvSpPr txBox="1">
            <a:spLocks/>
          </p:cNvSpPr>
          <p:nvPr/>
        </p:nvSpPr>
        <p:spPr>
          <a:xfrm>
            <a:off x="9498792" y="3620198"/>
            <a:ext cx="1535841" cy="85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 Антон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DB5B3EE-57F7-4430-851E-C7C99517605A}"/>
              </a:ext>
            </a:extLst>
          </p:cNvPr>
          <p:cNvSpPr/>
          <p:nvPr/>
        </p:nvSpPr>
        <p:spPr>
          <a:xfrm>
            <a:off x="9792913" y="4571684"/>
            <a:ext cx="947600" cy="9144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Панда со сплошной заливкой">
            <a:extLst>
              <a:ext uri="{FF2B5EF4-FFF2-40B4-BE49-F238E27FC236}">
                <a16:creationId xmlns:a16="http://schemas.microsoft.com/office/drawing/2014/main" id="{7FA32907-678B-4FEA-B941-3974C8C4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720" y="4620253"/>
            <a:ext cx="809625" cy="809625"/>
          </a:xfrm>
          <a:prstGeom prst="rect">
            <a:avLst/>
          </a:prstGeom>
        </p:spPr>
      </p:pic>
      <p:pic>
        <p:nvPicPr>
          <p:cNvPr id="58" name="Рисунок 57" descr="Колибри со сплошной заливкой">
            <a:extLst>
              <a:ext uri="{FF2B5EF4-FFF2-40B4-BE49-F238E27FC236}">
                <a16:creationId xmlns:a16="http://schemas.microsoft.com/office/drawing/2014/main" id="{24972E4E-622C-4BD1-84D7-9C0EBA7B7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8348" y="4612715"/>
            <a:ext cx="804499" cy="804499"/>
          </a:xfrm>
          <a:prstGeom prst="rect">
            <a:avLst/>
          </a:prstGeom>
        </p:spPr>
      </p:pic>
      <p:pic>
        <p:nvPicPr>
          <p:cNvPr id="62" name="Рисунок 61" descr="Сова со сплошной заливкой">
            <a:extLst>
              <a:ext uri="{FF2B5EF4-FFF2-40B4-BE49-F238E27FC236}">
                <a16:creationId xmlns:a16="http://schemas.microsoft.com/office/drawing/2014/main" id="{9496765F-76A6-4D12-A4BA-1D9198C006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454" y="4668828"/>
            <a:ext cx="799180" cy="799180"/>
          </a:xfrm>
          <a:prstGeom prst="rect">
            <a:avLst/>
          </a:prstGeom>
        </p:spPr>
      </p:pic>
      <p:pic>
        <p:nvPicPr>
          <p:cNvPr id="68" name="Рисунок 67" descr="Тираннозавр со сплошной заливкой">
            <a:extLst>
              <a:ext uri="{FF2B5EF4-FFF2-40B4-BE49-F238E27FC236}">
                <a16:creationId xmlns:a16="http://schemas.microsoft.com/office/drawing/2014/main" id="{27CC3F8E-0126-43BB-9F5D-821A51305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9145" y="4668828"/>
            <a:ext cx="835133" cy="835133"/>
          </a:xfrm>
          <a:prstGeom prst="rect">
            <a:avLst/>
          </a:prstGeom>
        </p:spPr>
      </p:pic>
      <p:pic>
        <p:nvPicPr>
          <p:cNvPr id="60" name="Рисунок 59" descr="Лев со сплошной заливкой">
            <a:extLst>
              <a:ext uri="{FF2B5EF4-FFF2-40B4-BE49-F238E27FC236}">
                <a16:creationId xmlns:a16="http://schemas.microsoft.com/office/drawing/2014/main" id="{14482A3C-A91B-49BB-842C-10B0BAE9F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1106" y="4612715"/>
            <a:ext cx="833015" cy="833015"/>
          </a:xfrm>
          <a:prstGeom prst="rect">
            <a:avLst/>
          </a:prstGeom>
        </p:spPr>
      </p:pic>
      <p:pic>
        <p:nvPicPr>
          <p:cNvPr id="66" name="Рисунок 65" descr="Кролик со сплошной заливкой">
            <a:extLst>
              <a:ext uri="{FF2B5EF4-FFF2-40B4-BE49-F238E27FC236}">
                <a16:creationId xmlns:a16="http://schemas.microsoft.com/office/drawing/2014/main" id="{2283E339-DC64-4AC6-B223-6FBE5994C7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00482" y="4584584"/>
            <a:ext cx="830135" cy="8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4D11F0-86F2-4182-BD91-E254C23D0C63}"/>
              </a:ext>
            </a:extLst>
          </p:cNvPr>
          <p:cNvSpPr/>
          <p:nvPr/>
        </p:nvSpPr>
        <p:spPr>
          <a:xfrm>
            <a:off x="8951504" y="2891389"/>
            <a:ext cx="249739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5258B7-52E8-47E5-8633-BA85897E154D}"/>
              </a:ext>
            </a:extLst>
          </p:cNvPr>
          <p:cNvSpPr/>
          <p:nvPr/>
        </p:nvSpPr>
        <p:spPr>
          <a:xfrm>
            <a:off x="6269139" y="2891389"/>
            <a:ext cx="249739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B24DA0-49E3-40EA-B9A5-EBC019B6C7DA}"/>
              </a:ext>
            </a:extLst>
          </p:cNvPr>
          <p:cNvSpPr/>
          <p:nvPr/>
        </p:nvSpPr>
        <p:spPr>
          <a:xfrm>
            <a:off x="10828" y="1143352"/>
            <a:ext cx="5076825" cy="1871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A9A382-26DF-4CDB-BB41-C11A1ABED4F1}"/>
              </a:ext>
            </a:extLst>
          </p:cNvPr>
          <p:cNvSpPr/>
          <p:nvPr/>
        </p:nvSpPr>
        <p:spPr>
          <a:xfrm>
            <a:off x="5702710" y="335754"/>
            <a:ext cx="6489290" cy="1040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80E14C-9A52-41BE-8E8A-34B7EE184B91}"/>
              </a:ext>
            </a:extLst>
          </p:cNvPr>
          <p:cNvSpPr txBox="1">
            <a:spLocks/>
          </p:cNvSpPr>
          <p:nvPr/>
        </p:nvSpPr>
        <p:spPr>
          <a:xfrm>
            <a:off x="5850194" y="329687"/>
            <a:ext cx="6248399" cy="104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проблема и целевая аудитория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46EFBFF-B17C-47A8-94F0-A58FB7E32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t="21180" r="31408" b="11937"/>
          <a:stretch/>
        </p:blipFill>
        <p:spPr bwMode="auto">
          <a:xfrm>
            <a:off x="858633" y="407676"/>
            <a:ext cx="3327865" cy="45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737D0F-469D-4B24-92C5-6026AF65C944}"/>
              </a:ext>
            </a:extLst>
          </p:cNvPr>
          <p:cNvSpPr txBox="1"/>
          <p:nvPr/>
        </p:nvSpPr>
        <p:spPr>
          <a:xfrm>
            <a:off x="5935458" y="1533506"/>
            <a:ext cx="563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связанные с диагностикой ВЛЭП конкурирующих методов диагностики: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83C82-762F-4971-B1BF-7F6DFA1423F7}"/>
              </a:ext>
            </a:extLst>
          </p:cNvPr>
          <p:cNvSpPr txBox="1"/>
          <p:nvPr/>
        </p:nvSpPr>
        <p:spPr>
          <a:xfrm>
            <a:off x="6463944" y="2879563"/>
            <a:ext cx="221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невысокая эффективность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EC138-DCE5-4237-A588-CBDE68C431DB}"/>
              </a:ext>
            </a:extLst>
          </p:cNvPr>
          <p:cNvSpPr txBox="1"/>
          <p:nvPr/>
        </p:nvSpPr>
        <p:spPr>
          <a:xfrm>
            <a:off x="9034601" y="2879562"/>
            <a:ext cx="232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трудозатраты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55BED35-2BF3-496D-87F5-7720893885E0}"/>
              </a:ext>
            </a:extLst>
          </p:cNvPr>
          <p:cNvCxnSpPr>
            <a:cxnSpLocks/>
          </p:cNvCxnSpPr>
          <p:nvPr/>
        </p:nvCxnSpPr>
        <p:spPr>
          <a:xfrm>
            <a:off x="6043612" y="1533506"/>
            <a:ext cx="0" cy="44937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3CDE0EB-B688-4254-9119-3CB2871301DC}"/>
              </a:ext>
            </a:extLst>
          </p:cNvPr>
          <p:cNvCxnSpPr>
            <a:cxnSpLocks/>
          </p:cNvCxnSpPr>
          <p:nvPr/>
        </p:nvCxnSpPr>
        <p:spPr>
          <a:xfrm flipH="1">
            <a:off x="6050987" y="1533506"/>
            <a:ext cx="4572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FCE301A-9E00-475A-B157-9540E86411C0}"/>
              </a:ext>
            </a:extLst>
          </p:cNvPr>
          <p:cNvCxnSpPr>
            <a:cxnSpLocks/>
          </p:cNvCxnSpPr>
          <p:nvPr/>
        </p:nvCxnSpPr>
        <p:spPr>
          <a:xfrm>
            <a:off x="11471021" y="2177193"/>
            <a:ext cx="0" cy="44937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954ED5-43BA-42CC-9201-9C08A228502D}"/>
              </a:ext>
            </a:extLst>
          </p:cNvPr>
          <p:cNvCxnSpPr>
            <a:cxnSpLocks/>
          </p:cNvCxnSpPr>
          <p:nvPr/>
        </p:nvCxnSpPr>
        <p:spPr>
          <a:xfrm flipH="1">
            <a:off x="11008905" y="2649639"/>
            <a:ext cx="4572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EB77506F-2962-4A1C-98B7-7DEAE1952A68}"/>
              </a:ext>
            </a:extLst>
          </p:cNvPr>
          <p:cNvSpPr/>
          <p:nvPr/>
        </p:nvSpPr>
        <p:spPr>
          <a:xfrm rot="16200000">
            <a:off x="8610819" y="1500323"/>
            <a:ext cx="516878" cy="5400321"/>
          </a:xfrm>
          <a:prstGeom prst="lef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5737B-53D9-4D09-A15D-9BB8AFABC9C6}"/>
              </a:ext>
            </a:extLst>
          </p:cNvPr>
          <p:cNvSpPr txBox="1"/>
          <p:nvPr/>
        </p:nvSpPr>
        <p:spPr>
          <a:xfrm>
            <a:off x="5949552" y="4578369"/>
            <a:ext cx="5633960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эффективность и уменьшить трудозатраты можно с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перспективных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архитектур, как средств детекции повреждённых участков ВЛЭП </a:t>
            </a:r>
          </a:p>
        </p:txBody>
      </p:sp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9449F8E-EB5C-4C87-9504-102C12E64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152" y="4515465"/>
            <a:ext cx="914400" cy="914400"/>
          </a:xfrm>
          <a:prstGeom prst="rect">
            <a:avLst/>
          </a:prstGeom>
        </p:spPr>
      </p:pic>
      <p:pic>
        <p:nvPicPr>
          <p:cNvPr id="27" name="Рисунок 26" descr="Целевая аудитория со сплошной заливкой">
            <a:extLst>
              <a:ext uri="{FF2B5EF4-FFF2-40B4-BE49-F238E27FC236}">
                <a16:creationId xmlns:a16="http://schemas.microsoft.com/office/drawing/2014/main" id="{6EDF8A80-28C3-4DB9-97B8-34CDE0C7F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995" y="5429865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6AAB98-591D-473E-8632-70E920AF29AE}"/>
              </a:ext>
            </a:extLst>
          </p:cNvPr>
          <p:cNvSpPr txBox="1"/>
          <p:nvPr/>
        </p:nvSpPr>
        <p:spPr>
          <a:xfrm>
            <a:off x="1299395" y="5429865"/>
            <a:ext cx="341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обслуживающие ВЛЭП</a:t>
            </a:r>
          </a:p>
        </p:txBody>
      </p:sp>
    </p:spTree>
    <p:extLst>
      <p:ext uri="{BB962C8B-B14F-4D97-AF65-F5344CB8AC3E}">
        <p14:creationId xmlns:p14="http://schemas.microsoft.com/office/powerpoint/2010/main" val="379558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78108C1-79EA-4C0C-9C3A-7833EC66E221}"/>
              </a:ext>
            </a:extLst>
          </p:cNvPr>
          <p:cNvSpPr/>
          <p:nvPr/>
        </p:nvSpPr>
        <p:spPr>
          <a:xfrm>
            <a:off x="706647" y="4319806"/>
            <a:ext cx="2425290" cy="2186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05715D3-0662-4C33-BB99-49ADFBE772DC}"/>
              </a:ext>
            </a:extLst>
          </p:cNvPr>
          <p:cNvSpPr/>
          <p:nvPr/>
        </p:nvSpPr>
        <p:spPr>
          <a:xfrm>
            <a:off x="3567133" y="1793238"/>
            <a:ext cx="2425290" cy="2186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3B9599C-1F83-4AA0-A463-EFCFEBA8F93C}"/>
              </a:ext>
            </a:extLst>
          </p:cNvPr>
          <p:cNvSpPr/>
          <p:nvPr/>
        </p:nvSpPr>
        <p:spPr>
          <a:xfrm>
            <a:off x="708558" y="1793238"/>
            <a:ext cx="2425290" cy="2186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98F0EEB-8AE7-46A1-B7CC-15E4B1835834}"/>
              </a:ext>
            </a:extLst>
          </p:cNvPr>
          <p:cNvSpPr/>
          <p:nvPr/>
        </p:nvSpPr>
        <p:spPr>
          <a:xfrm>
            <a:off x="3576067" y="4319806"/>
            <a:ext cx="2425290" cy="2186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77FAB8-F5EB-48AB-BE25-8380159CD234}"/>
              </a:ext>
            </a:extLst>
          </p:cNvPr>
          <p:cNvSpPr/>
          <p:nvPr/>
        </p:nvSpPr>
        <p:spPr>
          <a:xfrm>
            <a:off x="0" y="499067"/>
            <a:ext cx="4845377" cy="780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CBE6B9-39D0-4991-8886-96038F697A1B}"/>
              </a:ext>
            </a:extLst>
          </p:cNvPr>
          <p:cNvSpPr txBox="1">
            <a:spLocks/>
          </p:cNvSpPr>
          <p:nvPr/>
        </p:nvSpPr>
        <p:spPr>
          <a:xfrm>
            <a:off x="8395" y="462875"/>
            <a:ext cx="4845377" cy="77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80581A-5793-481E-8E4A-721417424E2F}"/>
              </a:ext>
            </a:extLst>
          </p:cNvPr>
          <p:cNvSpPr txBox="1">
            <a:spLocks/>
          </p:cNvSpPr>
          <p:nvPr/>
        </p:nvSpPr>
        <p:spPr>
          <a:xfrm>
            <a:off x="7400925" y="818656"/>
            <a:ext cx="4791075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В яблочко со сплошной заливкой">
            <a:extLst>
              <a:ext uri="{FF2B5EF4-FFF2-40B4-BE49-F238E27FC236}">
                <a16:creationId xmlns:a16="http://schemas.microsoft.com/office/drawing/2014/main" id="{3C65914D-0B0C-43C7-8F64-22F5A98A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762" y="818655"/>
            <a:ext cx="771525" cy="77152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726454-D808-41AF-9156-CA61DEAD2031}"/>
              </a:ext>
            </a:extLst>
          </p:cNvPr>
          <p:cNvSpPr txBox="1">
            <a:spLocks/>
          </p:cNvSpPr>
          <p:nvPr/>
        </p:nvSpPr>
        <p:spPr>
          <a:xfrm>
            <a:off x="7346622" y="818655"/>
            <a:ext cx="4845378" cy="2186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 диагностики ВЛЭП, а именно обучить уже существующую нейросеть определять тип повреждений линейных изоляторов по конкретным изображениям.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F0357A1-B9AD-41F0-81A9-5EB63D79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665428"/>
            <a:ext cx="4791075" cy="31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63AA1-5085-45C7-AE4C-D9C5731413A7}"/>
              </a:ext>
            </a:extLst>
          </p:cNvPr>
          <p:cNvSpPr txBox="1"/>
          <p:nvPr/>
        </p:nvSpPr>
        <p:spPr>
          <a:xfrm>
            <a:off x="926939" y="2966408"/>
            <a:ext cx="198470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основные принципы работы нейронных сетей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E0458-09AA-4E11-8789-B66F287DF8BB}"/>
              </a:ext>
            </a:extLst>
          </p:cNvPr>
          <p:cNvSpPr txBox="1"/>
          <p:nvPr/>
        </p:nvSpPr>
        <p:spPr>
          <a:xfrm>
            <a:off x="3621651" y="2983817"/>
            <a:ext cx="235358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бучить нейросети в соответствии с исходными данными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A7802-D6CF-47A7-B3A1-EACE7DD755BF}"/>
              </a:ext>
            </a:extLst>
          </p:cNvPr>
          <p:cNvSpPr txBox="1"/>
          <p:nvPr/>
        </p:nvSpPr>
        <p:spPr>
          <a:xfrm>
            <a:off x="706647" y="5255100"/>
            <a:ext cx="242529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сравнительный анализ с аналогичными нейросетями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9D9D4-54A2-4168-BD28-24A0850F852D}"/>
              </a:ext>
            </a:extLst>
          </p:cNvPr>
          <p:cNvSpPr txBox="1"/>
          <p:nvPr/>
        </p:nvSpPr>
        <p:spPr>
          <a:xfrm>
            <a:off x="3567133" y="5412855"/>
            <a:ext cx="239969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роанализировать полученные данные и сделать вывод</a:t>
            </a:r>
          </a:p>
        </p:txBody>
      </p:sp>
      <p:pic>
        <p:nvPicPr>
          <p:cNvPr id="15" name="Рисунок 14" descr="Исследование со сплошной заливкой">
            <a:extLst>
              <a:ext uri="{FF2B5EF4-FFF2-40B4-BE49-F238E27FC236}">
                <a16:creationId xmlns:a16="http://schemas.microsoft.com/office/drawing/2014/main" id="{16907E4B-E299-4AEB-ADB7-0230C1393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113" y="4453672"/>
            <a:ext cx="825318" cy="825318"/>
          </a:xfrm>
          <a:prstGeom prst="rect">
            <a:avLst/>
          </a:prstGeom>
        </p:spPr>
      </p:pic>
      <p:pic>
        <p:nvPicPr>
          <p:cNvPr id="23" name="Рисунок 2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520CDFAD-004B-4A2B-9F26-9525D5184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2091" y="4364590"/>
            <a:ext cx="914400" cy="914400"/>
          </a:xfrm>
          <a:prstGeom prst="rect">
            <a:avLst/>
          </a:prstGeom>
        </p:spPr>
      </p:pic>
      <p:pic>
        <p:nvPicPr>
          <p:cNvPr id="25" name="Рисунок 24" descr="Микроскоп со сплошной заливкой">
            <a:extLst>
              <a:ext uri="{FF2B5EF4-FFF2-40B4-BE49-F238E27FC236}">
                <a16:creationId xmlns:a16="http://schemas.microsoft.com/office/drawing/2014/main" id="{9569DDCB-68D7-490A-A688-9CEF1FF32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2091" y="1962410"/>
            <a:ext cx="914400" cy="914400"/>
          </a:xfrm>
          <a:prstGeom prst="rect">
            <a:avLst/>
          </a:prstGeom>
        </p:spPr>
      </p:pic>
      <p:pic>
        <p:nvPicPr>
          <p:cNvPr id="27" name="Рисунок 26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C1844913-7045-41E3-8CDA-FCB464ED21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09782" y="1931328"/>
            <a:ext cx="914400" cy="914400"/>
          </a:xfrm>
          <a:prstGeom prst="rect">
            <a:avLst/>
          </a:prstGeom>
        </p:spPr>
      </p:pic>
      <p:pic>
        <p:nvPicPr>
          <p:cNvPr id="5" name="Рисунок 4" descr="Контрольный список со сплошной заливкой">
            <a:extLst>
              <a:ext uri="{FF2B5EF4-FFF2-40B4-BE49-F238E27FC236}">
                <a16:creationId xmlns:a16="http://schemas.microsoft.com/office/drawing/2014/main" id="{4B93D131-D937-4840-9FD4-8E23D8C312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0593" y="37234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2404F5-EDE1-4A4D-ABEA-6E8962DF6931}"/>
              </a:ext>
            </a:extLst>
          </p:cNvPr>
          <p:cNvSpPr/>
          <p:nvPr/>
        </p:nvSpPr>
        <p:spPr>
          <a:xfrm>
            <a:off x="0" y="705545"/>
            <a:ext cx="4845377" cy="7801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5E54DC-E755-452A-BA3D-EDA4D48E81AF}"/>
              </a:ext>
            </a:extLst>
          </p:cNvPr>
          <p:cNvSpPr txBox="1">
            <a:spLocks/>
          </p:cNvSpPr>
          <p:nvPr/>
        </p:nvSpPr>
        <p:spPr>
          <a:xfrm>
            <a:off x="0" y="714137"/>
            <a:ext cx="4845377" cy="77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02FC4B-3E64-44D7-8F80-EFBEB1751723}"/>
              </a:ext>
            </a:extLst>
          </p:cNvPr>
          <p:cNvSpPr/>
          <p:nvPr/>
        </p:nvSpPr>
        <p:spPr>
          <a:xfrm>
            <a:off x="6096000" y="1387054"/>
            <a:ext cx="2353751" cy="211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CAE113-FA76-4D22-AB5D-AE5C8F074A4C}"/>
              </a:ext>
            </a:extLst>
          </p:cNvPr>
          <p:cNvSpPr/>
          <p:nvPr/>
        </p:nvSpPr>
        <p:spPr>
          <a:xfrm>
            <a:off x="8922774" y="1387054"/>
            <a:ext cx="2353751" cy="211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0A837E-3CAF-419A-A174-8159961EDD7C}"/>
              </a:ext>
            </a:extLst>
          </p:cNvPr>
          <p:cNvSpPr/>
          <p:nvPr/>
        </p:nvSpPr>
        <p:spPr>
          <a:xfrm>
            <a:off x="6095999" y="3928692"/>
            <a:ext cx="2353751" cy="211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20A71B-0809-4C96-B5E7-37E9D11B0266}"/>
              </a:ext>
            </a:extLst>
          </p:cNvPr>
          <p:cNvSpPr/>
          <p:nvPr/>
        </p:nvSpPr>
        <p:spPr>
          <a:xfrm>
            <a:off x="8922773" y="3928692"/>
            <a:ext cx="2353751" cy="211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99348B-D0B3-471E-9E92-E9A508031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62"/>
          <a:stretch/>
        </p:blipFill>
        <p:spPr>
          <a:xfrm>
            <a:off x="0" y="4806821"/>
            <a:ext cx="4315991" cy="2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B35EA-6636-4DA3-ADCF-6A742212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7594E-D5CA-4277-AEAB-DF4AEFD3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51A2A-17C0-4501-B641-6D29D57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F7E8E-6F6B-4840-8B7D-6040C955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22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122</Words>
  <Application>Microsoft Office PowerPoint</Application>
  <PresentationFormat>Широкоэкранный</PresentationFormat>
  <Paragraphs>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Нейродиагностика ВЛЭП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ВЛЭП</dc:title>
  <dc:creator>Kity Plekhanova</dc:creator>
  <cp:lastModifiedBy>Kity Plekhanova</cp:lastModifiedBy>
  <cp:revision>19</cp:revision>
  <dcterms:created xsi:type="dcterms:W3CDTF">2023-10-06T20:27:08Z</dcterms:created>
  <dcterms:modified xsi:type="dcterms:W3CDTF">2023-10-16T13:53:31Z</dcterms:modified>
</cp:coreProperties>
</file>