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76" r:id="rId4"/>
    <p:sldId id="277" r:id="rId5"/>
    <p:sldId id="284" r:id="rId6"/>
    <p:sldId id="278" r:id="rId7"/>
    <p:sldId id="279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174" userDrawn="1">
          <p15:clr>
            <a:srgbClr val="A4A3A4"/>
          </p15:clr>
        </p15:guide>
        <p15:guide id="6" pos="361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633B"/>
    <a:srgbClr val="211F1F"/>
    <a:srgbClr val="818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86732" autoAdjust="0"/>
  </p:normalViewPr>
  <p:slideViewPr>
    <p:cSldViewPr snapToGrid="0" snapToObjects="1">
      <p:cViewPr varScale="1">
        <p:scale>
          <a:sx n="73" d="100"/>
          <a:sy n="73" d="100"/>
        </p:scale>
        <p:origin x="101" y="130"/>
      </p:cViewPr>
      <p:guideLst>
        <p:guide orient="horz" pos="2160"/>
        <p:guide pos="982"/>
        <p:guide orient="horz" pos="981"/>
        <p:guide orient="horz" pos="3952"/>
        <p:guide pos="7174"/>
        <p:guide pos="3613"/>
        <p:guide pos="3840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525" y="1815801"/>
            <a:ext cx="10394875" cy="1719141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solidFill>
                  <a:srgbClr val="211E1E"/>
                </a:solidFill>
                <a:latin typeface="Calleo-Trial SemiBold" pitchFamily="2" charset="0"/>
              </a:rPr>
              <a:t>Стенд </a:t>
            </a:r>
            <a:r>
              <a:rPr lang="ru-RU" sz="4400" b="1" dirty="0">
                <a:solidFill>
                  <a:srgbClr val="211E1E"/>
                </a:solidFill>
                <a:latin typeface="Calleo-Trial SemiBold" pitchFamily="2" charset="0"/>
              </a:rPr>
              <a:t>для многокритериального планирования и подготовки полетных заданий для группировок </a:t>
            </a:r>
            <a:r>
              <a:rPr lang="ru-RU" sz="4400" b="1" dirty="0" smtClean="0">
                <a:solidFill>
                  <a:srgbClr val="211E1E"/>
                </a:solidFill>
                <a:latin typeface="Calleo-Trial SemiBold" pitchFamily="2" charset="0"/>
              </a:rPr>
              <a:t>БПЛА </a:t>
            </a:r>
            <a:endParaRPr lang="ru-RU" sz="102800" b="1" dirty="0">
              <a:latin typeface="Calleo-Trial SemiBold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6" y="760931"/>
            <a:ext cx="2391719" cy="1178011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4226526-B9A2-4C46-BDF6-41AEF64A12D7}"/>
              </a:ext>
            </a:extLst>
          </p:cNvPr>
          <p:cNvSpPr txBox="1">
            <a:spLocks/>
          </p:cNvSpPr>
          <p:nvPr/>
        </p:nvSpPr>
        <p:spPr>
          <a:xfrm>
            <a:off x="1206366" y="1122363"/>
            <a:ext cx="747795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4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1FF9A6-5CBB-42A5-B185-235688CED8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629" y="3577649"/>
            <a:ext cx="2981219" cy="197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C2F110-302B-4DB9-A50D-C10D1D3977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181" y="3595376"/>
            <a:ext cx="2981219" cy="197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54D3F8-A084-4E8F-B3FF-0DBBAA2D2F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6" y="3577649"/>
            <a:ext cx="2986517" cy="197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072" y="559025"/>
            <a:ext cx="2568401" cy="13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Запрос/предложение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910168" y="1537617"/>
            <a:ext cx="10614455" cy="2110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lleo-Trial" pitchFamily="2" charset="0"/>
              </a:rPr>
              <a:t>Запросы:</a:t>
            </a:r>
            <a:endParaRPr lang="ru-RU" sz="2000" b="1" dirty="0">
              <a:latin typeface="Calleo-Trial" pitchFamily="2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lleo-Trial" pitchFamily="2" charset="0"/>
              </a:rPr>
              <a:t>Кооперация </a:t>
            </a:r>
            <a:r>
              <a:rPr lang="ru-RU" sz="2000" dirty="0">
                <a:latin typeface="Calleo-Trial" pitchFamily="2" charset="0"/>
              </a:rPr>
              <a:t>с другими </a:t>
            </a:r>
            <a:r>
              <a:rPr lang="ru-RU" sz="2000" dirty="0" smtClean="0">
                <a:latin typeface="Calleo-Trial" pitchFamily="2" charset="0"/>
              </a:rPr>
              <a:t>компаниями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lleo-Trial" pitchFamily="2" charset="0"/>
              </a:rPr>
              <a:t>В перспективе соглашение </a:t>
            </a:r>
            <a:r>
              <a:rPr lang="ru-RU" sz="2000" dirty="0">
                <a:latin typeface="Calleo-Trial" pitchFamily="2" charset="0"/>
              </a:rPr>
              <a:t>с </a:t>
            </a:r>
            <a:r>
              <a:rPr lang="ru-RU" sz="2000" dirty="0" smtClean="0">
                <a:latin typeface="Calleo-Trial" pitchFamily="2" charset="0"/>
              </a:rPr>
              <a:t>НТИ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lleo-Trial" pitchFamily="2" charset="0"/>
              </a:rPr>
              <a:t>Финансирование </a:t>
            </a:r>
            <a:r>
              <a:rPr lang="ru-RU" sz="2000" dirty="0">
                <a:latin typeface="Calleo-Trial" pitchFamily="2" charset="0"/>
              </a:rPr>
              <a:t>проекта Фондом </a:t>
            </a:r>
            <a:r>
              <a:rPr lang="ru-RU" sz="2000" dirty="0" smtClean="0">
                <a:latin typeface="Calleo-Trial" pitchFamily="2" charset="0"/>
              </a:rPr>
              <a:t>НТИ</a:t>
            </a:r>
            <a:endParaRPr lang="ru-RU" sz="2000" dirty="0">
              <a:latin typeface="Calleo-Trial" pitchFamily="2" charset="0"/>
            </a:endParaRPr>
          </a:p>
          <a:p>
            <a:endParaRPr lang="en-US" sz="2000" dirty="0" smtClean="0">
              <a:latin typeface="Calleo-Trial" pitchFamily="2" charset="0"/>
            </a:endParaRPr>
          </a:p>
          <a:p>
            <a:r>
              <a:rPr lang="ru-RU" sz="2000" b="1" dirty="0" smtClean="0">
                <a:latin typeface="Calleo-Trial" pitchFamily="2" charset="0"/>
              </a:rPr>
              <a:t>Текущие </a:t>
            </a:r>
            <a:r>
              <a:rPr lang="ru-RU" sz="2000" b="1" dirty="0">
                <a:latin typeface="Calleo-Trial" pitchFamily="2" charset="0"/>
              </a:rPr>
              <a:t>минимальные потребности: </a:t>
            </a:r>
          </a:p>
          <a:p>
            <a:r>
              <a:rPr lang="ru-RU" sz="2000" dirty="0">
                <a:latin typeface="Calleo-Trial" pitchFamily="2" charset="0"/>
              </a:rPr>
              <a:t>- </a:t>
            </a:r>
            <a:r>
              <a:rPr lang="ru-RU" sz="2000" dirty="0" smtClean="0">
                <a:latin typeface="Calleo-Trial" pitchFamily="2" charset="0"/>
              </a:rPr>
              <a:t>5 </a:t>
            </a:r>
            <a:r>
              <a:rPr lang="ru-RU" sz="2000" dirty="0">
                <a:latin typeface="Calleo-Trial" pitchFamily="2" charset="0"/>
              </a:rPr>
              <a:t>млн. руб. на </a:t>
            </a:r>
            <a:r>
              <a:rPr lang="ru-RU" sz="2000" dirty="0" smtClean="0">
                <a:latin typeface="Calleo-Trial" pitchFamily="2" charset="0"/>
              </a:rPr>
              <a:t>разработку готового решения</a:t>
            </a:r>
            <a:endParaRPr lang="ru-RU" sz="2000" dirty="0">
              <a:latin typeface="Calleo-Trial" pitchFamily="2" charset="0"/>
            </a:endParaRPr>
          </a:p>
          <a:p>
            <a:endParaRPr lang="ru-RU" sz="2000" dirty="0">
              <a:latin typeface="Calleo-Trial" pitchFamily="2" charset="0"/>
            </a:endParaRPr>
          </a:p>
          <a:p>
            <a:endParaRPr lang="ru-RU" sz="2000" dirty="0"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Контакты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444" y="3071970"/>
            <a:ext cx="752475" cy="302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8919" y="2164030"/>
            <a:ext cx="513960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ФГБОУ ВО «Самарский государственный технический университет»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443100, г. Самара, ул. Молодогвардейская, 244, Главный корпус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3423" y="3881876"/>
            <a:ext cx="224115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+7(846) 279-03-54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+7(937) 995-61-62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3422" y="4635037"/>
            <a:ext cx="24353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dek_fait@samgtu.ru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leo-Trial"/>
              <a:cs typeface="Arial"/>
              <a:sym typeface="Arial"/>
            </a:endParaRP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susarev_sergey@mail.ru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leo-T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423" y="5467458"/>
            <a:ext cx="243537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leo-Trial"/>
                <a:cs typeface="Arial"/>
                <a:sym typeface="Arial"/>
              </a:rPr>
              <a:t>https://samgtu.ru/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leo-Trial"/>
              <a:cs typeface="Arial"/>
              <a:sym typeface="Arial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85068" y="2295937"/>
            <a:ext cx="1745596" cy="3510073"/>
            <a:chOff x="683568" y="2499352"/>
            <a:chExt cx="1983692" cy="402599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9" y="3850778"/>
              <a:ext cx="1983691" cy="13135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Рисунок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99352"/>
              <a:ext cx="1983691" cy="13222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" y="5193502"/>
              <a:ext cx="1983691" cy="13318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9" name="Picture 37" descr="logo-ru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47" y="1514763"/>
            <a:ext cx="1168064" cy="5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365126"/>
            <a:ext cx="4973477" cy="450420"/>
          </a:xfrm>
        </p:spPr>
        <p:txBody>
          <a:bodyPr anchor="t">
            <a:normAutofit fontScale="90000"/>
          </a:bodyPr>
          <a:lstStyle/>
          <a:p>
            <a:r>
              <a:rPr lang="ru-RU" sz="2000" b="1" dirty="0">
                <a:latin typeface="Calleo-Trial SemiBold" pitchFamily="2" charset="0"/>
              </a:rPr>
              <a:t>Р</a:t>
            </a:r>
            <a:r>
              <a:rPr lang="ru-RU" sz="2000" b="1" dirty="0" smtClean="0">
                <a:latin typeface="Calleo-Trial SemiBold" pitchFamily="2" charset="0"/>
              </a:rPr>
              <a:t>ешаемая </a:t>
            </a:r>
            <a:r>
              <a:rPr lang="ru-RU" sz="2000" b="1" dirty="0" smtClean="0">
                <a:latin typeface="Calleo-Trial SemiBold" pitchFamily="2" charset="0"/>
              </a:rPr>
              <a:t>проблема и целевая аудитория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2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E13240-0769-8B4D-9240-8177A5DB4382}"/>
              </a:ext>
            </a:extLst>
          </p:cNvPr>
          <p:cNvSpPr txBox="1">
            <a:spLocks/>
          </p:cNvSpPr>
          <p:nvPr/>
        </p:nvSpPr>
        <p:spPr>
          <a:xfrm>
            <a:off x="9877452" y="5634681"/>
            <a:ext cx="1218918" cy="3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1808" y="1116755"/>
            <a:ext cx="39615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ru-RU" sz="2000" b="1" kern="0" dirty="0">
                <a:solidFill>
                  <a:srgbClr val="000000"/>
                </a:solidFill>
                <a:cs typeface="Arial"/>
                <a:sym typeface="Arial"/>
              </a:rPr>
              <a:t>Целевая аудитория:</a:t>
            </a:r>
          </a:p>
          <a:p>
            <a:pPr lvl="0" hangingPunct="0"/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B2G</a:t>
            </a:r>
            <a:endParaRPr lang="ru-RU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Министерство Обороны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МЧС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 err="1">
                <a:solidFill>
                  <a:srgbClr val="000000"/>
                </a:solidFill>
                <a:cs typeface="Arial"/>
                <a:sym typeface="Arial"/>
              </a:rPr>
              <a:t>Росприроднадзор</a:t>
            </a: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 и 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</a:rPr>
              <a:t>Рослесхоз</a:t>
            </a:r>
          </a:p>
          <a:p>
            <a:pPr lvl="0" hangingPunct="0"/>
            <a:r>
              <a:rPr lang="en-US" sz="2000" b="1" kern="0" dirty="0" smtClean="0">
                <a:solidFill>
                  <a:srgbClr val="000000"/>
                </a:solidFill>
                <a:cs typeface="Arial"/>
                <a:sym typeface="Arial"/>
              </a:rPr>
              <a:t>B2B</a:t>
            </a:r>
            <a:endParaRPr lang="ru-RU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Аграрный сектор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Мониторинг производственных площадок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Нефтегазовая 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</a:rPr>
              <a:t>отрасль</a:t>
            </a:r>
          </a:p>
          <a:p>
            <a:pPr lvl="0" hangingPunct="0"/>
            <a:r>
              <a:rPr lang="ru-RU" sz="2000" b="1" kern="0" dirty="0">
                <a:solidFill>
                  <a:srgbClr val="000000"/>
                </a:solidFill>
                <a:cs typeface="Arial"/>
                <a:sym typeface="Arial"/>
              </a:rPr>
              <a:t>Стейкхолдеры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Поставщики комплектующих для БПЛА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</a:rPr>
              <a:t>Органы, выдающие разрешение на полёты и съёмку</a:t>
            </a:r>
          </a:p>
          <a:p>
            <a:pPr lvl="0" hangingPunct="0"/>
            <a:endParaRPr lang="ru-RU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72" y="1208024"/>
            <a:ext cx="2975131" cy="198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1643" y="2867198"/>
            <a:ext cx="2974383" cy="198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20" y="4468998"/>
            <a:ext cx="2974383" cy="198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3616276" y="1208024"/>
            <a:ext cx="4216159" cy="1750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lleo-Trial SemiBold" pitchFamily="2" charset="0"/>
              </a:rPr>
              <a:t>Для </a:t>
            </a:r>
            <a:r>
              <a:rPr lang="ru-RU" sz="2000" dirty="0">
                <a:latin typeface="Calleo-Trial SemiBold" pitchFamily="2" charset="0"/>
              </a:rPr>
              <a:t>выполнения сложных и критически важных задач, когда на счету каждая секунда (разведка, поиск очага возгорания, поиск пострадавших и др.), требуется обеспечение согласованных совместных действий нескольких аппаратов в составе группы </a:t>
            </a:r>
            <a:endParaRPr lang="ru-RU" sz="200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4376026" y="3042590"/>
            <a:ext cx="3730455" cy="1534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lleo-Trial SemiBold" pitchFamily="2" charset="0"/>
              </a:rPr>
              <a:t>Для ручного </a:t>
            </a:r>
            <a:r>
              <a:rPr lang="ru-RU" sz="2000" dirty="0">
                <a:latin typeface="Calleo-Trial SemiBold" pitchFamily="2" charset="0"/>
              </a:rPr>
              <a:t>управления аппаратами требуется специальная подготовка, при этом практически невозможно эффективно вручную управлять большой группой устройств </a:t>
            </a:r>
            <a:endParaRPr lang="ru-RU" sz="200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3616276" y="4952067"/>
            <a:ext cx="3837403" cy="15586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alleo-Trial SemiBold" pitchFamily="2" charset="0"/>
              </a:rPr>
              <a:t>Инструменты автоматического  планирования и управления в реальном времени группами совместно действующих аппаратов </a:t>
            </a:r>
            <a:r>
              <a:rPr lang="ru-RU" sz="2000" dirty="0" smtClean="0">
                <a:latin typeface="Calleo-Trial SemiBold" pitchFamily="2" charset="0"/>
              </a:rPr>
              <a:t>отсутствуют</a:t>
            </a:r>
            <a:r>
              <a:rPr lang="ru-RU" sz="2000" dirty="0">
                <a:latin typeface="Calleo-Trial SemiBold" pitchFamily="2" charset="0"/>
              </a:rPr>
              <a:t>, скорость и качество решений ограничивается временем принятия решения Оператором</a:t>
            </a:r>
            <a:r>
              <a:rPr lang="ru-RU" sz="2000" dirty="0" smtClean="0">
                <a:latin typeface="Calleo-Trial SemiBold" pitchFamily="2" charset="0"/>
              </a:rPr>
              <a:t>.</a:t>
            </a:r>
            <a:endParaRPr lang="ru-RU" sz="2000" dirty="0">
              <a:latin typeface="Calleo-Tria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Описание предлагаемого </a:t>
            </a:r>
            <a:r>
              <a:rPr lang="ru-RU" sz="2000" b="1" dirty="0" smtClean="0">
                <a:latin typeface="Calleo-Trial SemiBold" pitchFamily="2" charset="0"/>
              </a:rPr>
              <a:t>решения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E13240-0769-8B4D-9240-8177A5DB4382}"/>
              </a:ext>
            </a:extLst>
          </p:cNvPr>
          <p:cNvSpPr txBox="1">
            <a:spLocks/>
          </p:cNvSpPr>
          <p:nvPr/>
        </p:nvSpPr>
        <p:spPr>
          <a:xfrm>
            <a:off x="9877452" y="5634681"/>
            <a:ext cx="1218918" cy="3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767DAB-9D94-4FAD-B365-4837DC1B4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59" y="2115573"/>
            <a:ext cx="5397105" cy="38229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1035438" y="1369254"/>
            <a:ext cx="4973345" cy="722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Calleo-Trial SemiBold" pitchFamily="2" charset="0"/>
              </a:rPr>
              <a:t>Программно-аппаратный </a:t>
            </a:r>
            <a:r>
              <a:rPr lang="ru-RU" sz="2000" dirty="0">
                <a:latin typeface="Calleo-Trial SemiBold" pitchFamily="2" charset="0"/>
              </a:rPr>
              <a:t>комплекс управления группой </a:t>
            </a:r>
            <a:r>
              <a:rPr lang="ru-RU" sz="2000" dirty="0" smtClean="0">
                <a:latin typeface="Calleo-Trial SemiBold" pitchFamily="2" charset="0"/>
              </a:rPr>
              <a:t>БПЛА</a:t>
            </a:r>
            <a:endParaRPr lang="ru-RU" sz="20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6306918" y="2580840"/>
            <a:ext cx="5161609" cy="30538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Calleo-Trial SemiBold" pitchFamily="2" charset="0"/>
              </a:rPr>
              <a:t>Возможность </a:t>
            </a:r>
            <a:r>
              <a:rPr lang="ru-RU" sz="2100" dirty="0">
                <a:latin typeface="Calleo-Trial SemiBold" pitchFamily="2" charset="0"/>
              </a:rPr>
              <a:t>выполнения задачи группой одновременно действующих аппаратов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alleo-Trial SemiBold" pitchFamily="2" charset="0"/>
              </a:rPr>
              <a:t>Возможность назначения задач группам разнородных БПЛА </a:t>
            </a:r>
            <a:endParaRPr lang="en-US" sz="2100" dirty="0" smtClean="0">
              <a:latin typeface="Calleo-Trial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Calleo-Trial SemiBold" pitchFamily="2" charset="0"/>
              </a:rPr>
              <a:t>Адаптаци</a:t>
            </a:r>
            <a:r>
              <a:rPr lang="ru-RU" sz="2100" dirty="0">
                <a:latin typeface="Calleo-Trial SemiBold" pitchFamily="2" charset="0"/>
              </a:rPr>
              <a:t>я</a:t>
            </a:r>
            <a:r>
              <a:rPr lang="ru-RU" sz="2100" dirty="0" smtClean="0">
                <a:latin typeface="Calleo-Trial SemiBold" pitchFamily="2" charset="0"/>
              </a:rPr>
              <a:t> </a:t>
            </a:r>
            <a:r>
              <a:rPr lang="ru-RU" sz="2100" dirty="0">
                <a:latin typeface="Calleo-Trial SemiBold" pitchFamily="2" charset="0"/>
              </a:rPr>
              <a:t>выполняемых полетных </a:t>
            </a:r>
            <a:r>
              <a:rPr lang="ru-RU" sz="2100" dirty="0" smtClean="0">
                <a:latin typeface="Calleo-Trial SemiBold" pitchFamily="2" charset="0"/>
              </a:rPr>
              <a:t>заданий</a:t>
            </a:r>
            <a:endParaRPr lang="ru-RU" sz="2100" dirty="0">
              <a:latin typeface="Calleo-Trial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Calleo-Trial SemiBold" pitchFamily="2" charset="0"/>
              </a:rPr>
              <a:t>Моделирование </a:t>
            </a:r>
            <a:r>
              <a:rPr lang="ru-RU" sz="2100" dirty="0">
                <a:latin typeface="Calleo-Trial SemiBold" pitchFamily="2" charset="0"/>
              </a:rPr>
              <a:t>процессов выполнения </a:t>
            </a:r>
            <a:r>
              <a:rPr lang="ru-RU" sz="2100" dirty="0" smtClean="0">
                <a:latin typeface="Calleo-Trial SemiBold" pitchFamily="2" charset="0"/>
              </a:rPr>
              <a:t>заданий </a:t>
            </a:r>
            <a:r>
              <a:rPr lang="ru-RU" sz="2100" dirty="0">
                <a:latin typeface="Calleo-Trial SemiBold" pitchFamily="2" charset="0"/>
              </a:rPr>
              <a:t>для анализа и оценки результатов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37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Анализ конкурентов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831710" y="1392089"/>
            <a:ext cx="10614455" cy="4860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900" b="1" dirty="0" smtClean="0">
                <a:latin typeface="Calleo-Trial" pitchFamily="2" charset="0"/>
              </a:rPr>
              <a:t>Зарубежные </a:t>
            </a:r>
            <a:r>
              <a:rPr lang="ru-RU" sz="1900" b="1" dirty="0">
                <a:latin typeface="Calleo-Trial" pitchFamily="2" charset="0"/>
              </a:rPr>
              <a:t>аналоги (непрямые):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Calleo-Trial" pitchFamily="2" charset="0"/>
              </a:rPr>
              <a:t>SWARM Challenge 2015-2016</a:t>
            </a:r>
            <a:r>
              <a:rPr lang="ru-RU" sz="1900" dirty="0">
                <a:latin typeface="Calleo-Trial" pitchFamily="2" charset="0"/>
              </a:rPr>
              <a:t>г.;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Calleo-Trial" pitchFamily="2" charset="0"/>
              </a:rPr>
              <a:t>HART (Heterogeneous Aerial Reconnaissance Team);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Calleo-Trial" pitchFamily="2" charset="0"/>
              </a:rPr>
              <a:t>CODE (Collaborative Operations in Denied Environment);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Calleo-Trial" pitchFamily="2" charset="0"/>
              </a:rPr>
              <a:t>LOCUST: Low-cost UAV Swarming Technology;</a:t>
            </a:r>
          </a:p>
          <a:p>
            <a:pPr>
              <a:lnSpc>
                <a:spcPct val="150000"/>
              </a:lnSpc>
            </a:pPr>
            <a:r>
              <a:rPr lang="en-US" sz="1900" dirty="0" err="1">
                <a:latin typeface="Calleo-Trial" pitchFamily="2" charset="0"/>
              </a:rPr>
              <a:t>CARACaS</a:t>
            </a:r>
            <a:r>
              <a:rPr lang="en-US" sz="1900" dirty="0">
                <a:latin typeface="Calleo-Trial" pitchFamily="2" charset="0"/>
              </a:rPr>
              <a:t>: Control Architecture for Robotics Command and Sensing;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Calleo-Trial" pitchFamily="2" charset="0"/>
              </a:rPr>
              <a:t>Swarm of 30 Drones, etc.</a:t>
            </a:r>
          </a:p>
          <a:p>
            <a:pPr>
              <a:lnSpc>
                <a:spcPct val="150000"/>
              </a:lnSpc>
            </a:pPr>
            <a:endParaRPr lang="en-US" sz="1900" dirty="0">
              <a:latin typeface="Calleo-Trial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900" b="1" dirty="0">
                <a:latin typeface="Calleo-Trial" pitchFamily="2" charset="0"/>
              </a:rPr>
              <a:t>Российские аналог</a:t>
            </a:r>
            <a:r>
              <a:rPr lang="ru-RU" sz="1900" b="1" dirty="0" smtClean="0">
                <a:latin typeface="Calleo-Trial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latin typeface="Calleo-Trial" pitchFamily="2" charset="0"/>
              </a:rPr>
              <a:t>Стая-93</a:t>
            </a:r>
          </a:p>
          <a:p>
            <a:pPr>
              <a:lnSpc>
                <a:spcPct val="150000"/>
              </a:lnSpc>
            </a:pPr>
            <a:endParaRPr lang="ru-RU" sz="1900" b="1" dirty="0" smtClean="0">
              <a:latin typeface="Calleo-Trial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900" b="1" dirty="0" smtClean="0">
                <a:latin typeface="Calleo-Trial" pitchFamily="2" charset="0"/>
              </a:rPr>
              <a:t>Основная особенность: </a:t>
            </a:r>
            <a:r>
              <a:rPr lang="ru-RU" sz="1900" dirty="0" smtClean="0">
                <a:latin typeface="Calleo-Trial" pitchFamily="2" charset="0"/>
              </a:rPr>
              <a:t>военное применение </a:t>
            </a:r>
            <a:endParaRPr lang="ru-RU" sz="1900" dirty="0">
              <a:latin typeface="Calleo-Trial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E13240-0769-8B4D-9240-8177A5DB4382}"/>
              </a:ext>
            </a:extLst>
          </p:cNvPr>
          <p:cNvSpPr txBox="1">
            <a:spLocks/>
          </p:cNvSpPr>
          <p:nvPr/>
        </p:nvSpPr>
        <p:spPr>
          <a:xfrm>
            <a:off x="9867260" y="5447493"/>
            <a:ext cx="1218918" cy="3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Рынок и бизнес-модель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E13240-0769-8B4D-9240-8177A5DB4382}"/>
              </a:ext>
            </a:extLst>
          </p:cNvPr>
          <p:cNvSpPr txBox="1">
            <a:spLocks/>
          </p:cNvSpPr>
          <p:nvPr/>
        </p:nvSpPr>
        <p:spPr>
          <a:xfrm>
            <a:off x="9867260" y="5447493"/>
            <a:ext cx="1218918" cy="3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6D57E69-63C9-EB5E-DCEB-8BC2F1B09688}"/>
              </a:ext>
            </a:extLst>
          </p:cNvPr>
          <p:cNvSpPr/>
          <p:nvPr/>
        </p:nvSpPr>
        <p:spPr>
          <a:xfrm>
            <a:off x="282747" y="1446304"/>
            <a:ext cx="2958071" cy="2855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244;p28">
            <a:extLst>
              <a:ext uri="{FF2B5EF4-FFF2-40B4-BE49-F238E27FC236}">
                <a16:creationId xmlns:a16="http://schemas.microsoft.com/office/drawing/2014/main" id="{E1C13BB0-6D35-46F8-7749-CBEDF949889D}"/>
              </a:ext>
            </a:extLst>
          </p:cNvPr>
          <p:cNvSpPr/>
          <p:nvPr/>
        </p:nvSpPr>
        <p:spPr>
          <a:xfrm>
            <a:off x="540317" y="1968318"/>
            <a:ext cx="2476263" cy="2333937"/>
          </a:xfrm>
          <a:prstGeom prst="ellipse">
            <a:avLst/>
          </a:prstGeom>
          <a:solidFill>
            <a:srgbClr val="BFBFB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45;p28">
            <a:extLst>
              <a:ext uri="{FF2B5EF4-FFF2-40B4-BE49-F238E27FC236}">
                <a16:creationId xmlns:a16="http://schemas.microsoft.com/office/drawing/2014/main" id="{A31F3B94-D0E8-7BB2-6122-7F4E88F7A49E}"/>
              </a:ext>
            </a:extLst>
          </p:cNvPr>
          <p:cNvSpPr/>
          <p:nvPr/>
        </p:nvSpPr>
        <p:spPr>
          <a:xfrm>
            <a:off x="847552" y="2527602"/>
            <a:ext cx="1823477" cy="1774653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47;p28">
            <a:extLst>
              <a:ext uri="{FF2B5EF4-FFF2-40B4-BE49-F238E27FC236}">
                <a16:creationId xmlns:a16="http://schemas.microsoft.com/office/drawing/2014/main" id="{10402989-2839-9EF3-DD29-7F6D34DACD23}"/>
              </a:ext>
            </a:extLst>
          </p:cNvPr>
          <p:cNvSpPr txBox="1"/>
          <p:nvPr/>
        </p:nvSpPr>
        <p:spPr>
          <a:xfrm>
            <a:off x="941577" y="1418016"/>
            <a:ext cx="1673741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r>
              <a:rPr lang="en-US" sz="1600" b="1" dirty="0" smtClean="0">
                <a:solidFill>
                  <a:schemeClr val="dk1"/>
                </a:solidFill>
                <a:latin typeface="Calleo-Trial"/>
                <a:ea typeface="Calibri"/>
                <a:cs typeface="Calibri"/>
                <a:sym typeface="Calibri"/>
              </a:rPr>
              <a:t>50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млрд рублей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8;p28">
            <a:extLst>
              <a:ext uri="{FF2B5EF4-FFF2-40B4-BE49-F238E27FC236}">
                <a16:creationId xmlns:a16="http://schemas.microsoft.com/office/drawing/2014/main" id="{70AFFBE1-41CA-F186-14C0-5C045B90DF10}"/>
              </a:ext>
            </a:extLst>
          </p:cNvPr>
          <p:cNvSpPr txBox="1"/>
          <p:nvPr/>
        </p:nvSpPr>
        <p:spPr>
          <a:xfrm>
            <a:off x="956336" y="2008505"/>
            <a:ext cx="1652997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3,36 </a:t>
            </a: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млрд рублей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49;p28">
            <a:extLst>
              <a:ext uri="{FF2B5EF4-FFF2-40B4-BE49-F238E27FC236}">
                <a16:creationId xmlns:a16="http://schemas.microsoft.com/office/drawing/2014/main" id="{A8FE80BD-4ED1-246F-7E97-ECC47181EA64}"/>
              </a:ext>
            </a:extLst>
          </p:cNvPr>
          <p:cNvSpPr txBox="1"/>
          <p:nvPr/>
        </p:nvSpPr>
        <p:spPr>
          <a:xfrm>
            <a:off x="1073248" y="3079433"/>
            <a:ext cx="1307622" cy="103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630 млн </a:t>
            </a: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endParaRPr sz="1600" b="1" dirty="0">
              <a:solidFill>
                <a:schemeClr val="dk1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algn="ctr"/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8;p28">
            <a:extLst>
              <a:ext uri="{FF2B5EF4-FFF2-40B4-BE49-F238E27FC236}">
                <a16:creationId xmlns:a16="http://schemas.microsoft.com/office/drawing/2014/main" id="{C96B98BE-0E24-412F-B032-C79347591B17}"/>
              </a:ext>
            </a:extLst>
          </p:cNvPr>
          <p:cNvSpPr txBox="1"/>
          <p:nvPr/>
        </p:nvSpPr>
        <p:spPr>
          <a:xfrm>
            <a:off x="2671029" y="3777527"/>
            <a:ext cx="3225745" cy="91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marL="5051" marR="1155" lvl="0" algn="ctr"/>
            <a:r>
              <a:rPr lang="ru-RU" dirty="0" smtClean="0">
                <a:solidFill>
                  <a:srgbClr val="211E1E"/>
                </a:solidFill>
                <a:ea typeface="Calibri"/>
                <a:cs typeface="Calibri"/>
                <a:sym typeface="Calibri"/>
              </a:rPr>
              <a:t>Достижимый </a:t>
            </a:r>
            <a:r>
              <a:rPr lang="ru-RU" dirty="0">
                <a:solidFill>
                  <a:srgbClr val="211E1E"/>
                </a:solidFill>
                <a:ea typeface="Calibri"/>
                <a:cs typeface="Calibri"/>
                <a:sym typeface="Calibri"/>
              </a:rPr>
              <a:t>рынок в РФ</a:t>
            </a:r>
            <a:endParaRPr lang="ru-RU" sz="700" dirty="0">
              <a:solidFill>
                <a:srgbClr val="211E1E"/>
              </a:solidFill>
              <a:latin typeface="Calleo-Trial"/>
              <a:ea typeface="Calibri"/>
              <a:cs typeface="Calibri"/>
              <a:sym typeface="Calibri"/>
            </a:endParaRPr>
          </a:p>
          <a:p>
            <a:pPr marL="5051" marR="1155" algn="ctr"/>
            <a:endParaRPr lang="ru-RU" dirty="0">
              <a:ea typeface="Calibri"/>
              <a:cs typeface="Calibri"/>
              <a:sym typeface="Calibri"/>
            </a:endParaRPr>
          </a:p>
          <a:p>
            <a:pPr marL="5051" marR="1155" algn="ctr"/>
            <a:endParaRPr sz="700" dirty="0">
              <a:latin typeface="Calibri"/>
              <a:ea typeface="Calibri"/>
              <a:cs typeface="Calibri"/>
              <a:sym typeface="Calibri"/>
            </a:endParaRPr>
          </a:p>
          <a:p>
            <a:pPr marL="5051" marR="54114">
              <a:spcBef>
                <a:spcPts val="225"/>
              </a:spcBef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 txBox="1">
            <a:spLocks/>
          </p:cNvSpPr>
          <p:nvPr/>
        </p:nvSpPr>
        <p:spPr>
          <a:xfrm>
            <a:off x="2779813" y="1484249"/>
            <a:ext cx="3291830" cy="13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51" marR="1155" algn="ctr"/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Общий рынок БПЛА в РФ (прогноз на конец 2023 г.)</a:t>
            </a:r>
            <a:endParaRPr lang="ru-RU" sz="1800" dirty="0">
              <a:latin typeface="Calleo-Trial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8861" y="2491517"/>
            <a:ext cx="3212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51" marR="1155" algn="ctr"/>
            <a:r>
              <a:rPr lang="ru-RU" dirty="0" smtClean="0">
                <a:ea typeface="Calibri"/>
                <a:cs typeface="Calibri"/>
                <a:sym typeface="Calibri"/>
              </a:rPr>
              <a:t>Доступный </a:t>
            </a:r>
            <a:r>
              <a:rPr lang="ru-RU" dirty="0">
                <a:ea typeface="Calibri"/>
                <a:cs typeface="Calibri"/>
                <a:sym typeface="Calibri"/>
              </a:rPr>
              <a:t>рынок (мониторинга с помощью БПЛА) в РФ</a:t>
            </a:r>
            <a:endParaRPr lang="ru-RU" sz="700" dirty="0">
              <a:latin typeface="Calleo-Trial"/>
              <a:ea typeface="Calibri"/>
              <a:cs typeface="Calibri"/>
              <a:sym typeface="Calibri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6198943" y="1122885"/>
            <a:ext cx="5996432" cy="262687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/>
              <a:t>Линейка продуктов: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Готовое решение «под ключ» (База: стенд + три </a:t>
            </a:r>
            <a:r>
              <a:rPr lang="ru-RU" sz="1600" dirty="0" err="1" smtClean="0"/>
              <a:t>дрона</a:t>
            </a:r>
            <a:r>
              <a:rPr lang="ru-RU" sz="1600" dirty="0" smtClean="0"/>
              <a:t>)</a:t>
            </a:r>
            <a:endParaRPr lang="ru-RU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Частные решения (индивидуальные предложения в зависимости от уже имеющегося у заказчика оборудования)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Услуги аудита, обучения, технической поддержки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Услуги мониторинга объектов силами компании</a:t>
            </a:r>
            <a:endParaRPr lang="ru-RU" sz="1600" dirty="0"/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6189817" y="3306935"/>
            <a:ext cx="6083290" cy="222150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/>
              <a:t>Каналы </a:t>
            </a:r>
            <a:r>
              <a:rPr lang="ru-RU" sz="1600" b="1" dirty="0" smtClean="0"/>
              <a:t>продаж и продвижения: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/>
              <a:t>Прямые переговоры и продажи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/>
              <a:t>Профильные мероприятия (конференции, форумы, выставки)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/>
              <a:t>Бизнес-платформы (Деловая Россия, Опора России, Новая Формация)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/>
              <a:t>НТИ</a:t>
            </a:r>
            <a:endParaRPr lang="ru-RU" sz="1600" dirty="0"/>
          </a:p>
        </p:txBody>
      </p:sp>
      <p:sp>
        <p:nvSpPr>
          <p:cNvPr id="40" name="Объект 1"/>
          <p:cNvSpPr txBox="1">
            <a:spLocks/>
          </p:cNvSpPr>
          <p:nvPr/>
        </p:nvSpPr>
        <p:spPr>
          <a:xfrm>
            <a:off x="540317" y="4396582"/>
            <a:ext cx="6056147" cy="246209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ru-RU" sz="1600" b="1" dirty="0" smtClean="0"/>
              <a:t>Доходы: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Доходы от прямых продаж продукции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Доходы </a:t>
            </a:r>
            <a:r>
              <a:rPr lang="ru-RU" sz="1600" dirty="0" smtClean="0"/>
              <a:t>от оказания услуг</a:t>
            </a:r>
          </a:p>
          <a:p>
            <a:pPr marL="0" indent="0">
              <a:buNone/>
            </a:pPr>
            <a:r>
              <a:rPr lang="ru-RU" sz="1600" b="1" dirty="0" smtClean="0"/>
              <a:t>Расходы</a:t>
            </a:r>
            <a:r>
              <a:rPr lang="ru-RU" sz="16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Оплата труда команды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Закупка комплектующих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Аренда производственных </a:t>
            </a:r>
            <a:r>
              <a:rPr lang="ru-RU" sz="1600" dirty="0" smtClean="0"/>
              <a:t>помещений</a:t>
            </a:r>
            <a:endParaRPr lang="ru-RU" sz="16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6198943" y="5550936"/>
            <a:ext cx="557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Защита: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патентов и свидетельств о гос. регистрации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в единый реестр отечественного ПО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Текущий статус проекта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1549609" y="1473204"/>
            <a:ext cx="8582682" cy="568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alleo-Trial" pitchFamily="2" charset="0"/>
              </a:rPr>
              <a:t>	</a:t>
            </a:r>
            <a:r>
              <a:rPr lang="ru-RU" sz="2000" b="1" dirty="0" smtClean="0">
                <a:latin typeface="Calleo-Trial" pitchFamily="2" charset="0"/>
              </a:rPr>
              <a:t>П</a:t>
            </a:r>
            <a:r>
              <a:rPr lang="ru-RU" sz="2000" b="1" dirty="0" smtClean="0">
                <a:latin typeface="Calleo-Trial" pitchFamily="2" charset="0"/>
              </a:rPr>
              <a:t>рототип </a:t>
            </a:r>
            <a:r>
              <a:rPr lang="ru-RU" sz="2000" b="1" dirty="0">
                <a:latin typeface="Calleo-Trial" pitchFamily="2" charset="0"/>
              </a:rPr>
              <a:t>системы управления группировкой </a:t>
            </a:r>
            <a:r>
              <a:rPr lang="ru-RU" sz="2000" b="1" dirty="0" smtClean="0">
                <a:latin typeface="Calleo-Trial" pitchFamily="2" charset="0"/>
              </a:rPr>
              <a:t>БПЛА (</a:t>
            </a:r>
            <a:r>
              <a:rPr lang="en-US" sz="2000" b="1" dirty="0" smtClean="0">
                <a:latin typeface="Calleo-Trial" pitchFamily="2" charset="0"/>
              </a:rPr>
              <a:t>TRL</a:t>
            </a:r>
            <a:r>
              <a:rPr lang="ru-RU" sz="2000" b="1" dirty="0" smtClean="0">
                <a:latin typeface="Calleo-Trial" pitchFamily="2" charset="0"/>
              </a:rPr>
              <a:t> 7)</a:t>
            </a:r>
            <a:endParaRPr lang="ru-RU" sz="2000" b="1" dirty="0">
              <a:latin typeface="Calleo-Trial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6E13240-0769-8B4D-9240-8177A5DB4382}"/>
              </a:ext>
            </a:extLst>
          </p:cNvPr>
          <p:cNvSpPr txBox="1">
            <a:spLocks/>
          </p:cNvSpPr>
          <p:nvPr/>
        </p:nvSpPr>
        <p:spPr>
          <a:xfrm>
            <a:off x="9867260" y="5447493"/>
            <a:ext cx="1218918" cy="3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CB87B5-F768-F04C-B798-9F9E8A8AC5E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108920" y="1445289"/>
            <a:ext cx="1175030" cy="5961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F72650-94E2-4B36-8D74-DC16B87433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047" y="2123412"/>
            <a:ext cx="3934774" cy="242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1108920" y="4966640"/>
            <a:ext cx="10083288" cy="1701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leo-Trial" pitchFamily="2" charset="0"/>
              </a:rPr>
              <a:t>Мультиагентное </a:t>
            </a:r>
            <a:r>
              <a:rPr lang="ru-RU" sz="1800" dirty="0">
                <a:latin typeface="Calleo-Trial" pitchFamily="2" charset="0"/>
              </a:rPr>
              <a:t>распределенное планирование посредством переговоров БПЛА </a:t>
            </a:r>
            <a:r>
              <a:rPr lang="ru-RU" sz="1800" dirty="0" smtClean="0">
                <a:latin typeface="Calleo-Trial" pitchFamily="2" charset="0"/>
              </a:rPr>
              <a:t>группы</a:t>
            </a:r>
          </a:p>
          <a:p>
            <a:endParaRPr lang="ru-RU" sz="1800" dirty="0" smtClean="0">
              <a:latin typeface="Calleo-Trial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leo-Trial" pitchFamily="2" charset="0"/>
              </a:rPr>
              <a:t>Согласованное </a:t>
            </a:r>
            <a:r>
              <a:rPr lang="ru-RU" sz="1800" dirty="0">
                <a:latin typeface="Calleo-Trial" pitchFamily="2" charset="0"/>
              </a:rPr>
              <a:t>построение полетных заданий для каждого </a:t>
            </a:r>
            <a:r>
              <a:rPr lang="ru-RU" sz="1800" dirty="0" smtClean="0">
                <a:latin typeface="Calleo-Trial" pitchFamily="2" charset="0"/>
              </a:rPr>
              <a:t>БПЛА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Calleo-Trial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lleo-Trial" pitchFamily="2" charset="0"/>
              </a:rPr>
              <a:t>Выполнение поставленных задач происходит в автоматическом режиме, оператор при этом ответственен за назначение целей задания и за контроль поступающей информации</a:t>
            </a:r>
            <a:endParaRPr lang="ru-RU" sz="1800" dirty="0">
              <a:latin typeface="Calleo-Trial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184" y="2113364"/>
            <a:ext cx="3874107" cy="24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Команда и компетенции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6615455" y="4671898"/>
            <a:ext cx="8928992" cy="563356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Седов Александр,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маркетолог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91683" y="4675248"/>
            <a:ext cx="2844539" cy="563356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Сусарев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Сергей</a:t>
            </a: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руководитель проекта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255" y="2272327"/>
            <a:ext cx="2089423" cy="2089423"/>
          </a:xfrm>
          <a:prstGeom prst="rect">
            <a:avLst/>
          </a:prstGeom>
        </p:spPr>
      </p:pic>
      <p:pic>
        <p:nvPicPr>
          <p:cNvPr id="15" name="Google Shape;228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7265" y="2403445"/>
            <a:ext cx="1963397" cy="19946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бъект 1"/>
          <p:cNvSpPr txBox="1">
            <a:spLocks/>
          </p:cNvSpPr>
          <p:nvPr/>
        </p:nvSpPr>
        <p:spPr>
          <a:xfrm>
            <a:off x="3645157" y="4675248"/>
            <a:ext cx="2429617" cy="9285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Панов Александр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бизнес-аналитик,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специалист поддержки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8781999" y="4587426"/>
            <a:ext cx="3565520" cy="80619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Кайзеров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Евгений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ведущий разработчик ПО</a:t>
            </a: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2845208" y="6025720"/>
            <a:ext cx="6532057" cy="42415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Производственный </a:t>
            </a:r>
            <a:r>
              <a:rPr lang="ru-RU" sz="1600" dirty="0" smtClean="0"/>
              <a:t>персонал – 3 человека на начальном этапе</a:t>
            </a:r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575" y="2315932"/>
            <a:ext cx="2159950" cy="2176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083" y="2272327"/>
            <a:ext cx="2293147" cy="22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Результаты Акселератора НТИ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518629" y="1484879"/>
            <a:ext cx="11084792" cy="1752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leo-Trial" pitchFamily="2" charset="0"/>
              </a:rPr>
              <a:t>Проанализирован рынок и составлена бизнес-модель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leo-Trial" pitchFamily="2" charset="0"/>
              </a:rPr>
              <a:t>Проведены переговоры с потенциальными потребителями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leo-Trial" pitchFamily="2" charset="0"/>
              </a:rPr>
              <a:t>Проработаны дальнейшие перспективы проекта</a:t>
            </a:r>
            <a:endParaRPr lang="en-US" sz="2000" dirty="0" smtClean="0">
              <a:latin typeface="Calleo-Trial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leo-Trial" pitchFamily="2" charset="0"/>
              </a:rPr>
              <a:t>Разработана дорожная карта</a:t>
            </a:r>
            <a:endParaRPr lang="ru-RU" sz="2000" dirty="0" smtClean="0">
              <a:latin typeface="Calleo-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7568631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Дорожная карта (план развития)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739346" y="1038556"/>
            <a:ext cx="10875844" cy="2675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Calleo-Trial" pitchFamily="2" charset="0"/>
              </a:rPr>
              <a:t>Продукт: </a:t>
            </a:r>
          </a:p>
          <a:p>
            <a:r>
              <a:rPr lang="ru-RU" sz="2000" dirty="0" smtClean="0">
                <a:latin typeface="Calleo-Trial" pitchFamily="2" charset="0"/>
              </a:rPr>
              <a:t>Формирование </a:t>
            </a:r>
            <a:r>
              <a:rPr lang="ru-RU" sz="2000" dirty="0">
                <a:latin typeface="Calleo-Trial" pitchFamily="2" charset="0"/>
              </a:rPr>
              <a:t>базовой </a:t>
            </a:r>
            <a:r>
              <a:rPr lang="ru-RU" sz="2000" dirty="0" smtClean="0">
                <a:latin typeface="Calleo-Trial" pitchFamily="2" charset="0"/>
              </a:rPr>
              <a:t>коммерческой версии </a:t>
            </a:r>
            <a:r>
              <a:rPr lang="ru-RU" sz="2000" dirty="0">
                <a:latin typeface="Calleo-Trial" pitchFamily="2" charset="0"/>
              </a:rPr>
              <a:t>продукта для вывода на </a:t>
            </a:r>
            <a:r>
              <a:rPr lang="ru-RU" sz="2000" dirty="0" smtClean="0">
                <a:latin typeface="Calleo-Trial" pitchFamily="2" charset="0"/>
              </a:rPr>
              <a:t>рынок - 9.2023</a:t>
            </a:r>
          </a:p>
          <a:p>
            <a:r>
              <a:rPr lang="ru-RU" sz="2000" dirty="0">
                <a:latin typeface="Calleo-Trial" pitchFamily="2" charset="0"/>
              </a:rPr>
              <a:t>Доработка логики планирования заданий с учетом погодных условий (ветра) и трёхмерных карт рельефа местности </a:t>
            </a:r>
            <a:r>
              <a:rPr lang="ru-RU" sz="2000" dirty="0" smtClean="0">
                <a:latin typeface="Calleo-Trial" pitchFamily="2" charset="0"/>
              </a:rPr>
              <a:t>– 12.2023</a:t>
            </a:r>
          </a:p>
          <a:p>
            <a:r>
              <a:rPr lang="ru-RU" sz="2000" dirty="0">
                <a:latin typeface="Calleo-Trial" pitchFamily="2" charset="0"/>
              </a:rPr>
              <a:t>Разработка интеграции с новыми версиями полетных контроллеров и одноплатных </a:t>
            </a:r>
            <a:r>
              <a:rPr lang="ru-RU" sz="2000" dirty="0" smtClean="0">
                <a:latin typeface="Calleo-Trial" pitchFamily="2" charset="0"/>
              </a:rPr>
              <a:t>компьютеров -12.2023</a:t>
            </a:r>
          </a:p>
          <a:p>
            <a:r>
              <a:rPr lang="ru-RU" sz="2000" b="1" dirty="0" smtClean="0">
                <a:latin typeface="Calleo-Trial" pitchFamily="2" charset="0"/>
              </a:rPr>
              <a:t>Продажи/клиенты</a:t>
            </a:r>
          </a:p>
          <a:p>
            <a:r>
              <a:rPr lang="ru-RU" sz="2000" dirty="0">
                <a:latin typeface="Calleo-Trial" pitchFamily="2" charset="0"/>
              </a:rPr>
              <a:t>Проведение встреч с восемью потенциальными </a:t>
            </a:r>
            <a:r>
              <a:rPr lang="ru-RU" sz="2000" dirty="0" smtClean="0">
                <a:latin typeface="Calleo-Trial" pitchFamily="2" charset="0"/>
              </a:rPr>
              <a:t>клиентами – 4.2024</a:t>
            </a:r>
          </a:p>
          <a:p>
            <a:r>
              <a:rPr lang="ru-RU" sz="2000" dirty="0">
                <a:latin typeface="Calleo-Trial" pitchFamily="2" charset="0"/>
              </a:rPr>
              <a:t>Продажа продукта двум </a:t>
            </a:r>
            <a:r>
              <a:rPr lang="ru-RU" sz="2000" dirty="0" smtClean="0">
                <a:latin typeface="Calleo-Trial" pitchFamily="2" charset="0"/>
              </a:rPr>
              <a:t>заказчикам (B2B) – 6.2024</a:t>
            </a:r>
          </a:p>
          <a:p>
            <a:r>
              <a:rPr lang="ru-RU" sz="2000" b="1" dirty="0" smtClean="0">
                <a:latin typeface="Calleo-Trial" pitchFamily="2" charset="0"/>
              </a:rPr>
              <a:t>Финансы</a:t>
            </a:r>
          </a:p>
          <a:p>
            <a:r>
              <a:rPr lang="ru-RU" sz="2000" dirty="0">
                <a:latin typeface="Calleo-Trial" pitchFamily="2" charset="0"/>
              </a:rPr>
              <a:t>Привлечение внешнего финансирования в размере не менее </a:t>
            </a:r>
            <a:r>
              <a:rPr lang="ru-RU" sz="2000" dirty="0" smtClean="0">
                <a:latin typeface="Calleo-Trial" pitchFamily="2" charset="0"/>
              </a:rPr>
              <a:t>5 </a:t>
            </a:r>
            <a:r>
              <a:rPr lang="ru-RU" sz="2000" dirty="0">
                <a:latin typeface="Calleo-Trial" pitchFamily="2" charset="0"/>
              </a:rPr>
              <a:t>млн. руб</a:t>
            </a:r>
            <a:r>
              <a:rPr lang="ru-RU" sz="2000" dirty="0" smtClean="0">
                <a:latin typeface="Calleo-Trial" pitchFamily="2" charset="0"/>
              </a:rPr>
              <a:t>. – 11.2023</a:t>
            </a:r>
          </a:p>
          <a:p>
            <a:r>
              <a:rPr lang="ru-RU" sz="2000" b="1" dirty="0" smtClean="0">
                <a:latin typeface="Calleo-Trial" pitchFamily="2" charset="0"/>
              </a:rPr>
              <a:t>Команда</a:t>
            </a:r>
          </a:p>
          <a:p>
            <a:r>
              <a:rPr lang="ru-RU" sz="2000" dirty="0">
                <a:latin typeface="Calleo-Trial" pitchFamily="2" charset="0"/>
              </a:rPr>
              <a:t>Привлечение в команду </a:t>
            </a:r>
            <a:r>
              <a:rPr lang="ru-RU" sz="2000" dirty="0" smtClean="0">
                <a:latin typeface="Calleo-Trial" pitchFamily="2" charset="0"/>
              </a:rPr>
              <a:t>дополнительных разработчиков -12.2023</a:t>
            </a:r>
          </a:p>
          <a:p>
            <a:endParaRPr lang="ru-RU" sz="2000" dirty="0" smtClean="0">
              <a:latin typeface="Calleo-Trial" pitchFamily="2" charset="0"/>
            </a:endParaRPr>
          </a:p>
          <a:p>
            <a:endParaRPr lang="ru-RU" sz="2000" dirty="0">
              <a:latin typeface="Calleo-Trial" pitchFamily="2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CA6EE25A-3739-412F-9B85-D92F0E492B2C}"/>
              </a:ext>
            </a:extLst>
          </p:cNvPr>
          <p:cNvSpPr>
            <a:spLocks noGrp="1"/>
          </p:cNvSpPr>
          <p:nvPr/>
        </p:nvSpPr>
        <p:spPr bwMode="auto">
          <a:xfrm>
            <a:off x="765064" y="3577107"/>
            <a:ext cx="10856707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ysClr val="windowText" lastClr="000000"/>
                </a:solidFill>
                <a:latin typeface="Calibri"/>
              </a:rPr>
              <a:t>Перспектива - </a:t>
            </a:r>
            <a:r>
              <a:rPr lang="ru-RU" sz="1800" dirty="0" smtClean="0">
                <a:solidFill>
                  <a:sysClr val="windowText" lastClr="000000"/>
                </a:solidFill>
                <a:latin typeface="Calibri"/>
              </a:rPr>
              <a:t>общая </a:t>
            </a:r>
            <a:r>
              <a:rPr lang="ru-RU" sz="1800" dirty="0">
                <a:solidFill>
                  <a:sysClr val="windowText" lastClr="000000"/>
                </a:solidFill>
                <a:latin typeface="Calibri"/>
              </a:rPr>
              <a:t>задача создания универсальной платформы согласованного управления </a:t>
            </a:r>
            <a:r>
              <a:rPr lang="ru-RU" sz="1800" dirty="0" smtClean="0">
                <a:solidFill>
                  <a:sysClr val="windowText" lastClr="000000"/>
                </a:solidFill>
                <a:latin typeface="Calibri"/>
              </a:rPr>
              <a:t>группировками </a:t>
            </a:r>
            <a:r>
              <a:rPr lang="ru-RU" sz="1800" dirty="0">
                <a:solidFill>
                  <a:sysClr val="windowText" lastClr="000000"/>
                </a:solidFill>
                <a:latin typeface="Calibri"/>
              </a:rPr>
              <a:t>(«роями») </a:t>
            </a:r>
            <a:r>
              <a:rPr lang="ru-RU" sz="1800" dirty="0" smtClean="0">
                <a:solidFill>
                  <a:sysClr val="windowText" lastClr="000000"/>
                </a:solidFill>
                <a:latin typeface="Calibri"/>
              </a:rPr>
              <a:t>распределенных робототехнических комплексов </a:t>
            </a:r>
            <a:r>
              <a:rPr lang="ru-RU" sz="1800" b="1" dirty="0" smtClean="0">
                <a:solidFill>
                  <a:sysClr val="windowText" lastClr="000000"/>
                </a:solidFill>
                <a:latin typeface="Calibri"/>
              </a:rPr>
              <a:t>-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1. 2025 </a:t>
            </a:r>
            <a:endParaRPr lang="en-US" sz="1800" b="1" dirty="0">
              <a:solidFill>
                <a:sysClr val="windowText" lastClr="000000"/>
              </a:solidFill>
              <a:latin typeface="Calleo-Trial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EE41B169-6C99-4DC9-85DC-9712FD8CCCA4}"/>
              </a:ext>
            </a:extLst>
          </p:cNvPr>
          <p:cNvSpPr txBox="1">
            <a:spLocks/>
          </p:cNvSpPr>
          <p:nvPr/>
        </p:nvSpPr>
        <p:spPr bwMode="auto">
          <a:xfrm>
            <a:off x="1224076" y="4096550"/>
            <a:ext cx="4310092" cy="6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hangingPunct="1">
              <a:spcBef>
                <a:spcPts val="0"/>
              </a:spcBef>
              <a:buFontTx/>
              <a:buBlip>
                <a:blip r:embed="rId5"/>
              </a:buBlip>
              <a:defRPr/>
            </a:pPr>
            <a:r>
              <a:rPr lang="ru-RU" sz="1600" spc="-20" dirty="0">
                <a:solidFill>
                  <a:sysClr val="windowText" lastClr="000000"/>
                </a:solidFill>
              </a:rPr>
              <a:t>Малые космические аппараты</a:t>
            </a:r>
            <a:endParaRPr lang="en-US" sz="1600" spc="-20" dirty="0">
              <a:solidFill>
                <a:sysClr val="windowText" lastClr="000000"/>
              </a:solidFill>
              <a:latin typeface="Calleo-Trial"/>
            </a:endParaRPr>
          </a:p>
          <a:p>
            <a:pPr hangingPunct="1">
              <a:spcBef>
                <a:spcPts val="0"/>
              </a:spcBef>
              <a:buFontTx/>
              <a:buBlip>
                <a:blip r:embed="rId5"/>
              </a:buBlip>
              <a:defRPr/>
            </a:pPr>
            <a:r>
              <a:rPr lang="ru-RU" sz="1600" spc="-20" dirty="0">
                <a:solidFill>
                  <a:sysClr val="windowText" lastClr="000000"/>
                </a:solidFill>
              </a:rPr>
              <a:t>Беспилотные летательные </a:t>
            </a:r>
            <a:r>
              <a:rPr lang="ru-RU" sz="1600" spc="-20" dirty="0" smtClean="0">
                <a:solidFill>
                  <a:sysClr val="windowText" lastClr="000000"/>
                </a:solidFill>
              </a:rPr>
              <a:t>аппараты</a:t>
            </a:r>
            <a:endParaRPr lang="en-US" sz="1600" spc="-20" dirty="0">
              <a:solidFill>
                <a:sysClr val="windowText" lastClr="000000"/>
              </a:solidFill>
              <a:latin typeface="Calleo-T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700D73-96A1-4058-A59C-0947BE90A9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49" y="4760629"/>
            <a:ext cx="3477435" cy="194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47EC65-3A69-44A4-B616-2551540BC2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60" y="4760629"/>
            <a:ext cx="3477436" cy="1946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E11171-1323-42A1-B4D2-0A0AFF2DE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038" y="4762428"/>
            <a:ext cx="3494542" cy="194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бъект 1">
            <a:extLst>
              <a:ext uri="{FF2B5EF4-FFF2-40B4-BE49-F238E27FC236}">
                <a16:creationId xmlns:a16="http://schemas.microsoft.com/office/drawing/2014/main" id="{EE41B169-6C99-4DC9-85DC-9712FD8CCCA4}"/>
              </a:ext>
            </a:extLst>
          </p:cNvPr>
          <p:cNvSpPr txBox="1">
            <a:spLocks/>
          </p:cNvSpPr>
          <p:nvPr/>
        </p:nvSpPr>
        <p:spPr bwMode="auto">
          <a:xfrm>
            <a:off x="6466445" y="4107060"/>
            <a:ext cx="4287687" cy="6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hangingPunct="1">
              <a:spcBef>
                <a:spcPts val="0"/>
              </a:spcBef>
              <a:buFontTx/>
              <a:buBlip>
                <a:blip r:embed="rId5"/>
              </a:buBlip>
              <a:defRPr/>
            </a:pPr>
            <a:r>
              <a:rPr lang="ru-RU" sz="1600" spc="-20" dirty="0" smtClean="0">
                <a:solidFill>
                  <a:sysClr val="windowText" lastClr="000000"/>
                </a:solidFill>
              </a:rPr>
              <a:t>Беспилотные </a:t>
            </a:r>
            <a:r>
              <a:rPr lang="ru-RU" sz="1600" spc="-20" dirty="0">
                <a:solidFill>
                  <a:sysClr val="windowText" lastClr="000000"/>
                </a:solidFill>
              </a:rPr>
              <a:t>наземные машины</a:t>
            </a:r>
            <a:endParaRPr lang="en-US" sz="1600" spc="-20" dirty="0">
              <a:solidFill>
                <a:sysClr val="windowText" lastClr="000000"/>
              </a:solidFill>
              <a:latin typeface="Calleo-Trial"/>
            </a:endParaRPr>
          </a:p>
          <a:p>
            <a:pPr hangingPunct="1">
              <a:spcBef>
                <a:spcPts val="0"/>
              </a:spcBef>
              <a:buFontTx/>
              <a:buBlip>
                <a:blip r:embed="rId5"/>
              </a:buBlip>
              <a:defRPr/>
            </a:pPr>
            <a:r>
              <a:rPr lang="ru-RU" sz="1600" spc="-20" dirty="0">
                <a:solidFill>
                  <a:sysClr val="windowText" lastClr="000000"/>
                </a:solidFill>
              </a:rPr>
              <a:t>Подводные необитаемые аппараты</a:t>
            </a:r>
          </a:p>
        </p:txBody>
      </p:sp>
    </p:spTree>
    <p:extLst>
      <p:ext uri="{BB962C8B-B14F-4D97-AF65-F5344CB8AC3E}">
        <p14:creationId xmlns:p14="http://schemas.microsoft.com/office/powerpoint/2010/main" val="17753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662</Words>
  <Application>Microsoft Office PowerPoint</Application>
  <PresentationFormat>Широкоэкранный</PresentationFormat>
  <Paragraphs>134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Calleo-Trial</vt:lpstr>
      <vt:lpstr>Calleo-Trial SemiBold</vt:lpstr>
      <vt:lpstr>Tahoma</vt:lpstr>
      <vt:lpstr>Архи 2023</vt:lpstr>
      <vt:lpstr>Стенд для многокритериального планирования и подготовки полетных заданий для группировок БПЛА </vt:lpstr>
      <vt:lpstr>Решаемая проблема и целевая аудитория</vt:lpstr>
      <vt:lpstr>Описание предлагаемого решения</vt:lpstr>
      <vt:lpstr>Анализ конкурентов</vt:lpstr>
      <vt:lpstr>Рынок и бизнес-модель</vt:lpstr>
      <vt:lpstr>Текущий статус проекта</vt:lpstr>
      <vt:lpstr>Команда и компетенции</vt:lpstr>
      <vt:lpstr>Результаты Акселератора НТИ</vt:lpstr>
      <vt:lpstr>Дорожная карта (план развития)</vt:lpstr>
      <vt:lpstr>Запрос/предложение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Сергей</cp:lastModifiedBy>
  <cp:revision>50</cp:revision>
  <dcterms:created xsi:type="dcterms:W3CDTF">2023-07-06T08:04:04Z</dcterms:created>
  <dcterms:modified xsi:type="dcterms:W3CDTF">2023-08-04T06:24:13Z</dcterms:modified>
</cp:coreProperties>
</file>